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41" r:id="rId2"/>
  </p:sldMasterIdLst>
  <p:notesMasterIdLst>
    <p:notesMasterId r:id="rId77"/>
  </p:notesMasterIdLst>
  <p:handoutMasterIdLst>
    <p:handoutMasterId r:id="rId78"/>
  </p:handoutMasterIdLst>
  <p:sldIdLst>
    <p:sldId id="256" r:id="rId3"/>
    <p:sldId id="1940" r:id="rId4"/>
    <p:sldId id="1941" r:id="rId5"/>
    <p:sldId id="1942" r:id="rId6"/>
    <p:sldId id="1388" r:id="rId7"/>
    <p:sldId id="1397" r:id="rId8"/>
    <p:sldId id="1948" r:id="rId9"/>
    <p:sldId id="1949" r:id="rId10"/>
    <p:sldId id="1950" r:id="rId11"/>
    <p:sldId id="1944" r:id="rId12"/>
    <p:sldId id="1943" r:id="rId13"/>
    <p:sldId id="1937" r:id="rId14"/>
    <p:sldId id="1938" r:id="rId15"/>
    <p:sldId id="1939" r:id="rId16"/>
    <p:sldId id="1935" r:id="rId17"/>
    <p:sldId id="1934" r:id="rId18"/>
    <p:sldId id="1933" r:id="rId19"/>
    <p:sldId id="259" r:id="rId20"/>
    <p:sldId id="260" r:id="rId21"/>
    <p:sldId id="261" r:id="rId22"/>
    <p:sldId id="262" r:id="rId23"/>
    <p:sldId id="263" r:id="rId24"/>
    <p:sldId id="264" r:id="rId25"/>
    <p:sldId id="265" r:id="rId26"/>
    <p:sldId id="266" r:id="rId27"/>
    <p:sldId id="1908" r:id="rId28"/>
    <p:sldId id="1909" r:id="rId29"/>
    <p:sldId id="1931" r:id="rId30"/>
    <p:sldId id="1932" r:id="rId31"/>
    <p:sldId id="1544" r:id="rId32"/>
    <p:sldId id="1524" r:id="rId33"/>
    <p:sldId id="1521" r:id="rId34"/>
    <p:sldId id="1526" r:id="rId35"/>
    <p:sldId id="1527" r:id="rId36"/>
    <p:sldId id="1494" r:id="rId37"/>
    <p:sldId id="1495" r:id="rId38"/>
    <p:sldId id="1493" r:id="rId39"/>
    <p:sldId id="1492" r:id="rId40"/>
    <p:sldId id="1488" r:id="rId41"/>
    <p:sldId id="1496" r:id="rId42"/>
    <p:sldId id="1497" r:id="rId43"/>
    <p:sldId id="1499" r:id="rId44"/>
    <p:sldId id="1498" r:id="rId45"/>
    <p:sldId id="1403" r:id="rId46"/>
    <p:sldId id="257" r:id="rId47"/>
    <p:sldId id="329" r:id="rId48"/>
    <p:sldId id="330" r:id="rId49"/>
    <p:sldId id="333" r:id="rId50"/>
    <p:sldId id="334" r:id="rId51"/>
    <p:sldId id="332" r:id="rId52"/>
    <p:sldId id="1399" r:id="rId53"/>
    <p:sldId id="1401" r:id="rId54"/>
    <p:sldId id="1398" r:id="rId55"/>
    <p:sldId id="1402" r:id="rId56"/>
    <p:sldId id="1404" r:id="rId57"/>
    <p:sldId id="1405" r:id="rId58"/>
    <p:sldId id="1406" r:id="rId59"/>
    <p:sldId id="1408" r:id="rId60"/>
    <p:sldId id="1409" r:id="rId61"/>
    <p:sldId id="1522" r:id="rId62"/>
    <p:sldId id="1530" r:id="rId63"/>
    <p:sldId id="1537" r:id="rId64"/>
    <p:sldId id="1533" r:id="rId65"/>
    <p:sldId id="821" r:id="rId66"/>
    <p:sldId id="1538" r:id="rId67"/>
    <p:sldId id="1539" r:id="rId68"/>
    <p:sldId id="1540" r:id="rId69"/>
    <p:sldId id="1541" r:id="rId70"/>
    <p:sldId id="1542" r:id="rId71"/>
    <p:sldId id="1543" r:id="rId72"/>
    <p:sldId id="386" r:id="rId73"/>
    <p:sldId id="412" r:id="rId74"/>
    <p:sldId id="822" r:id="rId75"/>
    <p:sldId id="815" r:id="rId76"/>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40E2"/>
    <a:srgbClr val="FFFFAA"/>
    <a:srgbClr val="FF0000"/>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963"/>
    <p:restoredTop sz="86797" autoAdjust="0"/>
  </p:normalViewPr>
  <p:slideViewPr>
    <p:cSldViewPr>
      <p:cViewPr varScale="1">
        <p:scale>
          <a:sx n="71" d="100"/>
          <a:sy n="71" d="100"/>
        </p:scale>
        <p:origin x="1411"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cs.uttyler.edu/Faculty/Rainwater/COSC3355/Animations/deadlock.ht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erplexity.ai/search/pplx.ai/share"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fafe0e33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7fafe0e33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0eb43bf2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0eb43bf2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0eb43bf2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0eb43bf2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fafe0e33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fafe0e33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Consider the set of 3 periodic tasks scheduled with RM, with period, deadline, priority, and WCET parameters given in the table. Tasks 1 and 3 both require semaphore s</a:t>
            </a:r>
            <a:r>
              <a:rPr lang="en-GB" baseline="-25000" dirty="0"/>
              <a:t>1</a:t>
            </a:r>
            <a:r>
              <a:rPr lang="en-GB" dirty="0"/>
              <a:t>. Tasks 1 has critical section length 3, and Tasks 3 has critical section length 30. Under RM scheduling, use utilization bound and/or Response Time Analysis (RTA) to</a:t>
            </a:r>
            <a:endParaRPr lang="en-SE" dirty="0"/>
          </a:p>
          <a:p>
            <a:endParaRPr lang="en-SE" dirty="0"/>
          </a:p>
        </p:txBody>
      </p:sp>
    </p:spTree>
    <p:extLst>
      <p:ext uri="{BB962C8B-B14F-4D97-AF65-F5344CB8AC3E}">
        <p14:creationId xmlns:p14="http://schemas.microsoft.com/office/powerpoint/2010/main" val="4230237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716A8-741A-FEC5-5FF2-7A680DA1A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E9B91-F774-7ED9-A48E-704E6925F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2645A-C786-AF0B-4C3A-0442061157FA}"/>
              </a:ext>
            </a:extLst>
          </p:cNvPr>
          <p:cNvSpPr>
            <a:spLocks noGrp="1"/>
          </p:cNvSpPr>
          <p:nvPr>
            <p:ph type="body" idx="1"/>
          </p:nvPr>
        </p:nvSpPr>
        <p:spPr/>
        <p:txBody>
          <a:bodyPr/>
          <a:lstStyle/>
          <a:p>
            <a:r>
              <a:rPr lang="en-GB" b="0" i="0" dirty="0">
                <a:effectLst/>
                <a:latin typeface="fkGroteskNeue"/>
              </a:rPr>
              <a:t>So, the average of 2, 7, 5, 6, and 8 is 5.6.</a:t>
            </a:r>
          </a:p>
          <a:p>
            <a:r>
              <a:rPr lang="en-GB" b="0" i="0" dirty="0">
                <a:effectLst/>
                <a:latin typeface="fkGroteskNeue"/>
              </a:rPr>
              <a:t>The average of the numbers 2, 7, 5, 9, and 4 is 5.4.</a:t>
            </a:r>
          </a:p>
          <a:p>
            <a:r>
              <a:rPr lang="en-GB" b="0" i="0" dirty="0">
                <a:effectLst/>
                <a:latin typeface="fkGroteskNeue"/>
              </a:rPr>
              <a:t>The average of the numbers 2, 8, 1, 9, and 4 is 4.8.</a:t>
            </a:r>
          </a:p>
          <a:p>
            <a:r>
              <a:rPr lang="en-GB" b="0" i="0" dirty="0">
                <a:effectLst/>
                <a:latin typeface="fkGroteskNeue"/>
              </a:rPr>
              <a:t>The average of the numbers 3, 12, 1, 9, and 7 is 6.4.</a:t>
            </a:r>
            <a:endParaRPr lang="en-SE" dirty="0"/>
          </a:p>
        </p:txBody>
      </p:sp>
    </p:spTree>
    <p:extLst>
      <p:ext uri="{BB962C8B-B14F-4D97-AF65-F5344CB8AC3E}">
        <p14:creationId xmlns:p14="http://schemas.microsoft.com/office/powerpoint/2010/main" val="423733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fkGroteskNeue"/>
              </a:rPr>
              <a:t>So, the average of 2, 7, 5, 6, and 8 is 5.6.</a:t>
            </a:r>
          </a:p>
          <a:p>
            <a:r>
              <a:rPr lang="en-GB" b="0" i="0" dirty="0">
                <a:effectLst/>
                <a:latin typeface="fkGroteskNeue"/>
              </a:rPr>
              <a:t>The average of the numbers 2, 7, 5, 9, and 4 is 5.4.</a:t>
            </a:r>
          </a:p>
          <a:p>
            <a:r>
              <a:rPr lang="en-GB" b="0" i="0" dirty="0">
                <a:effectLst/>
                <a:latin typeface="fkGroteskNeue"/>
              </a:rPr>
              <a:t>The average of the numbers 2, 8, 1, 9, and 4 is 4.8.</a:t>
            </a:r>
          </a:p>
          <a:p>
            <a:r>
              <a:rPr lang="en-GB" b="0" i="0" dirty="0">
                <a:effectLst/>
                <a:latin typeface="fkGroteskNeue"/>
              </a:rPr>
              <a:t>The average of the numbers 3, 12, 1, 9, and 7 is 6.4.</a:t>
            </a:r>
            <a:endParaRPr lang="en-SE" dirty="0"/>
          </a:p>
        </p:txBody>
      </p:sp>
    </p:spTree>
    <p:extLst>
      <p:ext uri="{BB962C8B-B14F-4D97-AF65-F5344CB8AC3E}">
        <p14:creationId xmlns:p14="http://schemas.microsoft.com/office/powerpoint/2010/main" val="900687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D56A-182F-D88E-0234-D71A91B8F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BCA10-BF0C-940C-9041-BD6F749CB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B8278-3395-5B05-3ADC-3909FE407DDF}"/>
              </a:ext>
            </a:extLst>
          </p:cNvPr>
          <p:cNvSpPr>
            <a:spLocks noGrp="1"/>
          </p:cNvSpPr>
          <p:nvPr>
            <p:ph type="body" idx="1"/>
          </p:nvPr>
        </p:nvSpPr>
        <p:spPr/>
        <p:txBody>
          <a:bodyPr/>
          <a:lstStyle/>
          <a:p>
            <a:r>
              <a:rPr lang="en-GB" b="0" i="0" dirty="0">
                <a:effectLst/>
                <a:latin typeface="fkGroteskNeue"/>
              </a:rPr>
              <a:t>So, the average of 2, 7, 5, 6, and 8 is 5.6.</a:t>
            </a:r>
          </a:p>
          <a:p>
            <a:r>
              <a:rPr lang="en-GB" b="0" i="0" dirty="0">
                <a:effectLst/>
                <a:latin typeface="fkGroteskNeue"/>
              </a:rPr>
              <a:t>The average of the numbers 2, 7, 5, 9, and 4 is 5.4.</a:t>
            </a:r>
          </a:p>
          <a:p>
            <a:r>
              <a:rPr lang="en-GB" b="0" i="0" dirty="0">
                <a:effectLst/>
                <a:latin typeface="fkGroteskNeue"/>
              </a:rPr>
              <a:t>The average of the numbers 2, 8, 1, 9, and 4 is 4.8.</a:t>
            </a:r>
          </a:p>
          <a:p>
            <a:r>
              <a:rPr lang="en-GB" b="0" i="0" dirty="0">
                <a:effectLst/>
                <a:latin typeface="fkGroteskNeue"/>
              </a:rPr>
              <a:t>The average of the numbers 3, 12, 1, 9, and 7 is 6.4.</a:t>
            </a:r>
            <a:endParaRPr lang="en-SE" dirty="0"/>
          </a:p>
        </p:txBody>
      </p:sp>
    </p:spTree>
    <p:extLst>
      <p:ext uri="{BB962C8B-B14F-4D97-AF65-F5344CB8AC3E}">
        <p14:creationId xmlns:p14="http://schemas.microsoft.com/office/powerpoint/2010/main" val="2885661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D5F9-BD45-03CC-B159-031F0DE2E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AD611-C0F7-C90A-4E41-3CF30E6A1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96E9EF-A53D-7846-B44B-A635BB899328}"/>
              </a:ext>
            </a:extLst>
          </p:cNvPr>
          <p:cNvSpPr>
            <a:spLocks noGrp="1"/>
          </p:cNvSpPr>
          <p:nvPr>
            <p:ph type="body" idx="1"/>
          </p:nvPr>
        </p:nvSpPr>
        <p:spPr/>
        <p:txBody>
          <a:bodyPr/>
          <a:lstStyle/>
          <a:p>
            <a:r>
              <a:rPr lang="en-GB" b="0" i="0" dirty="0">
                <a:effectLst/>
                <a:latin typeface="fkGroteskNeue"/>
              </a:rPr>
              <a:t>So, the average of 2, 7, 5, 6, and 8 is 5.6.</a:t>
            </a:r>
          </a:p>
          <a:p>
            <a:r>
              <a:rPr lang="en-GB" b="0" i="0" dirty="0">
                <a:effectLst/>
                <a:latin typeface="fkGroteskNeue"/>
              </a:rPr>
              <a:t>The average of the numbers 2, 7, 5, 9, and 4 is 5.4.</a:t>
            </a:r>
          </a:p>
          <a:p>
            <a:r>
              <a:rPr lang="en-GB" b="0" i="0" dirty="0">
                <a:effectLst/>
                <a:latin typeface="fkGroteskNeue"/>
              </a:rPr>
              <a:t>The average of the numbers 2, 8, 1, 9, and 4 is 4.8.</a:t>
            </a:r>
          </a:p>
          <a:p>
            <a:r>
              <a:rPr lang="en-GB" b="0" i="0" dirty="0">
                <a:effectLst/>
                <a:latin typeface="fkGroteskNeue"/>
              </a:rPr>
              <a:t>The average of the numbers 3, 12, 1, 9, and 7 is 6.4.</a:t>
            </a:r>
            <a:endParaRPr lang="en-SE" dirty="0"/>
          </a:p>
        </p:txBody>
      </p:sp>
    </p:spTree>
    <p:extLst>
      <p:ext uri="{BB962C8B-B14F-4D97-AF65-F5344CB8AC3E}">
        <p14:creationId xmlns:p14="http://schemas.microsoft.com/office/powerpoint/2010/main" val="144749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US" dirty="0">
                <a:hlinkClick r:id="rId3"/>
              </a:rPr>
              <a:t>Animation:  http://cs.uttyler.edu/Faculty/Rainwater/COSC3355/Animations/deadlock.htm</a:t>
            </a:r>
            <a:r>
              <a:rPr lang="en-US" dirty="0"/>
              <a:t> </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a machine with a page size of 1024 bytes. There are 8KB of physical memory and 8KB of virtual memory. The TLB is a fully associative cache with space for 4 entries that is currently empty. Assume that the physical page number is always one more than the virtual page number. This is a sequence of memory address accesses for a program we are writing: 0x294, 0xA76, 0x5A4, 0x923, 0xCFF, 0xA12, 0xF9F, 0x392, 0x341. Here is the current state of the page table. How many TLB hits and page faults are there? What are the contents of the TLB at the end of the sequence? </a:t>
            </a:r>
            <a:endParaRPr lang="en-SE" dirty="0"/>
          </a:p>
        </p:txBody>
      </p:sp>
    </p:spTree>
    <p:extLst>
      <p:ext uri="{BB962C8B-B14F-4D97-AF65-F5344CB8AC3E}">
        <p14:creationId xmlns:p14="http://schemas.microsoft.com/office/powerpoint/2010/main" val="199034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knives, all 3 lawyers blocked on knives.</a:t>
            </a:r>
          </a:p>
          <a:p>
            <a:r>
              <a:rPr lang="en-US" dirty="0"/>
              <a:t>4 knives, not possible for 3 lawyers to be blocked on knives. At most two lawyers can get past knives and try grab forks. If 2 forks, each holds a fork, deadlock. If 3 forks, not possible to deadlock since only 2 lawyers try grab forks,</a:t>
            </a:r>
          </a:p>
          <a:p>
            <a:endParaRPr lang="en-GB" dirty="0"/>
          </a:p>
          <a:p>
            <a:endParaRPr lang="en-GB" dirty="0"/>
          </a:p>
          <a:p>
            <a:endParaRPr lang="en-GB" dirty="0"/>
          </a:p>
          <a:p>
            <a:r>
              <a:rPr lang="en-GB" dirty="0"/>
              <a:t> and Available resources after completion of each process.)</a:t>
            </a:r>
          </a:p>
          <a:p>
            <a:endParaRPr lang="en-US" dirty="0"/>
          </a:p>
        </p:txBody>
      </p:sp>
    </p:spTree>
    <p:extLst>
      <p:ext uri="{BB962C8B-B14F-4D97-AF65-F5344CB8AC3E}">
        <p14:creationId xmlns:p14="http://schemas.microsoft.com/office/powerpoint/2010/main" val="4179144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2CCA9-BE9C-4B45-6613-3C5708478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CEDF4-4F58-1054-BBE1-5BED467B8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44154-E2D0-F997-0FDE-224DF04C96FA}"/>
              </a:ext>
            </a:extLst>
          </p:cNvPr>
          <p:cNvSpPr>
            <a:spLocks noGrp="1"/>
          </p:cNvSpPr>
          <p:nvPr>
            <p:ph type="body" idx="1"/>
          </p:nvPr>
        </p:nvSpPr>
        <p:spPr/>
        <p:txBody>
          <a:bodyPr/>
          <a:lstStyle/>
          <a:p>
            <a:r>
              <a:rPr lang="en-US" dirty="0"/>
              <a:t>3 knives, all 3 lawyers blocked on knives.</a:t>
            </a:r>
          </a:p>
          <a:p>
            <a:r>
              <a:rPr lang="en-US" dirty="0"/>
              <a:t>4 knives, not possible for 3 lawyers to be blocked on knives. At most two lawyers can get past knives and try grab forks. If 2 forks, each holds a fork, deadlock. If 3 forks, not possible to deadlock since only 2 lawyers try grab forks,</a:t>
            </a:r>
          </a:p>
          <a:p>
            <a:endParaRPr lang="en-GB" dirty="0"/>
          </a:p>
          <a:p>
            <a:endParaRPr lang="en-GB" dirty="0"/>
          </a:p>
          <a:p>
            <a:endParaRPr lang="en-GB" dirty="0"/>
          </a:p>
          <a:p>
            <a:r>
              <a:rPr lang="en-GB" dirty="0"/>
              <a:t> and Available resources after completion of each process.)</a:t>
            </a:r>
          </a:p>
          <a:p>
            <a:endParaRPr lang="en-US" dirty="0"/>
          </a:p>
        </p:txBody>
      </p:sp>
    </p:spTree>
    <p:extLst>
      <p:ext uri="{BB962C8B-B14F-4D97-AF65-F5344CB8AC3E}">
        <p14:creationId xmlns:p14="http://schemas.microsoft.com/office/powerpoint/2010/main" val="88682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Hello 0</a:t>
            </a:r>
          </a:p>
          <a:p>
            <a:r>
              <a:rPr lang="nb-NO" dirty="0"/>
              <a:t>Hello 1</a:t>
            </a:r>
          </a:p>
          <a:p>
            <a:r>
              <a:rPr lang="nb-NO" dirty="0"/>
              <a:t>Parent exiting</a:t>
            </a:r>
          </a:p>
          <a:p>
            <a:endParaRPr lang="en-SE" dirty="0"/>
          </a:p>
        </p:txBody>
      </p:sp>
    </p:spTree>
    <p:extLst>
      <p:ext uri="{BB962C8B-B14F-4D97-AF65-F5344CB8AC3E}">
        <p14:creationId xmlns:p14="http://schemas.microsoft.com/office/powerpoint/2010/main" val="142962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62E77-863E-D4B5-4586-15D03A0E89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F542F-4558-C095-8FAA-DC3C618F7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5C6A21-4069-2E02-B59D-985B72E3B977}"/>
              </a:ext>
            </a:extLst>
          </p:cNvPr>
          <p:cNvSpPr>
            <a:spLocks noGrp="1"/>
          </p:cNvSpPr>
          <p:nvPr>
            <p:ph type="body" idx="1"/>
          </p:nvPr>
        </p:nvSpPr>
        <p:spPr/>
        <p:txBody>
          <a:bodyPr/>
          <a:lstStyle/>
          <a:p>
            <a:r>
              <a:rPr lang="nb-NO" dirty="0"/>
              <a:t>Hello 0</a:t>
            </a:r>
          </a:p>
          <a:p>
            <a:r>
              <a:rPr lang="nb-NO" dirty="0"/>
              <a:t>Hello 1</a:t>
            </a:r>
          </a:p>
          <a:p>
            <a:r>
              <a:rPr lang="nb-NO" dirty="0"/>
              <a:t>Parent exiting</a:t>
            </a:r>
          </a:p>
          <a:p>
            <a:endParaRPr lang="en-SE" dirty="0"/>
          </a:p>
        </p:txBody>
      </p:sp>
    </p:spTree>
    <p:extLst>
      <p:ext uri="{BB962C8B-B14F-4D97-AF65-F5344CB8AC3E}">
        <p14:creationId xmlns:p14="http://schemas.microsoft.com/office/powerpoint/2010/main" val="307883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CC4F0-C932-D270-7922-95EDC2516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F45FEE-8260-BBA6-0DD4-B717D404D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77E0B-A3CD-998F-638C-33B1419B6EBB}"/>
              </a:ext>
            </a:extLst>
          </p:cNvPr>
          <p:cNvSpPr>
            <a:spLocks noGrp="1"/>
          </p:cNvSpPr>
          <p:nvPr>
            <p:ph type="body" idx="1"/>
          </p:nvPr>
        </p:nvSpPr>
        <p:spPr/>
        <p:txBody>
          <a:bodyPr/>
          <a:lstStyle/>
          <a:p>
            <a:pPr>
              <a:buNone/>
            </a:pPr>
            <a:r>
              <a:rPr lang="en-GB" dirty="0"/>
              <a:t>Your program contains a logical issue: the continue(); statement in the else if (</a:t>
            </a:r>
            <a:r>
              <a:rPr lang="en-GB" dirty="0" err="1"/>
              <a:t>pid</a:t>
            </a:r>
            <a:r>
              <a:rPr lang="en-GB" dirty="0"/>
              <a:t> &gt; 0) block is invalid because continue is not a function but a control flow statement. It should be written without parentheses, like this:</a:t>
            </a:r>
          </a:p>
          <a:p>
            <a:pPr>
              <a:buNone/>
            </a:pPr>
            <a:r>
              <a:rPr lang="en-GB" dirty="0"/>
              <a:t>c</a:t>
            </a:r>
          </a:p>
          <a:p>
            <a:pPr>
              <a:buNone/>
            </a:pPr>
            <a:r>
              <a:rPr lang="en-GB" b="1" dirty="0">
                <a:solidFill>
                  <a:srgbClr val="B294BB"/>
                </a:solidFill>
                <a:effectLst/>
                <a:latin typeface="inherit"/>
              </a:rPr>
              <a:t>continue</a:t>
            </a:r>
            <a:r>
              <a:rPr lang="en-GB" dirty="0">
                <a:solidFill>
                  <a:srgbClr val="C5C8C6"/>
                </a:solidFill>
                <a:effectLst/>
                <a:latin typeface="inherit"/>
              </a:rPr>
              <a:t>; </a:t>
            </a:r>
            <a:endParaRPr lang="en-GB" dirty="0"/>
          </a:p>
          <a:p>
            <a:pPr>
              <a:buNone/>
            </a:pPr>
            <a:r>
              <a:rPr lang="en-GB" dirty="0"/>
              <a:t>Once this is fixed, we can </a:t>
            </a:r>
            <a:r>
              <a:rPr lang="en-GB" dirty="0" err="1"/>
              <a:t>analyze</a:t>
            </a:r>
            <a:r>
              <a:rPr lang="en-GB" dirty="0"/>
              <a:t> the </a:t>
            </a:r>
            <a:r>
              <a:rPr lang="en-GB" dirty="0" err="1"/>
              <a:t>behavior</a:t>
            </a:r>
            <a:r>
              <a:rPr lang="en-GB" dirty="0"/>
              <a:t> of the program.</a:t>
            </a:r>
          </a:p>
          <a:p>
            <a:pPr>
              <a:buNone/>
            </a:pPr>
            <a:r>
              <a:rPr lang="en-GB" b="1" dirty="0"/>
              <a:t>Corrected Code:</a:t>
            </a:r>
          </a:p>
          <a:p>
            <a:pPr>
              <a:buNone/>
            </a:pPr>
            <a:r>
              <a:rPr lang="en-GB" dirty="0"/>
              <a:t>c</a:t>
            </a:r>
          </a:p>
          <a:p>
            <a:pPr>
              <a:buNone/>
            </a:pPr>
            <a:r>
              <a:rPr lang="en-GB" dirty="0">
                <a:solidFill>
                  <a:srgbClr val="C5C8C6"/>
                </a:solidFill>
                <a:effectLst/>
                <a:latin typeface="inherit"/>
              </a:rPr>
              <a:t>#</a:t>
            </a:r>
            <a:r>
              <a:rPr lang="en-GB" b="1" dirty="0">
                <a:solidFill>
                  <a:srgbClr val="B294BB"/>
                </a:solidFill>
                <a:effectLst/>
                <a:latin typeface="inherit"/>
              </a:rPr>
              <a:t>include</a:t>
            </a:r>
            <a:r>
              <a:rPr lang="en-GB" dirty="0">
                <a:solidFill>
                  <a:srgbClr val="C5C8C6"/>
                </a:solidFill>
                <a:effectLst/>
                <a:latin typeface="inherit"/>
              </a:rPr>
              <a:t> </a:t>
            </a:r>
            <a:r>
              <a:rPr lang="en-GB" dirty="0">
                <a:solidFill>
                  <a:srgbClr val="B5BD68"/>
                </a:solidFill>
                <a:effectLst/>
                <a:latin typeface="inherit"/>
              </a:rPr>
              <a:t>&lt;</a:t>
            </a:r>
            <a:r>
              <a:rPr lang="en-GB" dirty="0" err="1">
                <a:solidFill>
                  <a:srgbClr val="B5BD68"/>
                </a:solidFill>
                <a:effectLst/>
                <a:latin typeface="inherit"/>
              </a:rPr>
              <a:t>stdio.h</a:t>
            </a:r>
            <a:r>
              <a:rPr lang="en-GB" dirty="0">
                <a:solidFill>
                  <a:srgbClr val="B5BD68"/>
                </a:solidFill>
                <a:effectLst/>
                <a:latin typeface="inherit"/>
              </a:rPr>
              <a:t>&gt;</a:t>
            </a:r>
            <a:r>
              <a:rPr lang="en-GB" dirty="0">
                <a:solidFill>
                  <a:srgbClr val="C5C8C6"/>
                </a:solidFill>
                <a:effectLst/>
                <a:latin typeface="inherit"/>
              </a:rPr>
              <a:t> #</a:t>
            </a:r>
            <a:r>
              <a:rPr lang="en-GB" b="1" dirty="0">
                <a:solidFill>
                  <a:srgbClr val="B294BB"/>
                </a:solidFill>
                <a:effectLst/>
                <a:latin typeface="inherit"/>
              </a:rPr>
              <a:t>include</a:t>
            </a:r>
            <a:r>
              <a:rPr lang="en-GB" dirty="0">
                <a:solidFill>
                  <a:srgbClr val="C5C8C6"/>
                </a:solidFill>
                <a:effectLst/>
                <a:latin typeface="inherit"/>
              </a:rPr>
              <a:t> </a:t>
            </a:r>
            <a:r>
              <a:rPr lang="en-GB" dirty="0">
                <a:solidFill>
                  <a:srgbClr val="B5BD68"/>
                </a:solidFill>
                <a:effectLst/>
                <a:latin typeface="inherit"/>
              </a:rPr>
              <a:t>&lt;sys/</a:t>
            </a:r>
            <a:r>
              <a:rPr lang="en-GB" dirty="0" err="1">
                <a:solidFill>
                  <a:srgbClr val="B5BD68"/>
                </a:solidFill>
                <a:effectLst/>
                <a:latin typeface="inherit"/>
              </a:rPr>
              <a:t>wait.h</a:t>
            </a:r>
            <a:r>
              <a:rPr lang="en-GB" dirty="0">
                <a:solidFill>
                  <a:srgbClr val="B5BD68"/>
                </a:solidFill>
                <a:effectLst/>
                <a:latin typeface="inherit"/>
              </a:rPr>
              <a:t>&gt;</a:t>
            </a:r>
            <a:r>
              <a:rPr lang="en-GB" dirty="0">
                <a:solidFill>
                  <a:srgbClr val="C5C8C6"/>
                </a:solidFill>
                <a:effectLst/>
                <a:latin typeface="inherit"/>
              </a:rPr>
              <a:t> #</a:t>
            </a:r>
            <a:r>
              <a:rPr lang="en-GB" b="1" dirty="0">
                <a:solidFill>
                  <a:srgbClr val="B294BB"/>
                </a:solidFill>
                <a:effectLst/>
                <a:latin typeface="inherit"/>
              </a:rPr>
              <a:t>include</a:t>
            </a:r>
            <a:r>
              <a:rPr lang="en-GB" dirty="0">
                <a:solidFill>
                  <a:srgbClr val="C5C8C6"/>
                </a:solidFill>
                <a:effectLst/>
                <a:latin typeface="inherit"/>
              </a:rPr>
              <a:t> </a:t>
            </a:r>
            <a:r>
              <a:rPr lang="en-GB" dirty="0">
                <a:solidFill>
                  <a:srgbClr val="B5BD68"/>
                </a:solidFill>
                <a:effectLst/>
                <a:latin typeface="inherit"/>
              </a:rPr>
              <a:t>&lt;</a:t>
            </a:r>
            <a:r>
              <a:rPr lang="en-GB" dirty="0" err="1">
                <a:solidFill>
                  <a:srgbClr val="B5BD68"/>
                </a:solidFill>
                <a:effectLst/>
                <a:latin typeface="inherit"/>
              </a:rPr>
              <a:t>unistd.h</a:t>
            </a:r>
            <a:r>
              <a:rPr lang="en-GB" dirty="0">
                <a:solidFill>
                  <a:srgbClr val="B5BD68"/>
                </a:solidFill>
                <a:effectLst/>
                <a:latin typeface="inherit"/>
              </a:rPr>
              <a:t>&gt;</a:t>
            </a:r>
            <a:r>
              <a:rPr lang="en-GB" dirty="0">
                <a:solidFill>
                  <a:srgbClr val="C5C8C6"/>
                </a:solidFill>
                <a:effectLst/>
                <a:latin typeface="inherit"/>
              </a:rPr>
              <a:t> </a:t>
            </a:r>
            <a:r>
              <a:rPr lang="en-GB" b="1" dirty="0">
                <a:solidFill>
                  <a:srgbClr val="B294BB"/>
                </a:solidFill>
                <a:effectLst/>
                <a:latin typeface="inherit"/>
              </a:rPr>
              <a:t>int</a:t>
            </a:r>
            <a:r>
              <a:rPr lang="en-GB" dirty="0">
                <a:solidFill>
                  <a:srgbClr val="C5C8C6"/>
                </a:solidFill>
                <a:effectLst/>
                <a:latin typeface="inherit"/>
              </a:rPr>
              <a:t> main() { </a:t>
            </a:r>
            <a:r>
              <a:rPr lang="en-GB" b="1" dirty="0">
                <a:solidFill>
                  <a:srgbClr val="B294BB"/>
                </a:solidFill>
                <a:effectLst/>
                <a:latin typeface="inherit"/>
              </a:rPr>
              <a:t>int</a:t>
            </a:r>
            <a:r>
              <a:rPr lang="en-GB" dirty="0">
                <a:solidFill>
                  <a:srgbClr val="C5C8C6"/>
                </a:solidFill>
                <a:effectLst/>
                <a:latin typeface="inherit"/>
              </a:rPr>
              <a:t> i; </a:t>
            </a:r>
            <a:r>
              <a:rPr lang="en-GB" b="1" dirty="0">
                <a:solidFill>
                  <a:srgbClr val="B294BB"/>
                </a:solidFill>
                <a:effectLst/>
                <a:latin typeface="inherit"/>
              </a:rPr>
              <a:t>for</a:t>
            </a:r>
            <a:r>
              <a:rPr lang="en-GB" dirty="0">
                <a:solidFill>
                  <a:srgbClr val="C5C8C6"/>
                </a:solidFill>
                <a:effectLst/>
                <a:latin typeface="inherit"/>
              </a:rPr>
              <a:t> (i = </a:t>
            </a:r>
            <a:r>
              <a:rPr lang="en-GB" dirty="0">
                <a:solidFill>
                  <a:srgbClr val="DE935F"/>
                </a:solidFill>
                <a:effectLst/>
                <a:latin typeface="inherit"/>
              </a:rPr>
              <a:t>0</a:t>
            </a:r>
            <a:r>
              <a:rPr lang="en-GB" dirty="0">
                <a:solidFill>
                  <a:srgbClr val="C5C8C6"/>
                </a:solidFill>
                <a:effectLst/>
                <a:latin typeface="inherit"/>
              </a:rPr>
              <a:t>; i &lt; </a:t>
            </a:r>
            <a:r>
              <a:rPr lang="en-GB" dirty="0">
                <a:solidFill>
                  <a:srgbClr val="DE935F"/>
                </a:solidFill>
                <a:effectLst/>
                <a:latin typeface="inherit"/>
              </a:rPr>
              <a:t>2</a:t>
            </a:r>
            <a:r>
              <a:rPr lang="en-GB" dirty="0">
                <a:solidFill>
                  <a:srgbClr val="C5C8C6"/>
                </a:solidFill>
                <a:effectLst/>
                <a:latin typeface="inherit"/>
              </a:rPr>
              <a:t>; i++) { </a:t>
            </a:r>
            <a:r>
              <a:rPr lang="en-GB" dirty="0" err="1">
                <a:solidFill>
                  <a:srgbClr val="C5C8C6"/>
                </a:solidFill>
                <a:effectLst/>
                <a:latin typeface="inherit"/>
              </a:rPr>
              <a:t>pid_t</a:t>
            </a:r>
            <a:r>
              <a:rPr lang="en-GB" dirty="0">
                <a:solidFill>
                  <a:srgbClr val="C5C8C6"/>
                </a:solidFill>
                <a:effectLst/>
                <a:latin typeface="inherit"/>
              </a:rPr>
              <a:t> </a:t>
            </a:r>
            <a:r>
              <a:rPr lang="en-GB" dirty="0" err="1">
                <a:solidFill>
                  <a:srgbClr val="C5C8C6"/>
                </a:solidFill>
                <a:effectLst/>
                <a:latin typeface="inherit"/>
              </a:rPr>
              <a:t>pid</a:t>
            </a:r>
            <a:r>
              <a:rPr lang="en-GB" dirty="0">
                <a:solidFill>
                  <a:srgbClr val="C5C8C6"/>
                </a:solidFill>
                <a:effectLst/>
                <a:latin typeface="inherit"/>
              </a:rPr>
              <a:t> = fork(); </a:t>
            </a:r>
            <a:r>
              <a:rPr lang="en-GB" b="1" dirty="0">
                <a:solidFill>
                  <a:srgbClr val="B294BB"/>
                </a:solidFill>
                <a:effectLst/>
                <a:latin typeface="inherit"/>
              </a:rPr>
              <a:t>if</a:t>
            </a:r>
            <a:r>
              <a:rPr lang="en-GB" dirty="0">
                <a:solidFill>
                  <a:srgbClr val="C5C8C6"/>
                </a:solidFill>
                <a:effectLst/>
                <a:latin typeface="inherit"/>
              </a:rPr>
              <a:t> (</a:t>
            </a:r>
            <a:r>
              <a:rPr lang="en-GB" dirty="0" err="1">
                <a:solidFill>
                  <a:srgbClr val="C5C8C6"/>
                </a:solidFill>
                <a:effectLst/>
                <a:latin typeface="inherit"/>
              </a:rPr>
              <a:t>pid</a:t>
            </a:r>
            <a:r>
              <a:rPr lang="en-GB" dirty="0">
                <a:solidFill>
                  <a:srgbClr val="C5C8C6"/>
                </a:solidFill>
                <a:effectLst/>
                <a:latin typeface="inherit"/>
              </a:rPr>
              <a:t> == </a:t>
            </a:r>
            <a:r>
              <a:rPr lang="en-GB" dirty="0">
                <a:solidFill>
                  <a:srgbClr val="DE935F"/>
                </a:solidFill>
                <a:effectLst/>
                <a:latin typeface="inherit"/>
              </a:rPr>
              <a:t>0</a:t>
            </a:r>
            <a:r>
              <a:rPr lang="en-GB" dirty="0">
                <a:solidFill>
                  <a:srgbClr val="C5C8C6"/>
                </a:solidFill>
                <a:effectLst/>
                <a:latin typeface="inherit"/>
              </a:rPr>
              <a:t>) { </a:t>
            </a:r>
            <a:r>
              <a:rPr lang="en-GB" i="1" dirty="0">
                <a:solidFill>
                  <a:srgbClr val="969896"/>
                </a:solidFill>
                <a:effectLst/>
                <a:latin typeface="inherit"/>
              </a:rPr>
              <a:t>// Child process</a:t>
            </a:r>
            <a:r>
              <a:rPr lang="en-GB" dirty="0">
                <a:solidFill>
                  <a:srgbClr val="C5C8C6"/>
                </a:solidFill>
                <a:effectLst/>
                <a:latin typeface="inherit"/>
              </a:rPr>
              <a:t> </a:t>
            </a:r>
            <a:r>
              <a:rPr lang="en-GB" dirty="0" err="1">
                <a:solidFill>
                  <a:srgbClr val="C5C8C6"/>
                </a:solidFill>
                <a:effectLst/>
                <a:latin typeface="inherit"/>
              </a:rPr>
              <a:t>printf</a:t>
            </a:r>
            <a:r>
              <a:rPr lang="en-GB" dirty="0">
                <a:solidFill>
                  <a:srgbClr val="C5C8C6"/>
                </a:solidFill>
                <a:effectLst/>
                <a:latin typeface="inherit"/>
              </a:rPr>
              <a:t>(</a:t>
            </a:r>
            <a:r>
              <a:rPr lang="en-GB" dirty="0">
                <a:solidFill>
                  <a:srgbClr val="B5BD68"/>
                </a:solidFill>
                <a:effectLst/>
                <a:latin typeface="inherit"/>
              </a:rPr>
              <a:t>"Hello from Child %d\n"</a:t>
            </a:r>
            <a:r>
              <a:rPr lang="en-GB" dirty="0">
                <a:solidFill>
                  <a:srgbClr val="C5C8C6"/>
                </a:solidFill>
                <a:effectLst/>
                <a:latin typeface="inherit"/>
              </a:rPr>
              <a:t>, i); </a:t>
            </a:r>
            <a:r>
              <a:rPr lang="en-GB" b="1" dirty="0">
                <a:solidFill>
                  <a:srgbClr val="B294BB"/>
                </a:solidFill>
                <a:effectLst/>
                <a:latin typeface="inherit"/>
              </a:rPr>
              <a:t>return</a:t>
            </a:r>
            <a:r>
              <a:rPr lang="en-GB" dirty="0">
                <a:solidFill>
                  <a:srgbClr val="C5C8C6"/>
                </a:solidFill>
                <a:effectLst/>
                <a:latin typeface="inherit"/>
              </a:rPr>
              <a:t> </a:t>
            </a:r>
            <a:r>
              <a:rPr lang="en-GB" dirty="0">
                <a:solidFill>
                  <a:srgbClr val="DE935F"/>
                </a:solidFill>
                <a:effectLst/>
                <a:latin typeface="inherit"/>
              </a:rPr>
              <a:t>0</a:t>
            </a:r>
            <a:r>
              <a:rPr lang="en-GB" dirty="0">
                <a:solidFill>
                  <a:srgbClr val="C5C8C6"/>
                </a:solidFill>
                <a:effectLst/>
                <a:latin typeface="inherit"/>
              </a:rPr>
              <a:t>; </a:t>
            </a:r>
            <a:r>
              <a:rPr lang="en-GB" i="1" dirty="0">
                <a:solidFill>
                  <a:srgbClr val="969896"/>
                </a:solidFill>
                <a:effectLst/>
                <a:latin typeface="inherit"/>
              </a:rPr>
              <a:t>// Exit child process</a:t>
            </a:r>
            <a:r>
              <a:rPr lang="en-GB" dirty="0">
                <a:solidFill>
                  <a:srgbClr val="C5C8C6"/>
                </a:solidFill>
                <a:effectLst/>
                <a:latin typeface="inherit"/>
              </a:rPr>
              <a:t> } </a:t>
            </a:r>
            <a:r>
              <a:rPr lang="en-GB" b="1" dirty="0">
                <a:solidFill>
                  <a:srgbClr val="B294BB"/>
                </a:solidFill>
                <a:effectLst/>
                <a:latin typeface="inherit"/>
              </a:rPr>
              <a:t>else</a:t>
            </a:r>
            <a:r>
              <a:rPr lang="en-GB" dirty="0">
                <a:solidFill>
                  <a:srgbClr val="C5C8C6"/>
                </a:solidFill>
                <a:effectLst/>
                <a:latin typeface="inherit"/>
              </a:rPr>
              <a:t> </a:t>
            </a:r>
            <a:r>
              <a:rPr lang="en-GB" b="1" dirty="0">
                <a:solidFill>
                  <a:srgbClr val="B294BB"/>
                </a:solidFill>
                <a:effectLst/>
                <a:latin typeface="inherit"/>
              </a:rPr>
              <a:t>if</a:t>
            </a:r>
            <a:r>
              <a:rPr lang="en-GB" dirty="0">
                <a:solidFill>
                  <a:srgbClr val="C5C8C6"/>
                </a:solidFill>
                <a:effectLst/>
                <a:latin typeface="inherit"/>
              </a:rPr>
              <a:t> (</a:t>
            </a:r>
            <a:r>
              <a:rPr lang="en-GB" dirty="0" err="1">
                <a:solidFill>
                  <a:srgbClr val="C5C8C6"/>
                </a:solidFill>
                <a:effectLst/>
                <a:latin typeface="inherit"/>
              </a:rPr>
              <a:t>pid</a:t>
            </a:r>
            <a:r>
              <a:rPr lang="en-GB" dirty="0">
                <a:solidFill>
                  <a:srgbClr val="C5C8C6"/>
                </a:solidFill>
                <a:effectLst/>
                <a:latin typeface="inherit"/>
              </a:rPr>
              <a:t> &gt; </a:t>
            </a:r>
            <a:r>
              <a:rPr lang="en-GB" dirty="0">
                <a:solidFill>
                  <a:srgbClr val="DE935F"/>
                </a:solidFill>
                <a:effectLst/>
                <a:latin typeface="inherit"/>
              </a:rPr>
              <a:t>0</a:t>
            </a:r>
            <a:r>
              <a:rPr lang="en-GB" dirty="0">
                <a:solidFill>
                  <a:srgbClr val="C5C8C6"/>
                </a:solidFill>
                <a:effectLst/>
                <a:latin typeface="inherit"/>
              </a:rPr>
              <a:t>) { </a:t>
            </a:r>
            <a:r>
              <a:rPr lang="en-GB" i="1" dirty="0">
                <a:solidFill>
                  <a:srgbClr val="969896"/>
                </a:solidFill>
                <a:effectLst/>
                <a:latin typeface="inherit"/>
              </a:rPr>
              <a:t>// Parent process</a:t>
            </a:r>
            <a:r>
              <a:rPr lang="en-GB" dirty="0">
                <a:solidFill>
                  <a:srgbClr val="C5C8C6"/>
                </a:solidFill>
                <a:effectLst/>
                <a:latin typeface="inherit"/>
              </a:rPr>
              <a:t> </a:t>
            </a:r>
            <a:r>
              <a:rPr lang="en-GB" b="1" dirty="0">
                <a:solidFill>
                  <a:srgbClr val="B294BB"/>
                </a:solidFill>
                <a:effectLst/>
                <a:latin typeface="inherit"/>
              </a:rPr>
              <a:t>continue</a:t>
            </a:r>
            <a:r>
              <a:rPr lang="en-GB" dirty="0">
                <a:solidFill>
                  <a:srgbClr val="C5C8C6"/>
                </a:solidFill>
                <a:effectLst/>
                <a:latin typeface="inherit"/>
              </a:rPr>
              <a:t>; </a:t>
            </a:r>
            <a:r>
              <a:rPr lang="en-GB" i="1" dirty="0">
                <a:solidFill>
                  <a:srgbClr val="969896"/>
                </a:solidFill>
                <a:effectLst/>
                <a:latin typeface="inherit"/>
              </a:rPr>
              <a:t>// Skip to the next iteration of the loop</a:t>
            </a:r>
            <a:r>
              <a:rPr lang="en-GB" dirty="0">
                <a:solidFill>
                  <a:srgbClr val="C5C8C6"/>
                </a:solidFill>
                <a:effectLst/>
                <a:latin typeface="inherit"/>
              </a:rPr>
              <a:t> } } </a:t>
            </a:r>
            <a:r>
              <a:rPr lang="en-GB" i="1" dirty="0">
                <a:solidFill>
                  <a:srgbClr val="969896"/>
                </a:solidFill>
                <a:effectLst/>
                <a:latin typeface="inherit"/>
              </a:rPr>
              <a:t>// Parent process waits for all child processes to terminate</a:t>
            </a:r>
            <a:r>
              <a:rPr lang="en-GB" dirty="0">
                <a:solidFill>
                  <a:srgbClr val="C5C8C6"/>
                </a:solidFill>
                <a:effectLst/>
                <a:latin typeface="inherit"/>
              </a:rPr>
              <a:t> </a:t>
            </a:r>
            <a:r>
              <a:rPr lang="en-GB" b="1" dirty="0">
                <a:solidFill>
                  <a:srgbClr val="B294BB"/>
                </a:solidFill>
                <a:effectLst/>
                <a:latin typeface="inherit"/>
              </a:rPr>
              <a:t>for</a:t>
            </a:r>
            <a:r>
              <a:rPr lang="en-GB" dirty="0">
                <a:solidFill>
                  <a:srgbClr val="C5C8C6"/>
                </a:solidFill>
                <a:effectLst/>
                <a:latin typeface="inherit"/>
              </a:rPr>
              <a:t> (i = </a:t>
            </a:r>
            <a:r>
              <a:rPr lang="en-GB" dirty="0">
                <a:solidFill>
                  <a:srgbClr val="DE935F"/>
                </a:solidFill>
                <a:effectLst/>
                <a:latin typeface="inherit"/>
              </a:rPr>
              <a:t>0</a:t>
            </a:r>
            <a:r>
              <a:rPr lang="en-GB" dirty="0">
                <a:solidFill>
                  <a:srgbClr val="C5C8C6"/>
                </a:solidFill>
                <a:effectLst/>
                <a:latin typeface="inherit"/>
              </a:rPr>
              <a:t>; i &lt; </a:t>
            </a:r>
            <a:r>
              <a:rPr lang="en-GB" dirty="0">
                <a:solidFill>
                  <a:srgbClr val="DE935F"/>
                </a:solidFill>
                <a:effectLst/>
                <a:latin typeface="inherit"/>
              </a:rPr>
              <a:t>2</a:t>
            </a:r>
            <a:r>
              <a:rPr lang="en-GB" dirty="0">
                <a:solidFill>
                  <a:srgbClr val="C5C8C6"/>
                </a:solidFill>
                <a:effectLst/>
                <a:latin typeface="inherit"/>
              </a:rPr>
              <a:t>; i++) { </a:t>
            </a:r>
            <a:r>
              <a:rPr lang="en-GB" dirty="0" err="1">
                <a:solidFill>
                  <a:srgbClr val="C5C8C6"/>
                </a:solidFill>
                <a:effectLst/>
                <a:latin typeface="inherit"/>
              </a:rPr>
              <a:t>printf</a:t>
            </a:r>
            <a:r>
              <a:rPr lang="en-GB" dirty="0">
                <a:solidFill>
                  <a:srgbClr val="C5C8C6"/>
                </a:solidFill>
                <a:effectLst/>
                <a:latin typeface="inherit"/>
              </a:rPr>
              <a:t>(</a:t>
            </a:r>
            <a:r>
              <a:rPr lang="en-GB" dirty="0">
                <a:solidFill>
                  <a:srgbClr val="B5BD68"/>
                </a:solidFill>
                <a:effectLst/>
                <a:latin typeface="inherit"/>
              </a:rPr>
              <a:t>"Hello from Parent %d\n"</a:t>
            </a:r>
            <a:r>
              <a:rPr lang="en-GB" dirty="0">
                <a:solidFill>
                  <a:srgbClr val="C5C8C6"/>
                </a:solidFill>
                <a:effectLst/>
                <a:latin typeface="inherit"/>
              </a:rPr>
              <a:t>, i); wait(NULL); </a:t>
            </a:r>
            <a:r>
              <a:rPr lang="en-GB" i="1" dirty="0">
                <a:solidFill>
                  <a:srgbClr val="969896"/>
                </a:solidFill>
                <a:effectLst/>
                <a:latin typeface="inherit"/>
              </a:rPr>
              <a:t>// Wait for a child process to terminate</a:t>
            </a:r>
            <a:r>
              <a:rPr lang="en-GB" dirty="0">
                <a:solidFill>
                  <a:srgbClr val="C5C8C6"/>
                </a:solidFill>
                <a:effectLst/>
                <a:latin typeface="inherit"/>
              </a:rPr>
              <a:t> </a:t>
            </a:r>
            <a:r>
              <a:rPr lang="en-GB" dirty="0" err="1">
                <a:solidFill>
                  <a:srgbClr val="C5C8C6"/>
                </a:solidFill>
                <a:effectLst/>
                <a:latin typeface="inherit"/>
              </a:rPr>
              <a:t>printf</a:t>
            </a:r>
            <a:r>
              <a:rPr lang="en-GB" dirty="0">
                <a:solidFill>
                  <a:srgbClr val="C5C8C6"/>
                </a:solidFill>
                <a:effectLst/>
                <a:latin typeface="inherit"/>
              </a:rPr>
              <a:t>(</a:t>
            </a:r>
            <a:r>
              <a:rPr lang="en-GB" dirty="0">
                <a:solidFill>
                  <a:srgbClr val="B5BD68"/>
                </a:solidFill>
                <a:effectLst/>
                <a:latin typeface="inherit"/>
              </a:rPr>
              <a:t>"Hello from Parent again %d\n"</a:t>
            </a:r>
            <a:r>
              <a:rPr lang="en-GB" dirty="0">
                <a:solidFill>
                  <a:srgbClr val="C5C8C6"/>
                </a:solidFill>
                <a:effectLst/>
                <a:latin typeface="inherit"/>
              </a:rPr>
              <a:t>, i); } </a:t>
            </a:r>
            <a:r>
              <a:rPr lang="en-GB" dirty="0" err="1">
                <a:solidFill>
                  <a:srgbClr val="C5C8C6"/>
                </a:solidFill>
                <a:effectLst/>
                <a:latin typeface="inherit"/>
              </a:rPr>
              <a:t>printf</a:t>
            </a:r>
            <a:r>
              <a:rPr lang="en-GB" dirty="0">
                <a:solidFill>
                  <a:srgbClr val="C5C8C6"/>
                </a:solidFill>
                <a:effectLst/>
                <a:latin typeface="inherit"/>
              </a:rPr>
              <a:t>(</a:t>
            </a:r>
            <a:r>
              <a:rPr lang="en-GB" dirty="0">
                <a:solidFill>
                  <a:srgbClr val="B5BD68"/>
                </a:solidFill>
                <a:effectLst/>
                <a:latin typeface="inherit"/>
              </a:rPr>
              <a:t>"Parent exiting\n"</a:t>
            </a:r>
            <a:r>
              <a:rPr lang="en-GB" dirty="0">
                <a:solidFill>
                  <a:srgbClr val="C5C8C6"/>
                </a:solidFill>
                <a:effectLst/>
                <a:latin typeface="inherit"/>
              </a:rPr>
              <a:t>); </a:t>
            </a:r>
            <a:r>
              <a:rPr lang="en-GB" b="1" dirty="0">
                <a:solidFill>
                  <a:srgbClr val="B294BB"/>
                </a:solidFill>
                <a:effectLst/>
                <a:latin typeface="inherit"/>
              </a:rPr>
              <a:t>return</a:t>
            </a:r>
            <a:r>
              <a:rPr lang="en-GB" dirty="0">
                <a:solidFill>
                  <a:srgbClr val="C5C8C6"/>
                </a:solidFill>
                <a:effectLst/>
                <a:latin typeface="inherit"/>
              </a:rPr>
              <a:t> </a:t>
            </a:r>
            <a:r>
              <a:rPr lang="en-GB" dirty="0">
                <a:solidFill>
                  <a:srgbClr val="DE935F"/>
                </a:solidFill>
                <a:effectLst/>
                <a:latin typeface="inherit"/>
              </a:rPr>
              <a:t>0</a:t>
            </a:r>
            <a:r>
              <a:rPr lang="en-GB" dirty="0">
                <a:solidFill>
                  <a:srgbClr val="C5C8C6"/>
                </a:solidFill>
                <a:effectLst/>
                <a:latin typeface="inherit"/>
              </a:rPr>
              <a:t>; } </a:t>
            </a:r>
            <a:endParaRPr lang="en-GB" dirty="0"/>
          </a:p>
          <a:p>
            <a:pPr>
              <a:buNone/>
            </a:pPr>
            <a:r>
              <a:rPr lang="en-GB" b="1" dirty="0"/>
              <a:t>Key Observations:</a:t>
            </a:r>
          </a:p>
          <a:p>
            <a:pPr>
              <a:buFont typeface="+mj-lt"/>
              <a:buAutoNum type="arabicPeriod"/>
            </a:pPr>
            <a:r>
              <a:rPr lang="en-GB" b="1" dirty="0"/>
              <a:t>fork() </a:t>
            </a:r>
            <a:r>
              <a:rPr lang="en-GB" b="1" dirty="0" err="1"/>
              <a:t>Behavior</a:t>
            </a:r>
            <a:r>
              <a:rPr lang="en-GB" b="1" dirty="0"/>
              <a:t>:</a:t>
            </a:r>
            <a:endParaRPr lang="en-GB" dirty="0"/>
          </a:p>
          <a:p>
            <a:pPr marL="742950" lvl="1" indent="-285750">
              <a:buFont typeface="+mj-lt"/>
              <a:buAutoNum type="arabicPeriod"/>
            </a:pPr>
            <a:r>
              <a:rPr lang="en-GB" dirty="0"/>
              <a:t>Each call to fork() creates a new child process.</a:t>
            </a:r>
          </a:p>
          <a:p>
            <a:pPr marL="742950" lvl="1" indent="-285750">
              <a:buFont typeface="+mj-lt"/>
              <a:buAutoNum type="arabicPeriod"/>
            </a:pPr>
            <a:r>
              <a:rPr lang="en-GB" dirty="0"/>
              <a:t>Both the parent and child processes execute concurrently from the point where fork() was called.</a:t>
            </a:r>
          </a:p>
          <a:p>
            <a:pPr marL="742950" lvl="1" indent="-285750">
              <a:buFont typeface="+mj-lt"/>
              <a:buAutoNum type="arabicPeriod"/>
            </a:pPr>
            <a:r>
              <a:rPr lang="en-GB" dirty="0"/>
              <a:t>The return value of fork() determines whether the process is the parent (</a:t>
            </a:r>
            <a:r>
              <a:rPr lang="en-GB" dirty="0" err="1"/>
              <a:t>pid</a:t>
            </a:r>
            <a:r>
              <a:rPr lang="en-GB" dirty="0"/>
              <a:t> &gt; 0) or the child (</a:t>
            </a:r>
            <a:r>
              <a:rPr lang="en-GB" dirty="0" err="1"/>
              <a:t>pid</a:t>
            </a:r>
            <a:r>
              <a:rPr lang="en-GB" dirty="0"/>
              <a:t> == 0).</a:t>
            </a:r>
          </a:p>
          <a:p>
            <a:pPr>
              <a:buFont typeface="+mj-lt"/>
              <a:buAutoNum type="arabicPeriod"/>
            </a:pPr>
            <a:r>
              <a:rPr lang="en-GB" b="1" dirty="0"/>
              <a:t>Parent-Child Execution Order:</a:t>
            </a:r>
            <a:endParaRPr lang="en-GB" dirty="0"/>
          </a:p>
          <a:p>
            <a:pPr marL="742950" lvl="1" indent="-285750">
              <a:buFont typeface="+mj-lt"/>
              <a:buAutoNum type="arabicPeriod"/>
            </a:pPr>
            <a:r>
              <a:rPr lang="en-GB" dirty="0"/>
              <a:t>The parent skips any further logic in the loop after creating a child by using continue. This means that after creating a child, the parent immediately proceeds to create another child in the next iteration of the loop without waiting for the previous one to terminate.</a:t>
            </a:r>
          </a:p>
          <a:p>
            <a:pPr>
              <a:buFont typeface="+mj-lt"/>
              <a:buAutoNum type="arabicPeriod"/>
            </a:pPr>
            <a:r>
              <a:rPr lang="en-GB" b="1" dirty="0"/>
              <a:t>Number of Processes:</a:t>
            </a:r>
            <a:endParaRPr lang="en-GB" dirty="0"/>
          </a:p>
          <a:p>
            <a:pPr marL="742950" lvl="1" indent="-285750">
              <a:buFont typeface="+mj-lt"/>
              <a:buAutoNum type="arabicPeriod"/>
            </a:pPr>
            <a:r>
              <a:rPr lang="en-GB" dirty="0"/>
              <a:t>The loop runs twice (i = 0 and i = 1), so two child processes are created in total.</a:t>
            </a:r>
          </a:p>
          <a:p>
            <a:pPr>
              <a:buFont typeface="+mj-lt"/>
              <a:buAutoNum type="arabicPeriod"/>
            </a:pPr>
            <a:r>
              <a:rPr lang="en-GB" b="1" dirty="0"/>
              <a:t>Parent Waiting:</a:t>
            </a:r>
            <a:endParaRPr lang="en-GB" dirty="0"/>
          </a:p>
          <a:p>
            <a:pPr marL="742950" lvl="1" indent="-285750">
              <a:buFont typeface="+mj-lt"/>
              <a:buAutoNum type="arabicPeriod"/>
            </a:pPr>
            <a:r>
              <a:rPr lang="en-GB" dirty="0"/>
              <a:t>After exiting the loop, the parent waits for all child processes to terminate using a separate loop with wait(NULL).</a:t>
            </a:r>
          </a:p>
          <a:p>
            <a:pPr>
              <a:buFont typeface="+mj-lt"/>
              <a:buAutoNum type="arabicPeriod"/>
            </a:pPr>
            <a:r>
              <a:rPr lang="en-GB" b="1" dirty="0"/>
              <a:t>Output Variability:</a:t>
            </a:r>
            <a:endParaRPr lang="en-GB" dirty="0"/>
          </a:p>
          <a:p>
            <a:pPr marL="742950" lvl="1" indent="-285750">
              <a:buFont typeface="+mj-lt"/>
              <a:buAutoNum type="arabicPeriod"/>
            </a:pPr>
            <a:r>
              <a:rPr lang="en-GB" dirty="0"/>
              <a:t>Since the parent does not wait for each child immediately after creating it, the outputs of "Hello from Child" messages can interleave with each other or with messages from the parent.</a:t>
            </a:r>
          </a:p>
          <a:p>
            <a:pPr>
              <a:buNone/>
            </a:pPr>
            <a:r>
              <a:rPr lang="en-GB" b="1" dirty="0"/>
              <a:t>Detailed Execution Flow:</a:t>
            </a:r>
          </a:p>
          <a:p>
            <a:pPr>
              <a:buNone/>
            </a:pPr>
            <a:r>
              <a:rPr lang="en-GB" b="1" dirty="0"/>
              <a:t>Iteration 1 (i = 0):</a:t>
            </a:r>
          </a:p>
          <a:p>
            <a:pPr>
              <a:buFont typeface="Arial" panose="020B0604020202020204" pitchFamily="34" charset="0"/>
              <a:buChar char="•"/>
            </a:pPr>
            <a:r>
              <a:rPr lang="en-GB" dirty="0"/>
              <a:t>The parent process creates a child process (</a:t>
            </a:r>
            <a:r>
              <a:rPr lang="en-GB" dirty="0" err="1"/>
              <a:t>pid</a:t>
            </a:r>
            <a:r>
              <a:rPr lang="en-GB" dirty="0"/>
              <a:t> = fork()).</a:t>
            </a:r>
          </a:p>
          <a:p>
            <a:pPr>
              <a:buFont typeface="Arial" panose="020B0604020202020204" pitchFamily="34" charset="0"/>
              <a:buChar char="•"/>
            </a:pPr>
            <a:r>
              <a:rPr lang="en-GB" dirty="0"/>
              <a:t>If </a:t>
            </a:r>
            <a:r>
              <a:rPr lang="en-GB" dirty="0" err="1"/>
              <a:t>pid</a:t>
            </a:r>
            <a:r>
              <a:rPr lang="en-GB" dirty="0"/>
              <a:t> == 0 (child process):</a:t>
            </a:r>
          </a:p>
          <a:p>
            <a:pPr marL="742950" lvl="1" indent="-285750">
              <a:buFont typeface="Arial" panose="020B0604020202020204" pitchFamily="34" charset="0"/>
              <a:buChar char="•"/>
            </a:pPr>
            <a:r>
              <a:rPr lang="en-GB" dirty="0"/>
              <a:t>Prints: Hello from Child 0</a:t>
            </a:r>
          </a:p>
          <a:p>
            <a:pPr marL="742950" lvl="1" indent="-285750">
              <a:buFont typeface="Arial" panose="020B0604020202020204" pitchFamily="34" charset="0"/>
              <a:buChar char="•"/>
            </a:pPr>
            <a:r>
              <a:rPr lang="en-GB" dirty="0"/>
              <a:t>Exits with return 0.</a:t>
            </a:r>
          </a:p>
          <a:p>
            <a:pPr>
              <a:buFont typeface="Arial" panose="020B0604020202020204" pitchFamily="34" charset="0"/>
              <a:buChar char="•"/>
            </a:pPr>
            <a:r>
              <a:rPr lang="en-GB" dirty="0"/>
              <a:t>If </a:t>
            </a:r>
            <a:r>
              <a:rPr lang="en-GB" dirty="0" err="1"/>
              <a:t>pid</a:t>
            </a:r>
            <a:r>
              <a:rPr lang="en-GB" dirty="0"/>
              <a:t> &gt; 0 (parent process):</a:t>
            </a:r>
          </a:p>
          <a:p>
            <a:pPr marL="742950" lvl="1" indent="-285750">
              <a:buFont typeface="Arial" panose="020B0604020202020204" pitchFamily="34" charset="0"/>
              <a:buChar char="•"/>
            </a:pPr>
            <a:r>
              <a:rPr lang="en-GB" dirty="0"/>
              <a:t>Skips to the next iteration of the loop using continue.</a:t>
            </a:r>
          </a:p>
          <a:p>
            <a:pPr>
              <a:buNone/>
            </a:pPr>
            <a:r>
              <a:rPr lang="en-GB" b="1" dirty="0"/>
              <a:t>Iteration 2 (i = 1):</a:t>
            </a:r>
          </a:p>
          <a:p>
            <a:pPr>
              <a:buFont typeface="Arial" panose="020B0604020202020204" pitchFamily="34" charset="0"/>
              <a:buChar char="•"/>
            </a:pPr>
            <a:r>
              <a:rPr lang="en-GB" dirty="0"/>
              <a:t>The same logic applies as in iteration 1, but with i = 1.</a:t>
            </a:r>
          </a:p>
          <a:p>
            <a:pPr>
              <a:buNone/>
            </a:pPr>
            <a:r>
              <a:rPr lang="en-GB" dirty="0"/>
              <a:t>After both iterations, the parent waits for all child processes to terminate using wait(NULL) in a separate loop. For each terminated child, it prints:</a:t>
            </a:r>
          </a:p>
          <a:p>
            <a:pPr>
              <a:buFont typeface="Arial" panose="020B0604020202020204" pitchFamily="34" charset="0"/>
              <a:buChar char="•"/>
            </a:pPr>
            <a:r>
              <a:rPr lang="en-GB" dirty="0"/>
              <a:t>Hello from Parent %d</a:t>
            </a:r>
          </a:p>
          <a:p>
            <a:pPr>
              <a:buFont typeface="Arial" panose="020B0604020202020204" pitchFamily="34" charset="0"/>
              <a:buChar char="•"/>
            </a:pPr>
            <a:r>
              <a:rPr lang="en-GB" dirty="0"/>
              <a:t>Waits for termination.</a:t>
            </a:r>
          </a:p>
          <a:p>
            <a:pPr>
              <a:buFont typeface="Arial" panose="020B0604020202020204" pitchFamily="34" charset="0"/>
              <a:buChar char="•"/>
            </a:pPr>
            <a:r>
              <a:rPr lang="en-GB" dirty="0"/>
              <a:t>Prints: Hello from Parent again %d.</a:t>
            </a:r>
          </a:p>
          <a:p>
            <a:pPr>
              <a:buNone/>
            </a:pPr>
            <a:r>
              <a:rPr lang="en-GB" dirty="0"/>
              <a:t>Finally, it prints Parent exiting before terminating.</a:t>
            </a:r>
          </a:p>
          <a:p>
            <a:pPr>
              <a:buNone/>
            </a:pPr>
            <a:r>
              <a:rPr lang="en-GB" b="1" dirty="0"/>
              <a:t>Possible Outputs:</a:t>
            </a:r>
          </a:p>
          <a:p>
            <a:pPr>
              <a:buNone/>
            </a:pPr>
            <a:r>
              <a:rPr lang="en-GB" dirty="0"/>
              <a:t>Since the parent does not wait immediately after creating each child, there is variability in how "Hello" messages from children interleave with those from the parent. However, due to the final waiting loop (wait(NULL)), "Parent exiting" is always printed last.</a:t>
            </a:r>
          </a:p>
          <a:p>
            <a:pPr>
              <a:buNone/>
            </a:pPr>
            <a:r>
              <a:rPr lang="en-GB" dirty="0"/>
              <a:t>Here are some possible outputs:</a:t>
            </a:r>
          </a:p>
          <a:p>
            <a:pPr>
              <a:buNone/>
            </a:pPr>
            <a:r>
              <a:rPr lang="en-GB" b="1" dirty="0"/>
              <a:t>Case 1:</a:t>
            </a:r>
          </a:p>
          <a:p>
            <a:pPr>
              <a:buNone/>
            </a:pPr>
            <a:r>
              <a:rPr lang="en-GB" dirty="0"/>
              <a:t>text</a:t>
            </a:r>
          </a:p>
          <a:p>
            <a:pPr>
              <a:buNone/>
            </a:pPr>
            <a:r>
              <a:rPr lang="en-GB" dirty="0">
                <a:solidFill>
                  <a:srgbClr val="C5C8C6"/>
                </a:solidFill>
                <a:effectLst/>
                <a:latin typeface="inherit"/>
              </a:rPr>
              <a:t>Hello from Child 0 Hello from Child 1 Hello from Parent 0 Hello from Parent again 0 Hello from Parent 1 Hello from Parent again 1 Parent exiting </a:t>
            </a:r>
            <a:endParaRPr lang="en-GB" dirty="0"/>
          </a:p>
          <a:p>
            <a:pPr>
              <a:buNone/>
            </a:pPr>
            <a:r>
              <a:rPr lang="en-GB" b="1" dirty="0"/>
              <a:t>Case 2:</a:t>
            </a:r>
          </a:p>
          <a:p>
            <a:pPr>
              <a:buNone/>
            </a:pPr>
            <a:r>
              <a:rPr lang="en-GB" dirty="0"/>
              <a:t>text</a:t>
            </a:r>
          </a:p>
          <a:p>
            <a:pPr>
              <a:buNone/>
            </a:pPr>
            <a:r>
              <a:rPr lang="en-GB" dirty="0">
                <a:solidFill>
                  <a:srgbClr val="C5C8C6"/>
                </a:solidFill>
                <a:effectLst/>
                <a:latin typeface="inherit"/>
              </a:rPr>
              <a:t>Hello from Child 1 Hello from Child 0 Hello from Parent 0 Hello from Parent again 0 Hello from Parent 1 Hello from Parent again 1 Parent exiting </a:t>
            </a:r>
            <a:endParaRPr lang="en-GB" dirty="0"/>
          </a:p>
          <a:p>
            <a:pPr>
              <a:buNone/>
            </a:pPr>
            <a:r>
              <a:rPr lang="en-GB" b="1" dirty="0"/>
              <a:t>Case 3:</a:t>
            </a:r>
          </a:p>
          <a:p>
            <a:pPr>
              <a:buNone/>
            </a:pPr>
            <a:r>
              <a:rPr lang="en-GB" dirty="0"/>
              <a:t>text</a:t>
            </a:r>
          </a:p>
          <a:p>
            <a:pPr>
              <a:buNone/>
            </a:pPr>
            <a:r>
              <a:rPr lang="en-GB" dirty="0">
                <a:solidFill>
                  <a:srgbClr val="C5C8C6"/>
                </a:solidFill>
                <a:effectLst/>
                <a:latin typeface="inherit"/>
              </a:rPr>
              <a:t>Hello from Child 0 Hello from Parent 0 Hello from Child 1 Hello from Parent again 0 Hello from Parent 1 Hello from Parent again 1 Parent exiting </a:t>
            </a:r>
            <a:endParaRPr lang="en-GB" dirty="0"/>
          </a:p>
          <a:p>
            <a:pPr>
              <a:buNone/>
            </a:pPr>
            <a:r>
              <a:rPr lang="en-GB" b="1" dirty="0"/>
              <a:t>Case N... (Variations):</a:t>
            </a:r>
          </a:p>
          <a:p>
            <a:pPr>
              <a:buNone/>
            </a:pPr>
            <a:r>
              <a:rPr lang="en-GB" dirty="0"/>
              <a:t>The order of "Child" and "Parent" messages can vary depending on how processes are scheduled by the operating system.</a:t>
            </a:r>
          </a:p>
          <a:p>
            <a:pPr>
              <a:buNone/>
            </a:pPr>
            <a:r>
              <a:rPr lang="en-GB" b="1" dirty="0"/>
              <a:t>Key Notes:</a:t>
            </a:r>
          </a:p>
          <a:p>
            <a:pPr>
              <a:buFont typeface="+mj-lt"/>
              <a:buAutoNum type="arabicPeriod"/>
            </a:pPr>
            <a:r>
              <a:rPr lang="en-GB" b="1" dirty="0"/>
              <a:t>Why Variability?</a:t>
            </a:r>
            <a:endParaRPr lang="en-GB" dirty="0"/>
          </a:p>
          <a:p>
            <a:pPr marL="742950" lvl="1" indent="-285750">
              <a:buFont typeface="+mj-lt"/>
              <a:buAutoNum type="arabicPeriod"/>
            </a:pPr>
            <a:r>
              <a:rPr lang="en-GB" dirty="0"/>
              <a:t>The parent does not wait for each child immediately after creating it. This allows children and parents to execute concurrently, leading to interleaved outputs.</a:t>
            </a:r>
          </a:p>
          <a:p>
            <a:pPr>
              <a:buFont typeface="+mj-lt"/>
              <a:buAutoNum type="arabicPeriod"/>
            </a:pPr>
            <a:r>
              <a:rPr lang="en-GB" b="1" dirty="0"/>
              <a:t>Final Message ("Parent exiting")</a:t>
            </a:r>
            <a:endParaRPr lang="en-GB" dirty="0"/>
          </a:p>
          <a:p>
            <a:pPr marL="742950" lvl="1" indent="-285750">
              <a:buFont typeface="+mj-lt"/>
              <a:buAutoNum type="arabicPeriod"/>
            </a:pPr>
            <a:r>
              <a:rPr lang="en-GB" dirty="0"/>
              <a:t>This is printed only by the original parent process after all children have terminated.</a:t>
            </a:r>
          </a:p>
          <a:p>
            <a:pPr>
              <a:buFont typeface="+mj-lt"/>
              <a:buAutoNum type="arabicPeriod"/>
            </a:pPr>
            <a:r>
              <a:rPr lang="en-GB" b="1" dirty="0" err="1"/>
              <a:t>Behavior</a:t>
            </a:r>
            <a:r>
              <a:rPr lang="en-GB" b="1" dirty="0"/>
              <a:t> of wait(NULL):</a:t>
            </a:r>
            <a:endParaRPr lang="en-GB" dirty="0"/>
          </a:p>
          <a:p>
            <a:pPr marL="742950" lvl="1" indent="-285750">
              <a:buFont typeface="+mj-lt"/>
              <a:buAutoNum type="arabicPeriod"/>
            </a:pPr>
            <a:r>
              <a:rPr lang="en-GB" dirty="0"/>
              <a:t>The wait(NULL) loop ensures that all children terminate before "Parent exiting" is printed.</a:t>
            </a:r>
          </a:p>
          <a:p>
            <a:pPr>
              <a:buNone/>
            </a:pPr>
            <a:r>
              <a:rPr lang="en-GB" b="1" dirty="0"/>
              <a:t>Summary:</a:t>
            </a:r>
          </a:p>
          <a:p>
            <a:pPr>
              <a:buNone/>
            </a:pPr>
            <a:r>
              <a:rPr lang="en-GB" dirty="0"/>
              <a:t>The program has </a:t>
            </a:r>
            <a:r>
              <a:rPr lang="en-GB" b="1" dirty="0"/>
              <a:t>many possible outputs</a:t>
            </a:r>
            <a:r>
              <a:rPr lang="en-GB" dirty="0"/>
              <a:t> due to concurrent execution and scheduling variability. However, all outputs will include:</a:t>
            </a:r>
          </a:p>
          <a:p>
            <a:pPr>
              <a:buFont typeface="Arial" panose="020B0604020202020204" pitchFamily="34" charset="0"/>
              <a:buChar char="•"/>
            </a:pPr>
            <a:r>
              <a:rPr lang="en-GB" dirty="0"/>
              <a:t>Two "Child" messages (Hello from Child X) in some order.</a:t>
            </a:r>
          </a:p>
          <a:p>
            <a:pPr>
              <a:buFont typeface="Arial" panose="020B0604020202020204" pitchFamily="34" charset="0"/>
              <a:buChar char="•"/>
            </a:pPr>
            <a:r>
              <a:rPr lang="en-GB" dirty="0"/>
              <a:t>Two "Parent" messages (Hello from Parent X and Hello from Parent again X) corresponding to each iteration.</a:t>
            </a:r>
          </a:p>
          <a:p>
            <a:pPr>
              <a:buFont typeface="Arial" panose="020B0604020202020204" pitchFamily="34" charset="0"/>
              <a:buChar char="•"/>
            </a:pPr>
            <a:r>
              <a:rPr lang="en-GB" dirty="0"/>
              <a:t>A final "Parent exiting" message printed last.</a:t>
            </a:r>
          </a:p>
          <a:p>
            <a:r>
              <a:rPr lang="en-GB" dirty="0"/>
              <a:t>Answer from Perplexity: </a:t>
            </a:r>
            <a:r>
              <a:rPr lang="en-GB" dirty="0">
                <a:hlinkClick r:id="rId3"/>
              </a:rPr>
              <a:t>pplx.ai/share</a:t>
            </a:r>
            <a:endParaRPr lang="en-GB" dirty="0"/>
          </a:p>
          <a:p>
            <a:endParaRPr lang="en-SE" dirty="0"/>
          </a:p>
        </p:txBody>
      </p:sp>
    </p:spTree>
    <p:extLst>
      <p:ext uri="{BB962C8B-B14F-4D97-AF65-F5344CB8AC3E}">
        <p14:creationId xmlns:p14="http://schemas.microsoft.com/office/powerpoint/2010/main" val="2623109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D074-7610-5F24-D828-C2071EBF1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7CE3E-6B25-47B6-6416-1D0EF499F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31348-A640-6BBA-C865-0EE834039520}"/>
              </a:ext>
            </a:extLst>
          </p:cNvPr>
          <p:cNvSpPr>
            <a:spLocks noGrp="1"/>
          </p:cNvSpPr>
          <p:nvPr>
            <p:ph type="body" idx="1"/>
          </p:nvPr>
        </p:nvSpPr>
        <p:spPr/>
        <p:txBody>
          <a:bodyPr/>
          <a:lstStyle/>
          <a:p>
            <a:endParaRPr lang="en-GB" dirty="0"/>
          </a:p>
          <a:p>
            <a:r>
              <a:rPr lang="en-GB" dirty="0"/>
              <a:t>ABBCC</a:t>
            </a:r>
          </a:p>
          <a:p>
            <a:pPr lvl="1"/>
            <a:r>
              <a:rPr lang="en-GB" dirty="0"/>
              <a:t>Scenario 1: Parent prints A, forks, prints B, then waits. Child prints B, exits after C. Parent resumes and prints C.</a:t>
            </a:r>
          </a:p>
          <a:p>
            <a:pPr lvl="1"/>
            <a:r>
              <a:rPr lang="en-GB" dirty="0"/>
              <a:t>Order: A → parent B → child B → child C → parent C.</a:t>
            </a:r>
          </a:p>
          <a:p>
            <a:pPr lvl="1"/>
            <a:r>
              <a:rPr lang="en-GB" dirty="0"/>
              <a:t>Scenario 2: Parent prints A, forks. Child prints B first, then parent prints B, parent waits, child prints C, and parent prints C.</a:t>
            </a:r>
          </a:p>
          <a:p>
            <a:pPr lvl="1"/>
            <a:r>
              <a:rPr lang="en-GB" dirty="0"/>
              <a:t>Order: A → child B → parent B → child C → parent C.</a:t>
            </a:r>
          </a:p>
          <a:p>
            <a:r>
              <a:rPr lang="en-GB" dirty="0"/>
              <a:t>ABCBC</a:t>
            </a:r>
          </a:p>
          <a:p>
            <a:pPr lvl="1"/>
            <a:r>
              <a:rPr lang="en-GB" dirty="0"/>
              <a:t>Parent prints A, forks. Child runs first, prints B and C before the parent resumes. Parent then prints B, skips waiting (child already exited), and prints C.</a:t>
            </a:r>
          </a:p>
          <a:p>
            <a:pPr lvl="1"/>
            <a:r>
              <a:rPr lang="en-GB" dirty="0"/>
              <a:t>Order: A → child B → child C → parent B → parent C.</a:t>
            </a:r>
          </a:p>
          <a:p>
            <a:pPr marL="0" indent="0">
              <a:buNone/>
            </a:pPr>
            <a:endParaRPr lang="en-US" altLang="zh-CN" sz="1200" dirty="0"/>
          </a:p>
          <a:p>
            <a:pPr marL="0" indent="0">
              <a:buNone/>
            </a:pPr>
            <a:r>
              <a:rPr lang="en-US" altLang="zh-CN" sz="1200" dirty="0"/>
              <a:t>#include &lt;</a:t>
            </a:r>
            <a:r>
              <a:rPr lang="en-US" altLang="zh-CN" sz="1200" dirty="0" err="1"/>
              <a:t>stdio.h</a:t>
            </a:r>
            <a:r>
              <a:rPr lang="en-US" altLang="zh-CN" sz="1200" dirty="0"/>
              <a:t>&gt;</a:t>
            </a:r>
          </a:p>
          <a:p>
            <a:pPr marL="0" indent="0">
              <a:buNone/>
            </a:pPr>
            <a:r>
              <a:rPr lang="en-US" altLang="zh-CN" sz="1200" dirty="0"/>
              <a:t>#include &lt;sys/</a:t>
            </a:r>
            <a:r>
              <a:rPr lang="en-US" altLang="zh-CN" sz="1200" dirty="0" err="1"/>
              <a:t>types.h</a:t>
            </a:r>
            <a:r>
              <a:rPr lang="en-US" altLang="zh-CN" sz="1200" dirty="0"/>
              <a:t>&gt;</a:t>
            </a:r>
          </a:p>
          <a:p>
            <a:pPr marL="0" indent="0">
              <a:buNone/>
            </a:pPr>
            <a:r>
              <a:rPr lang="en-US" altLang="zh-CN" sz="1200" dirty="0"/>
              <a:t>#include &lt;</a:t>
            </a:r>
            <a:r>
              <a:rPr lang="en-US" altLang="zh-CN" sz="1200" dirty="0" err="1"/>
              <a:t>unistd.h</a:t>
            </a:r>
            <a:r>
              <a:rPr lang="en-US" altLang="zh-CN" sz="1200" dirty="0"/>
              <a:t>&gt;</a:t>
            </a:r>
          </a:p>
          <a:p>
            <a:pPr marL="0" indent="0">
              <a:buNone/>
            </a:pPr>
            <a:r>
              <a:rPr lang="en-US" altLang="zh-CN" sz="1200" dirty="0"/>
              <a:t>int main()</a:t>
            </a:r>
          </a:p>
          <a:p>
            <a:pPr marL="0" indent="0">
              <a:buNone/>
            </a:pPr>
            <a:r>
              <a:rPr lang="en-US" altLang="zh-CN" sz="1200" dirty="0"/>
              <a:t>{</a:t>
            </a:r>
          </a:p>
          <a:p>
            <a:pPr marL="0" indent="0">
              <a:buNone/>
            </a:pPr>
            <a:r>
              <a:rPr lang="en-US" altLang="zh-CN" sz="1200" dirty="0"/>
              <a:t>    fork();</a:t>
            </a:r>
            <a:r>
              <a:rPr lang="en-GB" sz="1200" b="0" kern="0" dirty="0"/>
              <a:t> // Line 1</a:t>
            </a:r>
          </a:p>
          <a:p>
            <a:pPr marL="0" indent="0">
              <a:buNone/>
            </a:pPr>
            <a:r>
              <a:rPr lang="en-US" altLang="zh-CN" sz="1200" dirty="0"/>
              <a:t>    fork();</a:t>
            </a:r>
            <a:r>
              <a:rPr lang="en-GB" sz="1200" b="0" kern="0" dirty="0"/>
              <a:t> // Line 2</a:t>
            </a:r>
          </a:p>
          <a:p>
            <a:pPr marL="0" indent="0">
              <a:buNone/>
            </a:pPr>
            <a:r>
              <a:rPr lang="en-US" altLang="zh-CN" sz="1200" dirty="0"/>
              <a:t>    fork(); </a:t>
            </a:r>
            <a:r>
              <a:rPr lang="en-GB" sz="1200" b="0" kern="0" dirty="0"/>
              <a:t>// Line 3</a:t>
            </a:r>
            <a:endParaRPr lang="en-US" altLang="zh-CN" sz="1200" dirty="0"/>
          </a:p>
          <a:p>
            <a:pPr marL="0" indent="0">
              <a:buNone/>
            </a:pPr>
            <a:r>
              <a:rPr lang="en-US" altLang="zh-CN" sz="1200" dirty="0"/>
              <a:t>    </a:t>
            </a:r>
            <a:r>
              <a:rPr lang="en-US" altLang="zh-CN" sz="1200" dirty="0" err="1"/>
              <a:t>printf</a:t>
            </a:r>
            <a:r>
              <a:rPr lang="en-US" altLang="zh-CN" sz="1200" dirty="0"/>
              <a:t>("hello\n");</a:t>
            </a:r>
          </a:p>
          <a:p>
            <a:pPr marL="0" indent="0">
              <a:buNone/>
            </a:pPr>
            <a:r>
              <a:rPr lang="en-US" altLang="zh-CN" sz="1200" dirty="0"/>
              <a:t>    return 0;</a:t>
            </a:r>
          </a:p>
          <a:p>
            <a:pPr marL="0" indent="0">
              <a:buNone/>
            </a:pPr>
            <a:r>
              <a:rPr lang="en-US" altLang="zh-CN" sz="1200" dirty="0"/>
              <a:t>}</a:t>
            </a:r>
            <a:endParaRPr lang="en-US" altLang="zh-CN" sz="1600" dirty="0"/>
          </a:p>
          <a:p>
            <a:endParaRPr lang="en-SE" dirty="0"/>
          </a:p>
        </p:txBody>
      </p:sp>
    </p:spTree>
    <p:extLst>
      <p:ext uri="{BB962C8B-B14F-4D97-AF65-F5344CB8AC3E}">
        <p14:creationId xmlns:p14="http://schemas.microsoft.com/office/powerpoint/2010/main" val="9820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957BA-5E3D-DDA5-7E15-978039391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477B8-9CEC-8742-6373-8FEBFEB10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37306-D9D8-39CD-B29C-7C6DE68B4A1D}"/>
              </a:ext>
            </a:extLst>
          </p:cNvPr>
          <p:cNvSpPr>
            <a:spLocks noGrp="1"/>
          </p:cNvSpPr>
          <p:nvPr>
            <p:ph type="body" idx="1"/>
          </p:nvPr>
        </p:nvSpPr>
        <p:spPr/>
        <p:txBody>
          <a:bodyPr/>
          <a:lstStyle/>
          <a:p>
            <a:endParaRPr lang="en-GB" dirty="0"/>
          </a:p>
          <a:p>
            <a:r>
              <a:rPr lang="en-GB" dirty="0"/>
              <a:t>ABBCC</a:t>
            </a:r>
          </a:p>
          <a:p>
            <a:pPr lvl="1"/>
            <a:r>
              <a:rPr lang="en-GB" dirty="0"/>
              <a:t>Scenario 1: Parent prints A, forks, prints B, then waits. Child prints B, exits after C. Parent resumes and prints C.</a:t>
            </a:r>
          </a:p>
          <a:p>
            <a:pPr lvl="1"/>
            <a:r>
              <a:rPr lang="en-GB" dirty="0"/>
              <a:t>Order: A → parent B → child B → child C → parent C.</a:t>
            </a:r>
          </a:p>
          <a:p>
            <a:pPr lvl="1"/>
            <a:r>
              <a:rPr lang="en-GB" dirty="0"/>
              <a:t>Scenario 2: Parent prints A, forks. Child prints B first, then parent prints B, parent waits, child prints C, and parent prints C.</a:t>
            </a:r>
          </a:p>
          <a:p>
            <a:pPr lvl="1"/>
            <a:r>
              <a:rPr lang="en-GB" dirty="0"/>
              <a:t>Order: A → child B → parent B → child C → parent C.</a:t>
            </a:r>
          </a:p>
          <a:p>
            <a:r>
              <a:rPr lang="en-GB" dirty="0"/>
              <a:t>ABCBC</a:t>
            </a:r>
          </a:p>
          <a:p>
            <a:pPr lvl="1"/>
            <a:r>
              <a:rPr lang="en-GB" dirty="0"/>
              <a:t>Parent prints A, forks. Child runs first, prints B and C before the parent resumes. Parent then prints B, skips waiting (child already exited), and prints C.</a:t>
            </a:r>
          </a:p>
          <a:p>
            <a:pPr lvl="1"/>
            <a:r>
              <a:rPr lang="en-GB" dirty="0"/>
              <a:t>Order: A → child B → child C → parent B → parent C.</a:t>
            </a:r>
          </a:p>
          <a:p>
            <a:pPr marL="0" indent="0">
              <a:buNone/>
            </a:pPr>
            <a:endParaRPr lang="en-US" altLang="zh-CN" sz="1200" dirty="0"/>
          </a:p>
          <a:p>
            <a:pPr marL="0" indent="0">
              <a:buNone/>
            </a:pPr>
            <a:r>
              <a:rPr lang="en-US" altLang="zh-CN" sz="1200" dirty="0"/>
              <a:t>#include &lt;</a:t>
            </a:r>
            <a:r>
              <a:rPr lang="en-US" altLang="zh-CN" sz="1200" dirty="0" err="1"/>
              <a:t>stdio.h</a:t>
            </a:r>
            <a:r>
              <a:rPr lang="en-US" altLang="zh-CN" sz="1200" dirty="0"/>
              <a:t>&gt;</a:t>
            </a:r>
          </a:p>
          <a:p>
            <a:pPr marL="0" indent="0">
              <a:buNone/>
            </a:pPr>
            <a:r>
              <a:rPr lang="en-US" altLang="zh-CN" sz="1200" dirty="0"/>
              <a:t>#include &lt;sys/</a:t>
            </a:r>
            <a:r>
              <a:rPr lang="en-US" altLang="zh-CN" sz="1200" dirty="0" err="1"/>
              <a:t>types.h</a:t>
            </a:r>
            <a:r>
              <a:rPr lang="en-US" altLang="zh-CN" sz="1200" dirty="0"/>
              <a:t>&gt;</a:t>
            </a:r>
          </a:p>
          <a:p>
            <a:pPr marL="0" indent="0">
              <a:buNone/>
            </a:pPr>
            <a:r>
              <a:rPr lang="en-US" altLang="zh-CN" sz="1200" dirty="0"/>
              <a:t>#include &lt;</a:t>
            </a:r>
            <a:r>
              <a:rPr lang="en-US" altLang="zh-CN" sz="1200" dirty="0" err="1"/>
              <a:t>unistd.h</a:t>
            </a:r>
            <a:r>
              <a:rPr lang="en-US" altLang="zh-CN" sz="1200" dirty="0"/>
              <a:t>&gt;</a:t>
            </a:r>
          </a:p>
          <a:p>
            <a:pPr marL="0" indent="0">
              <a:buNone/>
            </a:pPr>
            <a:r>
              <a:rPr lang="en-US" altLang="zh-CN" sz="1200" dirty="0"/>
              <a:t>int main()</a:t>
            </a:r>
          </a:p>
          <a:p>
            <a:pPr marL="0" indent="0">
              <a:buNone/>
            </a:pPr>
            <a:r>
              <a:rPr lang="en-US" altLang="zh-CN" sz="1200" dirty="0"/>
              <a:t>{</a:t>
            </a:r>
          </a:p>
          <a:p>
            <a:pPr marL="0" indent="0">
              <a:buNone/>
            </a:pPr>
            <a:r>
              <a:rPr lang="en-US" altLang="zh-CN" sz="1200" dirty="0"/>
              <a:t>    fork();</a:t>
            </a:r>
            <a:r>
              <a:rPr lang="en-GB" sz="1200" b="0" kern="0" dirty="0"/>
              <a:t> // Line 1</a:t>
            </a:r>
          </a:p>
          <a:p>
            <a:pPr marL="0" indent="0">
              <a:buNone/>
            </a:pPr>
            <a:r>
              <a:rPr lang="en-US" altLang="zh-CN" sz="1200" dirty="0"/>
              <a:t>    fork();</a:t>
            </a:r>
            <a:r>
              <a:rPr lang="en-GB" sz="1200" b="0" kern="0" dirty="0"/>
              <a:t> // Line 2</a:t>
            </a:r>
          </a:p>
          <a:p>
            <a:pPr marL="0" indent="0">
              <a:buNone/>
            </a:pPr>
            <a:r>
              <a:rPr lang="en-US" altLang="zh-CN" sz="1200" dirty="0"/>
              <a:t>    fork(); </a:t>
            </a:r>
            <a:r>
              <a:rPr lang="en-GB" sz="1200" b="0" kern="0" dirty="0"/>
              <a:t>// Line 3</a:t>
            </a:r>
            <a:endParaRPr lang="en-US" altLang="zh-CN" sz="1200" dirty="0"/>
          </a:p>
          <a:p>
            <a:pPr marL="0" indent="0">
              <a:buNone/>
            </a:pPr>
            <a:r>
              <a:rPr lang="en-US" altLang="zh-CN" sz="1200" dirty="0"/>
              <a:t>    </a:t>
            </a:r>
            <a:r>
              <a:rPr lang="en-US" altLang="zh-CN" sz="1200" dirty="0" err="1"/>
              <a:t>printf</a:t>
            </a:r>
            <a:r>
              <a:rPr lang="en-US" altLang="zh-CN" sz="1200" dirty="0"/>
              <a:t>("hello\n");</a:t>
            </a:r>
          </a:p>
          <a:p>
            <a:pPr marL="0" indent="0">
              <a:buNone/>
            </a:pPr>
            <a:r>
              <a:rPr lang="en-US" altLang="zh-CN" sz="1200" dirty="0"/>
              <a:t>    return 0;</a:t>
            </a:r>
          </a:p>
          <a:p>
            <a:pPr marL="0" indent="0">
              <a:buNone/>
            </a:pPr>
            <a:r>
              <a:rPr lang="en-US" altLang="zh-CN" sz="1200" dirty="0"/>
              <a:t>}</a:t>
            </a:r>
            <a:endParaRPr lang="en-US" altLang="zh-CN" sz="1600" dirty="0"/>
          </a:p>
          <a:p>
            <a:endParaRPr lang="en-SE" dirty="0"/>
          </a:p>
        </p:txBody>
      </p:sp>
    </p:spTree>
    <p:extLst>
      <p:ext uri="{BB962C8B-B14F-4D97-AF65-F5344CB8AC3E}">
        <p14:creationId xmlns:p14="http://schemas.microsoft.com/office/powerpoint/2010/main" val="275312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E933-1BCE-847C-D2DD-A40B3E823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D474B-E367-2640-9C19-451056F2A3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6C4CB-83B6-EF44-1AA6-5B4C192E574B}"/>
              </a:ext>
            </a:extLst>
          </p:cNvPr>
          <p:cNvSpPr>
            <a:spLocks noGrp="1"/>
          </p:cNvSpPr>
          <p:nvPr>
            <p:ph type="body" idx="1"/>
          </p:nvPr>
        </p:nvSpPr>
        <p:spPr/>
        <p:txBody>
          <a:bodyPr/>
          <a:lstStyle/>
          <a:p>
            <a:endParaRPr lang="en-GB" dirty="0"/>
          </a:p>
          <a:p>
            <a:r>
              <a:rPr lang="en-GB" dirty="0"/>
              <a:t>ABBCC</a:t>
            </a:r>
          </a:p>
          <a:p>
            <a:pPr lvl="1"/>
            <a:r>
              <a:rPr lang="en-GB" dirty="0"/>
              <a:t>Scenario 1: Parent prints A, forks, prints B, then waits. Child prints B, exits after C. Parent resumes and prints C.</a:t>
            </a:r>
          </a:p>
          <a:p>
            <a:pPr lvl="1"/>
            <a:r>
              <a:rPr lang="en-GB" dirty="0"/>
              <a:t>Order: A → parent B → child B → child C → parent C.</a:t>
            </a:r>
          </a:p>
          <a:p>
            <a:pPr lvl="1"/>
            <a:r>
              <a:rPr lang="en-GB" dirty="0"/>
              <a:t>Scenario 2: Parent prints A, forks. Child prints B first, then parent prints B, parent waits, child prints C, and parent prints C.</a:t>
            </a:r>
          </a:p>
          <a:p>
            <a:pPr lvl="1"/>
            <a:r>
              <a:rPr lang="en-GB" dirty="0"/>
              <a:t>Order: A → child B → parent B → child C → parent C.</a:t>
            </a:r>
          </a:p>
          <a:p>
            <a:r>
              <a:rPr lang="en-GB" dirty="0"/>
              <a:t>ABCBC</a:t>
            </a:r>
          </a:p>
          <a:p>
            <a:pPr lvl="1"/>
            <a:r>
              <a:rPr lang="en-GB" dirty="0"/>
              <a:t>Parent prints A, forks. Child runs first, prints B and C before the parent resumes. Parent then prints B, skips waiting (child already exited), and prints C.</a:t>
            </a:r>
          </a:p>
          <a:p>
            <a:pPr lvl="1"/>
            <a:r>
              <a:rPr lang="en-GB" dirty="0"/>
              <a:t>Order: A → child B → child C → parent B → parent C.</a:t>
            </a:r>
          </a:p>
          <a:p>
            <a:pPr marL="0" indent="0">
              <a:buNone/>
            </a:pPr>
            <a:endParaRPr lang="en-US" altLang="zh-CN" sz="1200" dirty="0"/>
          </a:p>
          <a:p>
            <a:pPr marL="0" indent="0">
              <a:buNone/>
            </a:pPr>
            <a:r>
              <a:rPr lang="en-US" altLang="zh-CN" sz="1200" dirty="0"/>
              <a:t>#include &lt;</a:t>
            </a:r>
            <a:r>
              <a:rPr lang="en-US" altLang="zh-CN" sz="1200" dirty="0" err="1"/>
              <a:t>stdio.h</a:t>
            </a:r>
            <a:r>
              <a:rPr lang="en-US" altLang="zh-CN" sz="1200" dirty="0"/>
              <a:t>&gt;</a:t>
            </a:r>
          </a:p>
          <a:p>
            <a:pPr marL="0" indent="0">
              <a:buNone/>
            </a:pPr>
            <a:r>
              <a:rPr lang="en-US" altLang="zh-CN" sz="1200" dirty="0"/>
              <a:t>#include &lt;sys/</a:t>
            </a:r>
            <a:r>
              <a:rPr lang="en-US" altLang="zh-CN" sz="1200" dirty="0" err="1"/>
              <a:t>types.h</a:t>
            </a:r>
            <a:r>
              <a:rPr lang="en-US" altLang="zh-CN" sz="1200" dirty="0"/>
              <a:t>&gt;</a:t>
            </a:r>
          </a:p>
          <a:p>
            <a:pPr marL="0" indent="0">
              <a:buNone/>
            </a:pPr>
            <a:r>
              <a:rPr lang="en-US" altLang="zh-CN" sz="1200" dirty="0"/>
              <a:t>#include &lt;</a:t>
            </a:r>
            <a:r>
              <a:rPr lang="en-US" altLang="zh-CN" sz="1200" dirty="0" err="1"/>
              <a:t>unistd.h</a:t>
            </a:r>
            <a:r>
              <a:rPr lang="en-US" altLang="zh-CN" sz="1200" dirty="0"/>
              <a:t>&gt;</a:t>
            </a:r>
          </a:p>
          <a:p>
            <a:pPr marL="0" indent="0">
              <a:buNone/>
            </a:pPr>
            <a:r>
              <a:rPr lang="en-US" altLang="zh-CN" sz="1200" dirty="0"/>
              <a:t>int main()</a:t>
            </a:r>
          </a:p>
          <a:p>
            <a:pPr marL="0" indent="0">
              <a:buNone/>
            </a:pPr>
            <a:r>
              <a:rPr lang="en-US" altLang="zh-CN" sz="1200" dirty="0"/>
              <a:t>{</a:t>
            </a:r>
          </a:p>
          <a:p>
            <a:pPr marL="0" indent="0">
              <a:buNone/>
            </a:pPr>
            <a:r>
              <a:rPr lang="en-US" altLang="zh-CN" sz="1200" dirty="0"/>
              <a:t>    fork();</a:t>
            </a:r>
            <a:r>
              <a:rPr lang="en-GB" sz="1200" b="0" kern="0" dirty="0"/>
              <a:t> // Line 1</a:t>
            </a:r>
          </a:p>
          <a:p>
            <a:pPr marL="0" indent="0">
              <a:buNone/>
            </a:pPr>
            <a:r>
              <a:rPr lang="en-US" altLang="zh-CN" sz="1200" dirty="0"/>
              <a:t>    fork();</a:t>
            </a:r>
            <a:r>
              <a:rPr lang="en-GB" sz="1200" b="0" kern="0" dirty="0"/>
              <a:t> // Line 2</a:t>
            </a:r>
          </a:p>
          <a:p>
            <a:pPr marL="0" indent="0">
              <a:buNone/>
            </a:pPr>
            <a:r>
              <a:rPr lang="en-US" altLang="zh-CN" sz="1200" dirty="0"/>
              <a:t>    fork(); </a:t>
            </a:r>
            <a:r>
              <a:rPr lang="en-GB" sz="1200" b="0" kern="0" dirty="0"/>
              <a:t>// Line 3</a:t>
            </a:r>
            <a:endParaRPr lang="en-US" altLang="zh-CN" sz="1200" dirty="0"/>
          </a:p>
          <a:p>
            <a:pPr marL="0" indent="0">
              <a:buNone/>
            </a:pPr>
            <a:r>
              <a:rPr lang="en-US" altLang="zh-CN" sz="1200" dirty="0"/>
              <a:t>    </a:t>
            </a:r>
            <a:r>
              <a:rPr lang="en-US" altLang="zh-CN" sz="1200" dirty="0" err="1"/>
              <a:t>printf</a:t>
            </a:r>
            <a:r>
              <a:rPr lang="en-US" altLang="zh-CN" sz="1200" dirty="0"/>
              <a:t>("hello\n");</a:t>
            </a:r>
          </a:p>
          <a:p>
            <a:pPr marL="0" indent="0">
              <a:buNone/>
            </a:pPr>
            <a:r>
              <a:rPr lang="en-US" altLang="zh-CN" sz="1200" dirty="0"/>
              <a:t>    return 0;</a:t>
            </a:r>
          </a:p>
          <a:p>
            <a:pPr marL="0" indent="0">
              <a:buNone/>
            </a:pPr>
            <a:r>
              <a:rPr lang="en-US" altLang="zh-CN" sz="1200" dirty="0"/>
              <a:t>}</a:t>
            </a:r>
            <a:endParaRPr lang="en-US" altLang="zh-CN" sz="1600" dirty="0"/>
          </a:p>
          <a:p>
            <a:endParaRPr lang="en-SE" dirty="0"/>
          </a:p>
        </p:txBody>
      </p:sp>
    </p:spTree>
    <p:extLst>
      <p:ext uri="{BB962C8B-B14F-4D97-AF65-F5344CB8AC3E}">
        <p14:creationId xmlns:p14="http://schemas.microsoft.com/office/powerpoint/2010/main" val="1587312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https://www.youtube.com/watch?v=8vSGKLMJiY8&amp;list=PL1XjRDnU2tOipNUtu22aHUGC4SADqHrYF&amp;index=34</a:t>
            </a:r>
          </a:p>
          <a:p>
            <a:r>
              <a:rPr lang="en-GB" dirty="0"/>
              <a:t>https://www.youtube.com/watch?v=3G3PxbQkgHU&amp;list=PL1XjRDnU2tOipNUtu22aHUGC4SADqHrYF&amp;index=47</a:t>
            </a:r>
          </a:p>
          <a:p>
            <a:r>
              <a:rPr lang="en-GB" dirty="0"/>
              <a:t>https://www.youtube.com/watch?v=JNLoB1ZHK_o&amp;list=PL1XjRDnU2tOipNUtu22aHUGC4SADqHrYF&amp;index=48</a:t>
            </a:r>
          </a:p>
          <a:p>
            <a:r>
              <a:rPr lang="en-GB" dirty="0"/>
              <a:t>https://www.youtube.com/watch?v=oBpVm45B3Vs&amp;list=PL1XjRDnU2tOipNUtu22aHUGC4SADqHrYF&amp;index=50</a:t>
            </a:r>
            <a:endParaRPr lang="en-SE" dirty="0"/>
          </a:p>
        </p:txBody>
      </p:sp>
    </p:spTree>
    <p:extLst>
      <p:ext uri="{BB962C8B-B14F-4D97-AF65-F5344CB8AC3E}">
        <p14:creationId xmlns:p14="http://schemas.microsoft.com/office/powerpoint/2010/main" val="1520513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https://www.youtube.com/watch?v=oBpVm45B3Vs&amp;list=PL1XjRDnU2tOipNUtu22aHUGC4SADqHrYF&amp;index=50</a:t>
            </a:r>
          </a:p>
          <a:p>
            <a:r>
              <a:rPr lang="en-GB" dirty="0"/>
              <a:t>https://www.youtube.com/watch?v=WNWxnKFrku4&amp;list=PL1XjRDnU2tOipNUtu22aHUGC4SADqHrYF&amp;index=51</a:t>
            </a:r>
          </a:p>
          <a:p>
            <a:r>
              <a:rPr lang="en-GB" dirty="0"/>
              <a:t>https://www.youtube.com/watch?v=WNWxnKFrku4&amp;list=PL1XjRDnU2tOipNUtu22aHUGC4SADqHrYF&amp;index=51</a:t>
            </a:r>
            <a:endParaRPr lang="en-SE" dirty="0"/>
          </a:p>
        </p:txBody>
      </p:sp>
    </p:spTree>
    <p:extLst>
      <p:ext uri="{BB962C8B-B14F-4D97-AF65-F5344CB8AC3E}">
        <p14:creationId xmlns:p14="http://schemas.microsoft.com/office/powerpoint/2010/main" val="367647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pt-BR" dirty="0"/>
              <a:t>0x294, 0xA76, 0x5A4, 0x923, 0xCFF, 0xA12, 0xF9F, 0x392, 0x341.</a:t>
            </a:r>
            <a:endParaRPr lang="en-SE" dirty="0"/>
          </a:p>
          <a:p>
            <a:endParaRPr lang="en-SE" dirty="0"/>
          </a:p>
        </p:txBody>
      </p:sp>
    </p:spTree>
    <p:extLst>
      <p:ext uri="{BB962C8B-B14F-4D97-AF65-F5344CB8AC3E}">
        <p14:creationId xmlns:p14="http://schemas.microsoft.com/office/powerpoint/2010/main" val="1755185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https://www.youtube.com/watch?v=rvOwt58_UwA&amp;list=PL1XjRDnU2tOipNUtu22aHUGC4SADqHrYF&amp;index=52</a:t>
            </a:r>
          </a:p>
          <a:p>
            <a:r>
              <a:rPr lang="en-GB" dirty="0"/>
              <a:t>https://www.youtube.com/watch?v=e9fNOunGXYg&amp;list=PL1XjRDnU2tOipNUtu22aHUGC4SADqHrYF&amp;index=53</a:t>
            </a:r>
            <a:endParaRPr lang="en-SE" dirty="0"/>
          </a:p>
        </p:txBody>
      </p:sp>
    </p:spTree>
    <p:extLst>
      <p:ext uri="{BB962C8B-B14F-4D97-AF65-F5344CB8AC3E}">
        <p14:creationId xmlns:p14="http://schemas.microsoft.com/office/powerpoint/2010/main" val="177111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218" name="Rectangle 2"/>
          <p:cNvSpPr>
            <a:spLocks noGrp="1" noRot="1" noChangeAspect="1" noChangeArrowheads="1" noTextEdit="1"/>
          </p:cNvSpPr>
          <p:nvPr>
            <p:ph type="sldImg"/>
          </p:nvPr>
        </p:nvSpPr>
        <p:spPr bwMode="auto">
          <a:xfrm>
            <a:off x="3657600" y="2519363"/>
            <a:ext cx="0" cy="0"/>
          </a:xfrm>
          <a:prstGeom prst="rect">
            <a:avLst/>
          </a:prstGeom>
          <a:solidFill>
            <a:srgbClr val="FFFFFF"/>
          </a:solidFill>
          <a:ln>
            <a:solidFill>
              <a:srgbClr val="000000"/>
            </a:solidFill>
            <a:miter lim="800000"/>
            <a:headEnd/>
            <a:tailEnd/>
          </a:ln>
        </p:spPr>
      </p:sp>
      <p:sp>
        <p:nvSpPr>
          <p:cNvPr id="2953219" name="Rectangle 3"/>
          <p:cNvSpPr>
            <a:spLocks noGrp="1" noChangeArrowheads="1"/>
          </p:cNvSpPr>
          <p:nvPr>
            <p:ph type="body" idx="1"/>
          </p:nvPr>
        </p:nvSpPr>
        <p:spPr bwMode="auto">
          <a:xfrm>
            <a:off x="973927" y="6590184"/>
            <a:ext cx="5762539" cy="260332"/>
          </a:xfrm>
          <a:prstGeom prst="rect">
            <a:avLst/>
          </a:prstGeom>
          <a:solidFill>
            <a:srgbClr val="FFFFFF"/>
          </a:solidFill>
          <a:ln>
            <a:solidFill>
              <a:srgbClr val="000000"/>
            </a:solidFill>
            <a:miter lim="800000"/>
            <a:headEnd/>
            <a:tailEnd/>
          </a:ln>
        </p:spPr>
        <p:txBody>
          <a:bodyPr lIns="91416" tIns="45708" rIns="91416" bIns="45708">
            <a:prstTxWarp prst="textNoShape">
              <a:avLst/>
            </a:prstTxWarp>
            <a:normAutofit/>
          </a:bodyPr>
          <a:lstStyle/>
          <a:p>
            <a:pPr marL="236747" indent="-236747"/>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If the block size gets too big, fetches become more expensive and the big blocks force out more useful data.</a:t>
            </a:r>
          </a:p>
          <a:p>
            <a:endParaRPr lang="en-SE" dirty="0"/>
          </a:p>
        </p:txBody>
      </p:sp>
    </p:spTree>
    <p:extLst>
      <p:ext uri="{BB962C8B-B14F-4D97-AF65-F5344CB8AC3E}">
        <p14:creationId xmlns:p14="http://schemas.microsoft.com/office/powerpoint/2010/main" val="942590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230848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F2C6A-5E95-62C3-DC66-8379F2EFC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36C21-780F-2078-60D6-B420B9EC6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F5E43-57BA-5B2D-9533-3DF87734EC7F}"/>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p>
          <a:p>
            <a:endParaRPr lang="en-GB" sz="1200" b="0" kern="0" dirty="0"/>
          </a:p>
          <a:p>
            <a:r>
              <a:rPr lang="en-GB" dirty="0"/>
              <a:t>#include &lt;</a:t>
            </a:r>
            <a:r>
              <a:rPr lang="en-GB" dirty="0" err="1"/>
              <a:t>stdio.h</a:t>
            </a:r>
            <a:r>
              <a:rPr lang="en-GB" dirty="0"/>
              <a:t>&gt;</a:t>
            </a:r>
          </a:p>
          <a:p>
            <a:r>
              <a:rPr lang="en-GB" dirty="0"/>
              <a:t>#include &lt;</a:t>
            </a:r>
            <a:r>
              <a:rPr lang="en-GB" dirty="0" err="1"/>
              <a:t>stdlib.h</a:t>
            </a:r>
            <a:r>
              <a:rPr lang="en-GB" dirty="0"/>
              <a:t>&gt;</a:t>
            </a:r>
          </a:p>
          <a:p>
            <a:r>
              <a:rPr lang="en-GB" dirty="0"/>
              <a:t>#include &lt;sys/</a:t>
            </a:r>
            <a:r>
              <a:rPr lang="en-GB" dirty="0" err="1"/>
              <a:t>types.h</a:t>
            </a:r>
            <a:r>
              <a:rPr lang="en-GB" dirty="0"/>
              <a:t>&gt;</a:t>
            </a:r>
          </a:p>
          <a:p>
            <a:r>
              <a:rPr lang="en-GB" dirty="0"/>
              <a:t>#include &lt;</a:t>
            </a:r>
            <a:r>
              <a:rPr lang="en-GB" dirty="0" err="1"/>
              <a:t>unistd.h</a:t>
            </a:r>
            <a:r>
              <a:rPr lang="en-GB" dirty="0"/>
              <a:t>&gt;</a:t>
            </a:r>
          </a:p>
          <a:p>
            <a:endParaRPr lang="en-GB" dirty="0"/>
          </a:p>
          <a:p>
            <a:r>
              <a:rPr lang="en-GB" dirty="0"/>
              <a:t>void </a:t>
            </a:r>
            <a:r>
              <a:rPr lang="en-GB" dirty="0" err="1"/>
              <a:t>forkexample</a:t>
            </a:r>
            <a:r>
              <a:rPr lang="en-GB" dirty="0"/>
              <a:t>()</a:t>
            </a:r>
          </a:p>
          <a:p>
            <a:r>
              <a:rPr lang="en-GB" dirty="0"/>
              <a:t>{</a:t>
            </a:r>
          </a:p>
          <a:p>
            <a:r>
              <a:rPr lang="en-GB" dirty="0"/>
              <a:t>    int x = 1;</a:t>
            </a:r>
          </a:p>
          <a:p>
            <a:r>
              <a:rPr lang="en-GB" dirty="0"/>
              <a:t>    </a:t>
            </a:r>
            <a:r>
              <a:rPr lang="en-GB" dirty="0" err="1"/>
              <a:t>pid_t</a:t>
            </a:r>
            <a:r>
              <a:rPr lang="en-GB" dirty="0"/>
              <a:t> p = fork();</a:t>
            </a:r>
          </a:p>
          <a:p>
            <a:r>
              <a:rPr lang="en-GB" dirty="0"/>
              <a:t>      if(p&lt;0){</a:t>
            </a:r>
          </a:p>
          <a:p>
            <a:r>
              <a:rPr lang="en-GB" dirty="0"/>
              <a:t>      </a:t>
            </a:r>
            <a:r>
              <a:rPr lang="en-GB" dirty="0" err="1"/>
              <a:t>perror</a:t>
            </a:r>
            <a:r>
              <a:rPr lang="en-GB" dirty="0"/>
              <a:t>("fork fail");</a:t>
            </a:r>
          </a:p>
          <a:p>
            <a:r>
              <a:rPr lang="en-GB" dirty="0"/>
              <a:t>      exit(1);</a:t>
            </a:r>
          </a:p>
          <a:p>
            <a:r>
              <a:rPr lang="en-GB" dirty="0"/>
              <a:t>    }</a:t>
            </a:r>
          </a:p>
          <a:p>
            <a:r>
              <a:rPr lang="en-GB" dirty="0"/>
              <a:t>    else if (p == 0)</a:t>
            </a:r>
          </a:p>
          <a:p>
            <a:r>
              <a:rPr lang="en-GB" dirty="0"/>
              <a:t>        </a:t>
            </a:r>
            <a:r>
              <a:rPr lang="en-GB" dirty="0" err="1"/>
              <a:t>printf</a:t>
            </a:r>
            <a:r>
              <a:rPr lang="en-GB" dirty="0"/>
              <a:t>("Child has x = %d\n", ++x);</a:t>
            </a:r>
          </a:p>
          <a:p>
            <a:r>
              <a:rPr lang="en-GB" dirty="0"/>
              <a:t>    else </a:t>
            </a:r>
          </a:p>
          <a:p>
            <a:r>
              <a:rPr lang="en-GB" dirty="0"/>
              <a:t>        </a:t>
            </a:r>
            <a:r>
              <a:rPr lang="en-GB" dirty="0" err="1"/>
              <a:t>printf</a:t>
            </a:r>
            <a:r>
              <a:rPr lang="en-GB" dirty="0"/>
              <a:t>("Parent has x = %d\n", --x);</a:t>
            </a:r>
          </a:p>
          <a:p>
            <a:r>
              <a:rPr lang="en-GB" dirty="0"/>
              <a:t>}</a:t>
            </a:r>
          </a:p>
          <a:p>
            <a:r>
              <a:rPr lang="en-GB" dirty="0"/>
              <a:t>int main()</a:t>
            </a:r>
          </a:p>
          <a:p>
            <a:r>
              <a:rPr lang="en-GB" dirty="0"/>
              <a:t>{</a:t>
            </a:r>
          </a:p>
          <a:p>
            <a:r>
              <a:rPr lang="en-GB" dirty="0"/>
              <a:t>    </a:t>
            </a:r>
            <a:r>
              <a:rPr lang="en-GB" dirty="0" err="1"/>
              <a:t>forkexample</a:t>
            </a:r>
            <a:r>
              <a:rPr lang="en-GB" dirty="0"/>
              <a:t>();</a:t>
            </a:r>
          </a:p>
          <a:p>
            <a:r>
              <a:rPr lang="en-GB" dirty="0"/>
              <a:t>    return 0;</a:t>
            </a:r>
          </a:p>
          <a:p>
            <a:r>
              <a:rPr lang="en-GB" dirty="0"/>
              <a:t>}</a:t>
            </a:r>
            <a:endParaRPr lang="en-SE" dirty="0"/>
          </a:p>
          <a:p>
            <a:endParaRPr lang="en-US" sz="1200" b="0" kern="0" dirty="0"/>
          </a:p>
          <a:p>
            <a:endParaRPr lang="en-SE" dirty="0"/>
          </a:p>
        </p:txBody>
      </p:sp>
    </p:spTree>
    <p:extLst>
      <p:ext uri="{BB962C8B-B14F-4D97-AF65-F5344CB8AC3E}">
        <p14:creationId xmlns:p14="http://schemas.microsoft.com/office/powerpoint/2010/main" val="1837136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Resident</a:t>
            </a:r>
          </a:p>
          <a:p>
            <a:r>
              <a:rPr lang="en-GB" dirty="0"/>
              <a:t>Set Size (RSS) of 512MB and a </a:t>
            </a:r>
            <a:endParaRPr lang="en-SE" dirty="0"/>
          </a:p>
        </p:txBody>
      </p:sp>
    </p:spTree>
    <p:extLst>
      <p:ext uri="{BB962C8B-B14F-4D97-AF65-F5344CB8AC3E}">
        <p14:creationId xmlns:p14="http://schemas.microsoft.com/office/powerpoint/2010/main" val="3362084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SE" dirty="0"/>
              <a:t>7 0 1 2 0 3 0 4 2 3 0 3 1 2 0</a:t>
            </a:r>
          </a:p>
          <a:p>
            <a:r>
              <a:rPr lang="en-SE" b="0" i="0" dirty="0">
                <a:solidFill>
                  <a:srgbClr val="4D4D4C"/>
                </a:solidFill>
                <a:effectLst/>
                <a:latin typeface="berkeleyMono"/>
              </a:rPr>
              <a:t>7 7 2 2 2 4 4 4 0 0 0 2 2 2</a:t>
            </a:r>
            <a:endParaRPr lang="en-SE" dirty="0"/>
          </a:p>
        </p:txBody>
      </p:sp>
    </p:spTree>
    <p:extLst>
      <p:ext uri="{BB962C8B-B14F-4D97-AF65-F5344CB8AC3E}">
        <p14:creationId xmlns:p14="http://schemas.microsoft.com/office/powerpoint/2010/main" val="240883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7fafe0e3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7fafe0e3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fork returns child’s PID to parent, 0 to child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Child = if case, parent = else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fafe0e33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7fafe0e33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Topological sort = any sort where vertices come after any vertex with a path to it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7fafe0e33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7fafe0e33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Instructions within a branch must go in order, but CPU can switch between branches freely.</a:t>
            </a:r>
          </a:p>
          <a:p>
            <a:pPr marL="0" lvl="0" indent="0" algn="l" rtl="0">
              <a:spcBef>
                <a:spcPts val="0"/>
              </a:spcBef>
              <a:spcAft>
                <a:spcPts val="0"/>
              </a:spcAft>
              <a:buNone/>
            </a:pPr>
            <a:r>
              <a:rPr lang="en-US" dirty="0"/>
              <a:t>C</a:t>
            </a:r>
            <a:r>
              <a:rPr lang="en" dirty="0"/>
              <a:t>hild = if case = top line of diagram, parent = else case = bottom line of diagram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fafe0e33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fafe0e33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Child 1 = first if case, child 2 = second if case (within first)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Parent: “L0”, fork child1, “Bye”</a:t>
            </a:r>
          </a:p>
          <a:p>
            <a:pPr marL="0" lvl="0" indent="0" algn="l" rtl="0">
              <a:spcBef>
                <a:spcPts val="0"/>
              </a:spcBef>
              <a:spcAft>
                <a:spcPts val="0"/>
              </a:spcAft>
              <a:buNone/>
            </a:pPr>
            <a:r>
              <a:rPr lang="en-US" dirty="0"/>
              <a:t>Child1: “L1”, fork child2, “Bye”</a:t>
            </a:r>
          </a:p>
          <a:p>
            <a:pPr marL="0" lvl="0" indent="0" algn="l" rtl="0">
              <a:spcBef>
                <a:spcPts val="0"/>
              </a:spcBef>
              <a:spcAft>
                <a:spcPts val="0"/>
              </a:spcAft>
              <a:buNone/>
            </a:pPr>
            <a:r>
              <a:rPr lang="en-US" dirty="0"/>
              <a:t>Child2: “L2”, “Bye”.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Seq1 impossible because “L2” cannot be the last thing printed</a:t>
            </a:r>
          </a:p>
          <a:p>
            <a:pPr marL="0" lvl="0" indent="0" algn="l" rtl="0">
              <a:spcBef>
                <a:spcPts val="0"/>
              </a:spcBef>
              <a:spcAft>
                <a:spcPts val="0"/>
              </a:spcAft>
              <a:buNone/>
            </a:pPr>
            <a:r>
              <a:rPr lang="en-US" dirty="0"/>
              <a:t>Seq2: parent, parent, child1, child2, child2, child1.</a:t>
            </a:r>
          </a:p>
          <a:p>
            <a:pPr marL="0" lvl="0" indent="0" algn="l" rtl="0">
              <a:spcBef>
                <a:spcPts val="0"/>
              </a:spcBef>
              <a:spcAft>
                <a:spcPts val="0"/>
              </a:spcAft>
              <a:buNone/>
            </a:pPr>
            <a:r>
              <a:rPr lang="en-US" dirty="0"/>
              <a:t>Answer: B</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Rectangle 6"/>
          <p:cNvSpPr>
            <a:spLocks noGrp="1" noChangeArrowheads="1"/>
          </p:cNvSpPr>
          <p:nvPr>
            <p:ph type="sldNum" sz="quarter" idx="10"/>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0" name="Rectangle 4"/>
          <p:cNvSpPr>
            <a:spLocks noGrp="1" noChangeArrowheads="1"/>
          </p:cNvSpPr>
          <p:nvPr>
            <p:ph type="dt" sz="half" idx="11"/>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48909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532956"/>
          </a:xfrm>
        </p:spPr>
        <p:txBody>
          <a:bodyPr wrap="square" anchor="t" anchorCtr="0">
            <a:spAutoFit/>
          </a:bodyPr>
          <a:lstStyle/>
          <a:p>
            <a:r>
              <a:rPr lang="nb-NO" dirty="0"/>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2" name="灯片编号占位符 1">
            <a:extLst>
              <a:ext uri="{FF2B5EF4-FFF2-40B4-BE49-F238E27FC236}">
                <a16:creationId xmlns:a16="http://schemas.microsoft.com/office/drawing/2014/main" id="{49D93981-1003-384F-20B4-7F0154532D08}"/>
              </a:ext>
            </a:extLst>
          </p:cNvPr>
          <p:cNvSpPr>
            <a:spLocks noGrp="1"/>
          </p:cNvSpPr>
          <p:nvPr>
            <p:ph type="sldNum" sz="quarter" idx="10"/>
          </p:nvPr>
        </p:nvSpPr>
        <p:spPr/>
        <p:txBody>
          <a:body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200430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226833"/>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990433"/>
            <a:ext cx="11360800" cy="4690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dk1"/>
              </a:buClr>
              <a:buSzPts val="1800"/>
              <a:buChar char="●"/>
              <a:defRPr>
                <a:solidFill>
                  <a:schemeClr val="dk1"/>
                </a:solidFill>
              </a:defRPr>
            </a:lvl1pPr>
            <a:lvl2pPr marL="1219170" lvl="1" indent="-440256" rtl="0">
              <a:spcBef>
                <a:spcPts val="0"/>
              </a:spcBef>
              <a:spcAft>
                <a:spcPts val="0"/>
              </a:spcAft>
              <a:buClr>
                <a:schemeClr val="dk1"/>
              </a:buClr>
              <a:buSzPts val="1600"/>
              <a:buChar char="○"/>
              <a:defRPr sz="2133">
                <a:solidFill>
                  <a:schemeClr val="dk1"/>
                </a:solidFill>
              </a:defRPr>
            </a:lvl2pPr>
            <a:lvl3pPr marL="1828754" lvl="2" indent="-440256" rtl="0">
              <a:spcBef>
                <a:spcPts val="0"/>
              </a:spcBef>
              <a:spcAft>
                <a:spcPts val="0"/>
              </a:spcAft>
              <a:buClr>
                <a:schemeClr val="dk1"/>
              </a:buClr>
              <a:buSzPts val="1600"/>
              <a:buChar char="■"/>
              <a:defRPr sz="2133">
                <a:solidFill>
                  <a:schemeClr val="dk1"/>
                </a:solidFill>
              </a:defRPr>
            </a:lvl3pPr>
            <a:lvl4pPr marL="2438339" lvl="3" indent="-440256" rtl="0">
              <a:spcBef>
                <a:spcPts val="0"/>
              </a:spcBef>
              <a:spcAft>
                <a:spcPts val="0"/>
              </a:spcAft>
              <a:buClr>
                <a:schemeClr val="dk1"/>
              </a:buClr>
              <a:buSzPts val="1600"/>
              <a:buChar char="●"/>
              <a:defRPr sz="2133">
                <a:solidFill>
                  <a:schemeClr val="dk1"/>
                </a:solidFill>
              </a:defRPr>
            </a:lvl4pPr>
            <a:lvl5pPr marL="3047924" lvl="4" indent="-440256" rtl="0">
              <a:spcBef>
                <a:spcPts val="0"/>
              </a:spcBef>
              <a:spcAft>
                <a:spcPts val="0"/>
              </a:spcAft>
              <a:buClr>
                <a:schemeClr val="dk1"/>
              </a:buClr>
              <a:buSzPts val="1600"/>
              <a:buChar char="○"/>
              <a:defRPr sz="2133">
                <a:solidFill>
                  <a:schemeClr val="dk1"/>
                </a:solidFill>
              </a:defRPr>
            </a:lvl5pPr>
            <a:lvl6pPr marL="3657509" lvl="5" indent="-440256" rtl="0">
              <a:spcBef>
                <a:spcPts val="0"/>
              </a:spcBef>
              <a:spcAft>
                <a:spcPts val="0"/>
              </a:spcAft>
              <a:buClr>
                <a:schemeClr val="dk1"/>
              </a:buClr>
              <a:buSzPts val="1600"/>
              <a:buChar char="■"/>
              <a:defRPr sz="2133">
                <a:solidFill>
                  <a:schemeClr val="dk1"/>
                </a:solidFill>
              </a:defRPr>
            </a:lvl6pPr>
            <a:lvl7pPr marL="4267093" lvl="6" indent="-440256" rtl="0">
              <a:spcBef>
                <a:spcPts val="0"/>
              </a:spcBef>
              <a:spcAft>
                <a:spcPts val="0"/>
              </a:spcAft>
              <a:buClr>
                <a:schemeClr val="dk1"/>
              </a:buClr>
              <a:buSzPts val="1600"/>
              <a:buChar char="●"/>
              <a:defRPr sz="2133">
                <a:solidFill>
                  <a:schemeClr val="dk1"/>
                </a:solidFill>
              </a:defRPr>
            </a:lvl7pPr>
            <a:lvl8pPr marL="4876678" lvl="7" indent="-440256" rtl="0">
              <a:spcBef>
                <a:spcPts val="0"/>
              </a:spcBef>
              <a:spcAft>
                <a:spcPts val="0"/>
              </a:spcAft>
              <a:buClr>
                <a:schemeClr val="dk1"/>
              </a:buClr>
              <a:buSzPts val="1600"/>
              <a:buChar char="○"/>
              <a:defRPr sz="2133">
                <a:solidFill>
                  <a:schemeClr val="dk1"/>
                </a:solidFill>
              </a:defRPr>
            </a:lvl8pPr>
            <a:lvl9pPr marL="5486263" lvl="8" indent="-440256" rtl="0">
              <a:spcBef>
                <a:spcPts val="0"/>
              </a:spcBef>
              <a:spcAft>
                <a:spcPts val="0"/>
              </a:spcAft>
              <a:buClr>
                <a:schemeClr val="dk1"/>
              </a:buClr>
              <a:buSzPts val="1600"/>
              <a:buChar char="■"/>
              <a:defRPr sz="2133">
                <a:solidFill>
                  <a:schemeClr val="dk1"/>
                </a:solidFill>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877595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1069486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246051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3646262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1310334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b="0" i="0">
                <a:latin typeface="Gill Sans" panose="020B0502020104020203"/>
                <a:ea typeface="Gill Sans" panose="020B0502020104020203"/>
                <a:cs typeface="Gill Sans" panose="020B0502020104020203"/>
              </a:defRPr>
            </a:lvl1pPr>
            <a:lvl2pPr>
              <a:defRPr sz="2400" b="0" i="0">
                <a:latin typeface="Gill Sans" panose="020B0502020104020203"/>
                <a:ea typeface="Gill Sans" panose="020B0502020104020203"/>
                <a:cs typeface="Gill Sans" panose="020B0502020104020203"/>
              </a:defRPr>
            </a:lvl2pPr>
            <a:lvl3pPr>
              <a:defRPr sz="2400" b="0" i="0">
                <a:latin typeface="Gill Sans" panose="020B0502020104020203"/>
                <a:ea typeface="Gill Sans" panose="020B0502020104020203"/>
                <a:cs typeface="Gill Sans" panose="020B0502020104020203"/>
              </a:defRPr>
            </a:lvl3pPr>
            <a:lvl4pPr>
              <a:defRPr sz="2400" b="0" i="0">
                <a:latin typeface="Gill Sans" panose="020B0502020104020203"/>
                <a:ea typeface="Gill Sans" panose="020B0502020104020203"/>
                <a:cs typeface="Gill Sans" panose="020B0502020104020203"/>
              </a:defRPr>
            </a:lvl4pPr>
            <a:lvl5pPr>
              <a:defRPr sz="2400" b="0" i="0">
                <a:latin typeface="Gill Sans" panose="020B0502020104020203"/>
                <a:ea typeface="Gill Sans" panose="020B0502020104020203"/>
                <a:cs typeface="Gill Sans" panose="020B050202010402020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2935283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1714142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532956"/>
          </a:xfrm>
        </p:spPr>
        <p:txBody>
          <a:bodyPr wrap="square" anchor="t" anchorCtr="0">
            <a:spAutoFit/>
          </a:bodyPr>
          <a:lstStyle/>
          <a:p>
            <a:r>
              <a:rPr lang="nb-NO" dirty="0"/>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2" name="灯片编号占位符 1">
            <a:extLst>
              <a:ext uri="{FF2B5EF4-FFF2-40B4-BE49-F238E27FC236}">
                <a16:creationId xmlns:a16="http://schemas.microsoft.com/office/drawing/2014/main" id="{49D93981-1003-384F-20B4-7F0154532D08}"/>
              </a:ext>
            </a:extLst>
          </p:cNvPr>
          <p:cNvSpPr>
            <a:spLocks noGrp="1"/>
          </p:cNvSpPr>
          <p:nvPr>
            <p:ph type="sldNum" sz="quarter" idx="10"/>
          </p:nvPr>
        </p:nvSpPr>
        <p:spPr/>
        <p:txBody>
          <a:body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6172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1797680" y="6552798"/>
            <a:ext cx="394320"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 id="2147483740" r:id="rId14"/>
    <p:sldLayoutId id="2147483749" r:id="rId15"/>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a:p>
        </p:txBody>
      </p:sp>
    </p:spTree>
    <p:extLst>
      <p:ext uri="{BB962C8B-B14F-4D97-AF65-F5344CB8AC3E}">
        <p14:creationId xmlns:p14="http://schemas.microsoft.com/office/powerpoint/2010/main" val="153374643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u23ROrlSK_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4wVp97-uqr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br>
              <a:rPr lang="en-US" sz="3000" dirty="0"/>
            </a:br>
            <a:br>
              <a:rPr lang="en-US" sz="3000" dirty="0"/>
            </a:br>
            <a:br>
              <a:rPr lang="en-US" sz="3000" dirty="0"/>
            </a:br>
            <a:r>
              <a:rPr lang="en-US" sz="3000" dirty="0"/>
              <a:t>Review Questions</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DC4C-516F-20E5-39F7-A0B9EC971047}"/>
              </a:ext>
            </a:extLst>
          </p:cNvPr>
          <p:cNvSpPr>
            <a:spLocks noGrp="1"/>
          </p:cNvSpPr>
          <p:nvPr>
            <p:ph type="title"/>
          </p:nvPr>
        </p:nvSpPr>
        <p:spPr/>
        <p:txBody>
          <a:bodyPr/>
          <a:lstStyle/>
          <a:p>
            <a:r>
              <a:rPr lang="en-GB" dirty="0"/>
              <a:t>Q. Paging</a:t>
            </a:r>
            <a:endParaRPr lang="en-SE" dirty="0"/>
          </a:p>
        </p:txBody>
      </p:sp>
      <p:sp>
        <p:nvSpPr>
          <p:cNvPr id="3" name="Content Placeholder 2">
            <a:extLst>
              <a:ext uri="{FF2B5EF4-FFF2-40B4-BE49-F238E27FC236}">
                <a16:creationId xmlns:a16="http://schemas.microsoft.com/office/drawing/2014/main" id="{1EB68FC7-DD0C-ED9E-5D65-4629D8AD7F0B}"/>
              </a:ext>
            </a:extLst>
          </p:cNvPr>
          <p:cNvSpPr>
            <a:spLocks noGrp="1"/>
          </p:cNvSpPr>
          <p:nvPr>
            <p:ph idx="1"/>
          </p:nvPr>
        </p:nvSpPr>
        <p:spPr>
          <a:xfrm>
            <a:off x="812800" y="914400"/>
            <a:ext cx="10566400" cy="5791200"/>
          </a:xfrm>
        </p:spPr>
        <p:txBody>
          <a:bodyPr>
            <a:normAutofit fontScale="70000" lnSpcReduction="20000"/>
          </a:bodyPr>
          <a:lstStyle/>
          <a:p>
            <a:r>
              <a:rPr lang="en-GB" dirty="0"/>
              <a:t>Suppose the virtual and physical memory address spaces are both 32 bits with a 4KB page size.</a:t>
            </a:r>
          </a:p>
          <a:p>
            <a:r>
              <a:rPr lang="en-GB" dirty="0"/>
              <a:t>1. Suppose you know that there will only be 4 processes running at the same time, each with a working set size of 256KB, i.e., it uses 256 KB memory most of the time. What is the minimum amount of TLB entries that your system would need to support to be able to map/cache the working set size for one process? What happens if you have more entries? What about if you have fewer entries?</a:t>
            </a:r>
          </a:p>
          <a:p>
            <a:r>
              <a:rPr lang="en-GB" dirty="0"/>
              <a:t>ANS: A process has a working set size of 256KB which means that the working set fits in 256KB/4KB=64 pages. This means our TLB should have 64 entries. If you have more entries, then performance will increase since the process often has changing working sets, and it should be able to store more in the TLB. If it has less, then it can’t easily translate the addresses in the working set and performance will suffer.</a:t>
            </a:r>
          </a:p>
          <a:p>
            <a:r>
              <a:rPr lang="en-GB" dirty="0"/>
              <a:t>2. Suppose you run some benchmarks on the system and you see that the system is utilizing over 99% of its paging disk IO capacity, but only 10% of its CPU. What is a combination of the of disk space and memory size that can cause this to occur? Assume you have TLB entries equal to the answer from the previous part.</a:t>
            </a:r>
          </a:p>
          <a:p>
            <a:r>
              <a:rPr lang="en-GB" dirty="0"/>
              <a:t>ANS: The system is thrashing since there isn’t enough memory for the benchmark to run without the system page faulting and having to page in new pages. Since there will be 4 processes that have a working set of 256 KB each, swapping will occur as long as the physical memory size is under 1 MB. This happens regardless of the number of TLB entries and disk size. If the physical memory size is lower than the aggregate working set sizes, thrashing is likely to occur.</a:t>
            </a:r>
          </a:p>
          <a:p>
            <a:r>
              <a:rPr lang="en-GB" dirty="0"/>
              <a:t>3. Among 1) increasing TLB size, 2) adding more disk space, and 3) adding more memory, which one would lead to the largest performance increase and why?</a:t>
            </a:r>
          </a:p>
          <a:p>
            <a:r>
              <a:rPr lang="en-GB" dirty="0"/>
              <a:t>ANS: We should add more memory so that we won’t need to page in new pages as often.</a:t>
            </a:r>
          </a:p>
          <a:p>
            <a:endParaRPr lang="en-SE" dirty="0"/>
          </a:p>
        </p:txBody>
      </p:sp>
    </p:spTree>
    <p:extLst>
      <p:ext uri="{BB962C8B-B14F-4D97-AF65-F5344CB8AC3E}">
        <p14:creationId xmlns:p14="http://schemas.microsoft.com/office/powerpoint/2010/main" val="1545399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447A-AF2C-E343-B22A-6F4527D1A5D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066C444D-6B1A-92A8-4A9F-163CE3C5A870}"/>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22821352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37D7-4106-8730-790F-0CE8E9E9C7B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9B136DC-221F-7716-DCE3-3E4B588BDE07}"/>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28850487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02FF-0618-A635-9B2E-CC9578582AF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C21CDA94-68F9-21A0-DC2E-3A39B477C6FC}"/>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41946296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526F-B91B-28AE-95BC-99667F18EB2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AF173ED-382B-7095-0B6D-848328FF9650}"/>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15801877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BC7C8-0B11-E9EC-11DB-4DA1ACBE9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EB1E0-88F0-0972-992C-7517F012B909}"/>
              </a:ext>
            </a:extLst>
          </p:cNvPr>
          <p:cNvSpPr>
            <a:spLocks noGrp="1"/>
          </p:cNvSpPr>
          <p:nvPr>
            <p:ph type="title"/>
          </p:nvPr>
        </p:nvSpPr>
        <p:spPr/>
        <p:txBody>
          <a:bodyPr/>
          <a:lstStyle/>
          <a:p>
            <a:r>
              <a:rPr lang="en-GB" dirty="0"/>
              <a:t>Q2. LRU</a:t>
            </a:r>
            <a:endParaRPr lang="en-SE" dirty="0"/>
          </a:p>
        </p:txBody>
      </p:sp>
      <p:sp>
        <p:nvSpPr>
          <p:cNvPr id="3" name="Content Placeholder 2">
            <a:extLst>
              <a:ext uri="{FF2B5EF4-FFF2-40B4-BE49-F238E27FC236}">
                <a16:creationId xmlns:a16="http://schemas.microsoft.com/office/drawing/2014/main" id="{A5800573-E9F0-1B3D-4FB9-61424A0C07E6}"/>
              </a:ext>
            </a:extLst>
          </p:cNvPr>
          <p:cNvSpPr>
            <a:spLocks noGrp="1"/>
          </p:cNvSpPr>
          <p:nvPr>
            <p:ph idx="1"/>
          </p:nvPr>
        </p:nvSpPr>
        <p:spPr>
          <a:xfrm>
            <a:off x="812800" y="685800"/>
            <a:ext cx="10566400" cy="2453640"/>
          </a:xfrm>
        </p:spPr>
        <p:txBody>
          <a:bodyPr>
            <a:normAutofit fontScale="77500" lnSpcReduction="20000"/>
          </a:bodyPr>
          <a:lstStyle/>
          <a:p>
            <a:r>
              <a:rPr lang="en-GB" dirty="0"/>
              <a:t>In a paging system with page replacement strategy LRU (least recently used), a process performs accesses to memory pages in the given reference sequence:</a:t>
            </a:r>
          </a:p>
          <a:p>
            <a:r>
              <a:rPr lang="en-GB" dirty="0"/>
              <a:t>Reference sequence: 7, 0, 1, 2, 0, 3, 0, 4, 2, 3, 0, 3, 1, 2, 0</a:t>
            </a:r>
          </a:p>
          <a:p>
            <a:r>
              <a:rPr lang="en-GB" dirty="0"/>
              <a:t>The physical memory size is three page frames. Fill in the table for the virtual memory page that is paged into the respective page frame at each given request in the reference sequence.</a:t>
            </a:r>
          </a:p>
          <a:p>
            <a:r>
              <a:rPr lang="en-GB" dirty="0"/>
              <a:t>Page replacement Algorithms | LRU | Example | OS | Lec-27 | Bhanu Priya</a:t>
            </a:r>
          </a:p>
          <a:p>
            <a:pPr lvl="1"/>
            <a:r>
              <a:rPr lang="en-GB" dirty="0">
                <a:hlinkClick r:id="rId3"/>
              </a:rPr>
              <a:t>https://www.youtube.com/watch?v=u23ROrlSK_g</a:t>
            </a:r>
            <a:r>
              <a:rPr lang="en-GB" dirty="0"/>
              <a:t> </a:t>
            </a:r>
          </a:p>
        </p:txBody>
      </p:sp>
      <p:sp>
        <p:nvSpPr>
          <p:cNvPr id="9" name="TextBox 8">
            <a:extLst>
              <a:ext uri="{FF2B5EF4-FFF2-40B4-BE49-F238E27FC236}">
                <a16:creationId xmlns:a16="http://schemas.microsoft.com/office/drawing/2014/main" id="{62484D60-76CE-9958-376A-02409216ED9D}"/>
              </a:ext>
            </a:extLst>
          </p:cNvPr>
          <p:cNvSpPr txBox="1"/>
          <p:nvPr/>
        </p:nvSpPr>
        <p:spPr>
          <a:xfrm>
            <a:off x="542758" y="4495800"/>
            <a:ext cx="838200" cy="461665"/>
          </a:xfrm>
          <a:prstGeom prst="rect">
            <a:avLst/>
          </a:prstGeom>
          <a:noFill/>
        </p:spPr>
        <p:txBody>
          <a:bodyPr wrap="square" rtlCol="0">
            <a:spAutoFit/>
          </a:bodyPr>
          <a:lstStyle/>
          <a:p>
            <a:r>
              <a:rPr lang="en-US" sz="2400" dirty="0">
                <a:latin typeface="Gill Sans Light"/>
              </a:rPr>
              <a:t>ANS</a:t>
            </a:r>
            <a:r>
              <a:rPr lang="en-GB" sz="2400" dirty="0">
                <a:latin typeface="Gill Sans Light"/>
              </a:rPr>
              <a:t>:</a:t>
            </a:r>
            <a:endParaRPr lang="en-SE" sz="2400" dirty="0">
              <a:latin typeface="Gill Sans Light"/>
            </a:endParaRPr>
          </a:p>
        </p:txBody>
      </p:sp>
      <p:graphicFrame>
        <p:nvGraphicFramePr>
          <p:cNvPr id="4" name="Table 3">
            <a:extLst>
              <a:ext uri="{FF2B5EF4-FFF2-40B4-BE49-F238E27FC236}">
                <a16:creationId xmlns:a16="http://schemas.microsoft.com/office/drawing/2014/main" id="{BD5A0FB9-BC8D-DDC5-CEAF-17B1DF266E1E}"/>
              </a:ext>
            </a:extLst>
          </p:cNvPr>
          <p:cNvGraphicFramePr>
            <a:graphicFrameLocks noGrp="1"/>
          </p:cNvGraphicFramePr>
          <p:nvPr/>
        </p:nvGraphicFramePr>
        <p:xfrm>
          <a:off x="1600200" y="3107356"/>
          <a:ext cx="9601200" cy="1483360"/>
        </p:xfrm>
        <a:graphic>
          <a:graphicData uri="http://schemas.openxmlformats.org/drawingml/2006/table">
            <a:tbl>
              <a:tblPr firstRow="1" bandRow="1">
                <a:tableStyleId>{5940675A-B579-460E-94D1-54222C63F5DA}</a:tableStyleId>
              </a:tblPr>
              <a:tblGrid>
                <a:gridCol w="600075">
                  <a:extLst>
                    <a:ext uri="{9D8B030D-6E8A-4147-A177-3AD203B41FA5}">
                      <a16:colId xmlns:a16="http://schemas.microsoft.com/office/drawing/2014/main" val="292060264"/>
                    </a:ext>
                  </a:extLst>
                </a:gridCol>
                <a:gridCol w="600075">
                  <a:extLst>
                    <a:ext uri="{9D8B030D-6E8A-4147-A177-3AD203B41FA5}">
                      <a16:colId xmlns:a16="http://schemas.microsoft.com/office/drawing/2014/main" val="2963604161"/>
                    </a:ext>
                  </a:extLst>
                </a:gridCol>
                <a:gridCol w="600075">
                  <a:extLst>
                    <a:ext uri="{9D8B030D-6E8A-4147-A177-3AD203B41FA5}">
                      <a16:colId xmlns:a16="http://schemas.microsoft.com/office/drawing/2014/main" val="973972083"/>
                    </a:ext>
                  </a:extLst>
                </a:gridCol>
                <a:gridCol w="600075">
                  <a:extLst>
                    <a:ext uri="{9D8B030D-6E8A-4147-A177-3AD203B41FA5}">
                      <a16:colId xmlns:a16="http://schemas.microsoft.com/office/drawing/2014/main" val="3228715825"/>
                    </a:ext>
                  </a:extLst>
                </a:gridCol>
                <a:gridCol w="600075">
                  <a:extLst>
                    <a:ext uri="{9D8B030D-6E8A-4147-A177-3AD203B41FA5}">
                      <a16:colId xmlns:a16="http://schemas.microsoft.com/office/drawing/2014/main" val="4061598519"/>
                    </a:ext>
                  </a:extLst>
                </a:gridCol>
                <a:gridCol w="600075">
                  <a:extLst>
                    <a:ext uri="{9D8B030D-6E8A-4147-A177-3AD203B41FA5}">
                      <a16:colId xmlns:a16="http://schemas.microsoft.com/office/drawing/2014/main" val="4235665240"/>
                    </a:ext>
                  </a:extLst>
                </a:gridCol>
                <a:gridCol w="600075">
                  <a:extLst>
                    <a:ext uri="{9D8B030D-6E8A-4147-A177-3AD203B41FA5}">
                      <a16:colId xmlns:a16="http://schemas.microsoft.com/office/drawing/2014/main" val="441605830"/>
                    </a:ext>
                  </a:extLst>
                </a:gridCol>
                <a:gridCol w="600075">
                  <a:extLst>
                    <a:ext uri="{9D8B030D-6E8A-4147-A177-3AD203B41FA5}">
                      <a16:colId xmlns:a16="http://schemas.microsoft.com/office/drawing/2014/main" val="2715802762"/>
                    </a:ext>
                  </a:extLst>
                </a:gridCol>
                <a:gridCol w="600075">
                  <a:extLst>
                    <a:ext uri="{9D8B030D-6E8A-4147-A177-3AD203B41FA5}">
                      <a16:colId xmlns:a16="http://schemas.microsoft.com/office/drawing/2014/main" val="3720376829"/>
                    </a:ext>
                  </a:extLst>
                </a:gridCol>
                <a:gridCol w="600075">
                  <a:extLst>
                    <a:ext uri="{9D8B030D-6E8A-4147-A177-3AD203B41FA5}">
                      <a16:colId xmlns:a16="http://schemas.microsoft.com/office/drawing/2014/main" val="4215981938"/>
                    </a:ext>
                  </a:extLst>
                </a:gridCol>
                <a:gridCol w="600075">
                  <a:extLst>
                    <a:ext uri="{9D8B030D-6E8A-4147-A177-3AD203B41FA5}">
                      <a16:colId xmlns:a16="http://schemas.microsoft.com/office/drawing/2014/main" val="3764429309"/>
                    </a:ext>
                  </a:extLst>
                </a:gridCol>
                <a:gridCol w="600075">
                  <a:extLst>
                    <a:ext uri="{9D8B030D-6E8A-4147-A177-3AD203B41FA5}">
                      <a16:colId xmlns:a16="http://schemas.microsoft.com/office/drawing/2014/main" val="4122870511"/>
                    </a:ext>
                  </a:extLst>
                </a:gridCol>
                <a:gridCol w="600075">
                  <a:extLst>
                    <a:ext uri="{9D8B030D-6E8A-4147-A177-3AD203B41FA5}">
                      <a16:colId xmlns:a16="http://schemas.microsoft.com/office/drawing/2014/main" val="3200705457"/>
                    </a:ext>
                  </a:extLst>
                </a:gridCol>
                <a:gridCol w="600075">
                  <a:extLst>
                    <a:ext uri="{9D8B030D-6E8A-4147-A177-3AD203B41FA5}">
                      <a16:colId xmlns:a16="http://schemas.microsoft.com/office/drawing/2014/main" val="890063204"/>
                    </a:ext>
                  </a:extLst>
                </a:gridCol>
                <a:gridCol w="600075">
                  <a:extLst>
                    <a:ext uri="{9D8B030D-6E8A-4147-A177-3AD203B41FA5}">
                      <a16:colId xmlns:a16="http://schemas.microsoft.com/office/drawing/2014/main" val="1884647162"/>
                    </a:ext>
                  </a:extLst>
                </a:gridCol>
                <a:gridCol w="600075">
                  <a:extLst>
                    <a:ext uri="{9D8B030D-6E8A-4147-A177-3AD203B41FA5}">
                      <a16:colId xmlns:a16="http://schemas.microsoft.com/office/drawing/2014/main" val="2301853606"/>
                    </a:ext>
                  </a:extLst>
                </a:gridCol>
              </a:tblGrid>
              <a:tr h="370840">
                <a:tc>
                  <a:txBody>
                    <a:bodyPr/>
                    <a:lstStyle/>
                    <a:p>
                      <a:pPr algn="ctr"/>
                      <a:r>
                        <a:rPr lang="en-GB" dirty="0"/>
                        <a:t>Ref</a:t>
                      </a:r>
                      <a:endParaRPr lang="en-SE" dirty="0"/>
                    </a:p>
                  </a:txBody>
                  <a:tcPr/>
                </a:tc>
                <a:tc>
                  <a:txBody>
                    <a:bodyPr/>
                    <a:lstStyle/>
                    <a:p>
                      <a:pPr algn="ctr"/>
                      <a:r>
                        <a:rPr lang="en-GB" dirty="0"/>
                        <a:t>7</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0</a:t>
                      </a:r>
                      <a:endParaRPr lang="en-SE" dirty="0"/>
                    </a:p>
                  </a:txBody>
                  <a:tcPr/>
                </a:tc>
                <a:tc>
                  <a:txBody>
                    <a:bodyPr/>
                    <a:lstStyle/>
                    <a:p>
                      <a:pPr algn="ctr"/>
                      <a:r>
                        <a:rPr lang="en-GB" dirty="0"/>
                        <a:t>3</a:t>
                      </a:r>
                      <a:endParaRPr lang="en-SE" dirty="0"/>
                    </a:p>
                  </a:txBody>
                  <a:tcPr/>
                </a:tc>
                <a:tc>
                  <a:txBody>
                    <a:bodyPr/>
                    <a:lstStyle/>
                    <a:p>
                      <a:pPr algn="ctr"/>
                      <a:r>
                        <a:rPr lang="en-GB" dirty="0"/>
                        <a:t>0</a:t>
                      </a:r>
                      <a:endParaRPr lang="en-SE" dirty="0"/>
                    </a:p>
                  </a:txBody>
                  <a:tcPr/>
                </a:tc>
                <a:tc>
                  <a:txBody>
                    <a:bodyPr/>
                    <a:lstStyle/>
                    <a:p>
                      <a:pPr algn="ctr"/>
                      <a:r>
                        <a:rPr lang="en-GB" dirty="0"/>
                        <a:t>4</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0</a:t>
                      </a:r>
                      <a:endParaRPr lang="en-SE" dirty="0"/>
                    </a:p>
                  </a:txBody>
                  <a:tcPr/>
                </a:tc>
                <a:tc>
                  <a:txBody>
                    <a:bodyPr/>
                    <a:lstStyle/>
                    <a:p>
                      <a:pPr algn="ctr"/>
                      <a:r>
                        <a:rPr lang="en-GB" dirty="0"/>
                        <a:t>3</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0</a:t>
                      </a:r>
                      <a:endParaRPr lang="en-SE" dirty="0"/>
                    </a:p>
                  </a:txBody>
                  <a:tcPr/>
                </a:tc>
                <a:extLst>
                  <a:ext uri="{0D108BD9-81ED-4DB2-BD59-A6C34878D82A}">
                    <a16:rowId xmlns:a16="http://schemas.microsoft.com/office/drawing/2014/main" val="3125541730"/>
                  </a:ext>
                </a:extLst>
              </a:tr>
              <a:tr h="370840">
                <a:tc>
                  <a:txBody>
                    <a:bodyPr/>
                    <a:lstStyle/>
                    <a:p>
                      <a:pPr algn="ctr"/>
                      <a:r>
                        <a:rPr lang="en-GB" dirty="0"/>
                        <a:t>F1</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505469124"/>
                  </a:ext>
                </a:extLst>
              </a:tr>
              <a:tr h="370840">
                <a:tc>
                  <a:txBody>
                    <a:bodyPr/>
                    <a:lstStyle/>
                    <a:p>
                      <a:pPr algn="ctr"/>
                      <a:r>
                        <a:rPr lang="en-GB" dirty="0"/>
                        <a:t>F2</a:t>
                      </a: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47869353"/>
                  </a:ext>
                </a:extLst>
              </a:tr>
              <a:tr h="370840">
                <a:tc>
                  <a:txBody>
                    <a:bodyPr/>
                    <a:lstStyle/>
                    <a:p>
                      <a:pPr algn="ctr"/>
                      <a:r>
                        <a:rPr lang="en-GB" dirty="0"/>
                        <a:t>F3</a:t>
                      </a:r>
                      <a:endParaRPr lang="en-SE" dirty="0"/>
                    </a:p>
                  </a:txBody>
                  <a:tcPr/>
                </a:tc>
                <a:tc>
                  <a:txBody>
                    <a:bodyPr/>
                    <a:lstStyle/>
                    <a:p>
                      <a:pPr algn="ctr"/>
                      <a:endParaRPr lang="en-SE"/>
                    </a:p>
                  </a:txBody>
                  <a:tcPr/>
                </a:tc>
                <a:tc>
                  <a:txBody>
                    <a:bodyPr/>
                    <a:lstStyle/>
                    <a:p>
                      <a:pPr algn="ctr"/>
                      <a:endParaRPr lang="en-SE"/>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092924220"/>
                  </a:ext>
                </a:extLst>
              </a:tr>
            </a:tbl>
          </a:graphicData>
        </a:graphic>
      </p:graphicFrame>
    </p:spTree>
    <p:extLst>
      <p:ext uri="{BB962C8B-B14F-4D97-AF65-F5344CB8AC3E}">
        <p14:creationId xmlns:p14="http://schemas.microsoft.com/office/powerpoint/2010/main" val="363333004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C433-C40A-6C3F-B4B6-0E09BD2738CD}"/>
              </a:ext>
            </a:extLst>
          </p:cNvPr>
          <p:cNvSpPr>
            <a:spLocks noGrp="1"/>
          </p:cNvSpPr>
          <p:nvPr>
            <p:ph type="title"/>
          </p:nvPr>
        </p:nvSpPr>
        <p:spPr>
          <a:xfrm>
            <a:off x="1121354" y="1418802"/>
            <a:ext cx="9550400" cy="533400"/>
          </a:xfrm>
        </p:spPr>
        <p:txBody>
          <a:bodyPr/>
          <a:lstStyle/>
          <a:p>
            <a:endParaRPr lang="en-SE"/>
          </a:p>
        </p:txBody>
      </p:sp>
      <p:sp>
        <p:nvSpPr>
          <p:cNvPr id="4" name="TextBox 3">
            <a:extLst>
              <a:ext uri="{FF2B5EF4-FFF2-40B4-BE49-F238E27FC236}">
                <a16:creationId xmlns:a16="http://schemas.microsoft.com/office/drawing/2014/main" id="{4E1B1458-BCFE-48F2-28EE-6DE1BD91BEB0}"/>
              </a:ext>
            </a:extLst>
          </p:cNvPr>
          <p:cNvSpPr txBox="1"/>
          <p:nvPr/>
        </p:nvSpPr>
        <p:spPr>
          <a:xfrm>
            <a:off x="3544591" y="6336268"/>
            <a:ext cx="2159566" cy="369332"/>
          </a:xfrm>
          <a:prstGeom prst="rect">
            <a:avLst/>
          </a:prstGeom>
          <a:noFill/>
        </p:spPr>
        <p:txBody>
          <a:bodyPr wrap="none" rtlCol="0">
            <a:spAutoFit/>
          </a:bodyPr>
          <a:lstStyle/>
          <a:p>
            <a:r>
              <a:rPr lang="en-GB" b="0" dirty="0">
                <a:latin typeface="+mj-lt"/>
              </a:rPr>
              <a:t>FIFO: 6 page faults</a:t>
            </a:r>
            <a:endParaRPr lang="en-SE" b="0" dirty="0">
              <a:latin typeface="+mj-lt"/>
            </a:endParaRPr>
          </a:p>
        </p:txBody>
      </p:sp>
      <p:sp>
        <p:nvSpPr>
          <p:cNvPr id="5" name="TextBox 4">
            <a:extLst>
              <a:ext uri="{FF2B5EF4-FFF2-40B4-BE49-F238E27FC236}">
                <a16:creationId xmlns:a16="http://schemas.microsoft.com/office/drawing/2014/main" id="{09BE12B1-0E05-0327-A0D5-7855A35B4479}"/>
              </a:ext>
            </a:extLst>
          </p:cNvPr>
          <p:cNvSpPr txBox="1"/>
          <p:nvPr/>
        </p:nvSpPr>
        <p:spPr>
          <a:xfrm>
            <a:off x="4601154" y="5608112"/>
            <a:ext cx="2286000" cy="369332"/>
          </a:xfrm>
          <a:prstGeom prst="rect">
            <a:avLst/>
          </a:prstGeom>
          <a:noFill/>
        </p:spPr>
        <p:txBody>
          <a:bodyPr wrap="square" rtlCol="0">
            <a:spAutoFit/>
          </a:bodyPr>
          <a:lstStyle/>
          <a:p>
            <a:r>
              <a:rPr lang="en-GB" b="0" dirty="0">
                <a:latin typeface="+mj-lt"/>
              </a:rPr>
              <a:t>LRU: </a:t>
            </a:r>
            <a:r>
              <a:rPr lang="en-US" b="0" dirty="0">
                <a:latin typeface="+mj-lt"/>
              </a:rPr>
              <a:t>12 page faults</a:t>
            </a:r>
            <a:endParaRPr lang="en-SE" b="0" dirty="0">
              <a:latin typeface="+mj-lt"/>
            </a:endParaRPr>
          </a:p>
        </p:txBody>
      </p:sp>
      <p:sp>
        <p:nvSpPr>
          <p:cNvPr id="6" name="TextBox 5">
            <a:extLst>
              <a:ext uri="{FF2B5EF4-FFF2-40B4-BE49-F238E27FC236}">
                <a16:creationId xmlns:a16="http://schemas.microsoft.com/office/drawing/2014/main" id="{95BDB8AC-A30C-4DA2-3060-056E87391879}"/>
              </a:ext>
            </a:extLst>
          </p:cNvPr>
          <p:cNvSpPr txBox="1"/>
          <p:nvPr/>
        </p:nvSpPr>
        <p:spPr>
          <a:xfrm>
            <a:off x="7567627" y="6228004"/>
            <a:ext cx="2209800" cy="369332"/>
          </a:xfrm>
          <a:prstGeom prst="rect">
            <a:avLst/>
          </a:prstGeom>
          <a:noFill/>
        </p:spPr>
        <p:txBody>
          <a:bodyPr wrap="square" rtlCol="0">
            <a:spAutoFit/>
          </a:bodyPr>
          <a:lstStyle/>
          <a:p>
            <a:r>
              <a:rPr lang="en-GB" b="0" dirty="0">
                <a:latin typeface="+mj-lt"/>
              </a:rPr>
              <a:t>OPT: </a:t>
            </a:r>
            <a:r>
              <a:rPr lang="en-US" b="0" dirty="0">
                <a:latin typeface="+mj-lt"/>
              </a:rPr>
              <a:t>4 page faults</a:t>
            </a:r>
            <a:endParaRPr lang="en-SE" b="0" dirty="0">
              <a:latin typeface="+mj-lt"/>
            </a:endParaRPr>
          </a:p>
        </p:txBody>
      </p:sp>
      <p:graphicFrame>
        <p:nvGraphicFramePr>
          <p:cNvPr id="7" name="Table 6">
            <a:extLst>
              <a:ext uri="{FF2B5EF4-FFF2-40B4-BE49-F238E27FC236}">
                <a16:creationId xmlns:a16="http://schemas.microsoft.com/office/drawing/2014/main" id="{13AA9F49-E479-B8CC-DF5B-5FD5CEDC71CB}"/>
              </a:ext>
            </a:extLst>
          </p:cNvPr>
          <p:cNvGraphicFramePr>
            <a:graphicFrameLocks noGrp="1"/>
          </p:cNvGraphicFramePr>
          <p:nvPr>
            <p:extLst>
              <p:ext uri="{D42A27DB-BD31-4B8C-83A1-F6EECF244321}">
                <p14:modId xmlns:p14="http://schemas.microsoft.com/office/powerpoint/2010/main" val="3412044129"/>
              </p:ext>
            </p:extLst>
          </p:nvPr>
        </p:nvGraphicFramePr>
        <p:xfrm>
          <a:off x="1046491" y="4124752"/>
          <a:ext cx="9601200" cy="1483360"/>
        </p:xfrm>
        <a:graphic>
          <a:graphicData uri="http://schemas.openxmlformats.org/drawingml/2006/table">
            <a:tbl>
              <a:tblPr firstRow="1" bandRow="1">
                <a:tableStyleId>{5940675A-B579-460E-94D1-54222C63F5DA}</a:tableStyleId>
              </a:tblPr>
              <a:tblGrid>
                <a:gridCol w="600075">
                  <a:extLst>
                    <a:ext uri="{9D8B030D-6E8A-4147-A177-3AD203B41FA5}">
                      <a16:colId xmlns:a16="http://schemas.microsoft.com/office/drawing/2014/main" val="292060264"/>
                    </a:ext>
                  </a:extLst>
                </a:gridCol>
                <a:gridCol w="600075">
                  <a:extLst>
                    <a:ext uri="{9D8B030D-6E8A-4147-A177-3AD203B41FA5}">
                      <a16:colId xmlns:a16="http://schemas.microsoft.com/office/drawing/2014/main" val="2963604161"/>
                    </a:ext>
                  </a:extLst>
                </a:gridCol>
                <a:gridCol w="600075">
                  <a:extLst>
                    <a:ext uri="{9D8B030D-6E8A-4147-A177-3AD203B41FA5}">
                      <a16:colId xmlns:a16="http://schemas.microsoft.com/office/drawing/2014/main" val="973972083"/>
                    </a:ext>
                  </a:extLst>
                </a:gridCol>
                <a:gridCol w="600075">
                  <a:extLst>
                    <a:ext uri="{9D8B030D-6E8A-4147-A177-3AD203B41FA5}">
                      <a16:colId xmlns:a16="http://schemas.microsoft.com/office/drawing/2014/main" val="3228715825"/>
                    </a:ext>
                  </a:extLst>
                </a:gridCol>
                <a:gridCol w="600075">
                  <a:extLst>
                    <a:ext uri="{9D8B030D-6E8A-4147-A177-3AD203B41FA5}">
                      <a16:colId xmlns:a16="http://schemas.microsoft.com/office/drawing/2014/main" val="4061598519"/>
                    </a:ext>
                  </a:extLst>
                </a:gridCol>
                <a:gridCol w="600075">
                  <a:extLst>
                    <a:ext uri="{9D8B030D-6E8A-4147-A177-3AD203B41FA5}">
                      <a16:colId xmlns:a16="http://schemas.microsoft.com/office/drawing/2014/main" val="4235665240"/>
                    </a:ext>
                  </a:extLst>
                </a:gridCol>
                <a:gridCol w="600075">
                  <a:extLst>
                    <a:ext uri="{9D8B030D-6E8A-4147-A177-3AD203B41FA5}">
                      <a16:colId xmlns:a16="http://schemas.microsoft.com/office/drawing/2014/main" val="441605830"/>
                    </a:ext>
                  </a:extLst>
                </a:gridCol>
                <a:gridCol w="600075">
                  <a:extLst>
                    <a:ext uri="{9D8B030D-6E8A-4147-A177-3AD203B41FA5}">
                      <a16:colId xmlns:a16="http://schemas.microsoft.com/office/drawing/2014/main" val="2715802762"/>
                    </a:ext>
                  </a:extLst>
                </a:gridCol>
                <a:gridCol w="600075">
                  <a:extLst>
                    <a:ext uri="{9D8B030D-6E8A-4147-A177-3AD203B41FA5}">
                      <a16:colId xmlns:a16="http://schemas.microsoft.com/office/drawing/2014/main" val="3720376829"/>
                    </a:ext>
                  </a:extLst>
                </a:gridCol>
                <a:gridCol w="600075">
                  <a:extLst>
                    <a:ext uri="{9D8B030D-6E8A-4147-A177-3AD203B41FA5}">
                      <a16:colId xmlns:a16="http://schemas.microsoft.com/office/drawing/2014/main" val="4215981938"/>
                    </a:ext>
                  </a:extLst>
                </a:gridCol>
                <a:gridCol w="600075">
                  <a:extLst>
                    <a:ext uri="{9D8B030D-6E8A-4147-A177-3AD203B41FA5}">
                      <a16:colId xmlns:a16="http://schemas.microsoft.com/office/drawing/2014/main" val="3764429309"/>
                    </a:ext>
                  </a:extLst>
                </a:gridCol>
                <a:gridCol w="600075">
                  <a:extLst>
                    <a:ext uri="{9D8B030D-6E8A-4147-A177-3AD203B41FA5}">
                      <a16:colId xmlns:a16="http://schemas.microsoft.com/office/drawing/2014/main" val="4122870511"/>
                    </a:ext>
                  </a:extLst>
                </a:gridCol>
                <a:gridCol w="600075">
                  <a:extLst>
                    <a:ext uri="{9D8B030D-6E8A-4147-A177-3AD203B41FA5}">
                      <a16:colId xmlns:a16="http://schemas.microsoft.com/office/drawing/2014/main" val="3200705457"/>
                    </a:ext>
                  </a:extLst>
                </a:gridCol>
                <a:gridCol w="600075">
                  <a:extLst>
                    <a:ext uri="{9D8B030D-6E8A-4147-A177-3AD203B41FA5}">
                      <a16:colId xmlns:a16="http://schemas.microsoft.com/office/drawing/2014/main" val="890063204"/>
                    </a:ext>
                  </a:extLst>
                </a:gridCol>
                <a:gridCol w="600075">
                  <a:extLst>
                    <a:ext uri="{9D8B030D-6E8A-4147-A177-3AD203B41FA5}">
                      <a16:colId xmlns:a16="http://schemas.microsoft.com/office/drawing/2014/main" val="1884647162"/>
                    </a:ext>
                  </a:extLst>
                </a:gridCol>
                <a:gridCol w="600075">
                  <a:extLst>
                    <a:ext uri="{9D8B030D-6E8A-4147-A177-3AD203B41FA5}">
                      <a16:colId xmlns:a16="http://schemas.microsoft.com/office/drawing/2014/main" val="2301853606"/>
                    </a:ext>
                  </a:extLst>
                </a:gridCol>
              </a:tblGrid>
              <a:tr h="370840">
                <a:tc>
                  <a:txBody>
                    <a:bodyPr/>
                    <a:lstStyle/>
                    <a:p>
                      <a:pPr algn="ctr"/>
                      <a:r>
                        <a:rPr lang="en-GB" dirty="0"/>
                        <a:t>Ref</a:t>
                      </a:r>
                      <a:endParaRPr lang="en-SE" dirty="0"/>
                    </a:p>
                  </a:txBody>
                  <a:tcPr/>
                </a:tc>
                <a:tc>
                  <a:txBody>
                    <a:bodyPr/>
                    <a:lstStyle/>
                    <a:p>
                      <a:pPr algn="ctr"/>
                      <a:r>
                        <a:rPr lang="en-GB" dirty="0"/>
                        <a:t>7</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0</a:t>
                      </a:r>
                      <a:endParaRPr lang="en-SE" dirty="0"/>
                    </a:p>
                  </a:txBody>
                  <a:tcPr/>
                </a:tc>
                <a:tc>
                  <a:txBody>
                    <a:bodyPr/>
                    <a:lstStyle/>
                    <a:p>
                      <a:pPr algn="ctr"/>
                      <a:r>
                        <a:rPr lang="en-GB" dirty="0"/>
                        <a:t>3</a:t>
                      </a:r>
                      <a:endParaRPr lang="en-SE" dirty="0"/>
                    </a:p>
                  </a:txBody>
                  <a:tcPr/>
                </a:tc>
                <a:tc>
                  <a:txBody>
                    <a:bodyPr/>
                    <a:lstStyle/>
                    <a:p>
                      <a:pPr algn="ctr"/>
                      <a:r>
                        <a:rPr lang="en-GB" dirty="0"/>
                        <a:t>0</a:t>
                      </a:r>
                      <a:endParaRPr lang="en-SE" dirty="0"/>
                    </a:p>
                  </a:txBody>
                  <a:tcPr/>
                </a:tc>
                <a:tc>
                  <a:txBody>
                    <a:bodyPr/>
                    <a:lstStyle/>
                    <a:p>
                      <a:pPr algn="ctr"/>
                      <a:r>
                        <a:rPr lang="en-GB" dirty="0"/>
                        <a:t>4</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0</a:t>
                      </a:r>
                      <a:endParaRPr lang="en-SE" dirty="0"/>
                    </a:p>
                  </a:txBody>
                  <a:tcPr/>
                </a:tc>
                <a:tc>
                  <a:txBody>
                    <a:bodyPr/>
                    <a:lstStyle/>
                    <a:p>
                      <a:pPr algn="ctr"/>
                      <a:r>
                        <a:rPr lang="en-GB" dirty="0"/>
                        <a:t>3</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0</a:t>
                      </a:r>
                      <a:endParaRPr lang="en-SE" dirty="0"/>
                    </a:p>
                  </a:txBody>
                  <a:tcPr/>
                </a:tc>
                <a:extLst>
                  <a:ext uri="{0D108BD9-81ED-4DB2-BD59-A6C34878D82A}">
                    <a16:rowId xmlns:a16="http://schemas.microsoft.com/office/drawing/2014/main" val="3125541730"/>
                  </a:ext>
                </a:extLst>
              </a:tr>
              <a:tr h="370840">
                <a:tc>
                  <a:txBody>
                    <a:bodyPr/>
                    <a:lstStyle/>
                    <a:p>
                      <a:pPr algn="ctr"/>
                      <a:r>
                        <a:rPr lang="en-GB" dirty="0"/>
                        <a:t>F1</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algn="ctr"/>
                      <a:r>
                        <a:rPr lang="en-GB" dirty="0"/>
                        <a:t>7</a:t>
                      </a:r>
                      <a:endParaRPr lang="en-SE" dirty="0"/>
                    </a:p>
                  </a:txBody>
                  <a:tcPr/>
                </a:tc>
                <a:tc>
                  <a:txBody>
                    <a:bodyPr/>
                    <a:lstStyle/>
                    <a:p>
                      <a:pPr algn="ctr"/>
                      <a:r>
                        <a:rPr lang="en-GB" dirty="0"/>
                        <a:t>7</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solidFill>
                            <a:srgbClr val="FF0000"/>
                          </a:solidFill>
                        </a:rPr>
                        <a:t>0</a:t>
                      </a:r>
                      <a:endParaRPr lang="en-SE" dirty="0">
                        <a:solidFill>
                          <a:srgbClr val="FF0000"/>
                        </a:solidFill>
                      </a:endParaRPr>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t>2</a:t>
                      </a:r>
                      <a:endParaRPr lang="en-SE" dirty="0"/>
                    </a:p>
                  </a:txBody>
                  <a:tcPr/>
                </a:tc>
                <a:extLst>
                  <a:ext uri="{0D108BD9-81ED-4DB2-BD59-A6C34878D82A}">
                    <a16:rowId xmlns:a16="http://schemas.microsoft.com/office/drawing/2014/main" val="505469124"/>
                  </a:ext>
                </a:extLst>
              </a:tr>
              <a:tr h="370840">
                <a:tc>
                  <a:txBody>
                    <a:bodyPr/>
                    <a:lstStyle/>
                    <a:p>
                      <a:pPr algn="ctr"/>
                      <a:r>
                        <a:rPr lang="en-GB" dirty="0"/>
                        <a:t>F2</a:t>
                      </a:r>
                      <a:endParaRPr lang="en-SE" dirty="0"/>
                    </a:p>
                  </a:txBody>
                  <a:tcPr/>
                </a:tc>
                <a:tc>
                  <a:txBody>
                    <a:bodyPr/>
                    <a:lstStyle/>
                    <a:p>
                      <a:pPr algn="ctr"/>
                      <a:endParaRPr lang="en-SE"/>
                    </a:p>
                  </a:txBody>
                  <a:tcPr/>
                </a:tc>
                <a:tc>
                  <a:txBody>
                    <a:bodyPr/>
                    <a:lstStyle/>
                    <a:p>
                      <a:pPr algn="ctr"/>
                      <a:r>
                        <a:rPr lang="en-GB" dirty="0">
                          <a:solidFill>
                            <a:srgbClr val="FF0000"/>
                          </a:solidFill>
                        </a:rPr>
                        <a:t>0</a:t>
                      </a:r>
                      <a:endParaRPr lang="en-SE" dirty="0">
                        <a:solidFill>
                          <a:srgbClr val="FF0000"/>
                        </a:solidFill>
                      </a:endParaRPr>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solidFill>
                            <a:srgbClr val="FF0000"/>
                          </a:solidFill>
                        </a:rPr>
                        <a:t>0</a:t>
                      </a:r>
                      <a:endParaRPr lang="en-SE" dirty="0">
                        <a:solidFill>
                          <a:srgbClr val="FF0000"/>
                        </a:solidFill>
                      </a:endParaRPr>
                    </a:p>
                  </a:txBody>
                  <a:tcPr/>
                </a:tc>
                <a:extLst>
                  <a:ext uri="{0D108BD9-81ED-4DB2-BD59-A6C34878D82A}">
                    <a16:rowId xmlns:a16="http://schemas.microsoft.com/office/drawing/2014/main" val="647869353"/>
                  </a:ext>
                </a:extLst>
              </a:tr>
              <a:tr h="370840">
                <a:tc>
                  <a:txBody>
                    <a:bodyPr/>
                    <a:lstStyle/>
                    <a:p>
                      <a:pPr algn="ctr"/>
                      <a:r>
                        <a:rPr lang="en-GB" dirty="0"/>
                        <a:t>F3</a:t>
                      </a:r>
                      <a:endParaRPr lang="en-SE" dirty="0"/>
                    </a:p>
                  </a:txBody>
                  <a:tcPr/>
                </a:tc>
                <a:tc>
                  <a:txBody>
                    <a:bodyPr/>
                    <a:lstStyle/>
                    <a:p>
                      <a:pPr algn="ctr"/>
                      <a:endParaRPr lang="en-SE"/>
                    </a:p>
                  </a:txBody>
                  <a:tcPr/>
                </a:tc>
                <a:tc>
                  <a:txBody>
                    <a:bodyPr/>
                    <a:lstStyle/>
                    <a:p>
                      <a:pPr algn="ctr"/>
                      <a:endParaRPr lang="en-SE"/>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t>1</a:t>
                      </a:r>
                      <a:endParaRPr lang="en-SE" dirty="0"/>
                    </a:p>
                  </a:txBody>
                  <a:tcPr/>
                </a:tc>
                <a:tc>
                  <a:txBody>
                    <a:bodyPr/>
                    <a:lstStyle/>
                    <a:p>
                      <a:pPr algn="ctr"/>
                      <a:r>
                        <a:rPr lang="en-GB" dirty="0"/>
                        <a:t>1</a:t>
                      </a:r>
                      <a:endParaRPr lang="en-SE" dirty="0"/>
                    </a:p>
                  </a:txBody>
                  <a:tcPr/>
                </a:tc>
                <a:extLst>
                  <a:ext uri="{0D108BD9-81ED-4DB2-BD59-A6C34878D82A}">
                    <a16:rowId xmlns:a16="http://schemas.microsoft.com/office/drawing/2014/main" val="3092924220"/>
                  </a:ext>
                </a:extLst>
              </a:tr>
            </a:tbl>
          </a:graphicData>
        </a:graphic>
      </p:graphicFrame>
      <p:sp>
        <p:nvSpPr>
          <p:cNvPr id="9" name="TextBox 8">
            <a:extLst>
              <a:ext uri="{FF2B5EF4-FFF2-40B4-BE49-F238E27FC236}">
                <a16:creationId xmlns:a16="http://schemas.microsoft.com/office/drawing/2014/main" id="{FE150D43-E845-937E-428C-113EB4982BBA}"/>
              </a:ext>
            </a:extLst>
          </p:cNvPr>
          <p:cNvSpPr txBox="1"/>
          <p:nvPr/>
        </p:nvSpPr>
        <p:spPr>
          <a:xfrm>
            <a:off x="4601154" y="3504268"/>
            <a:ext cx="2561646" cy="369332"/>
          </a:xfrm>
          <a:prstGeom prst="rect">
            <a:avLst/>
          </a:prstGeom>
          <a:noFill/>
        </p:spPr>
        <p:txBody>
          <a:bodyPr wrap="square" rtlCol="0">
            <a:spAutoFit/>
          </a:bodyPr>
          <a:lstStyle/>
          <a:p>
            <a:r>
              <a:rPr lang="en-GB" b="0" dirty="0">
                <a:latin typeface="+mj-lt"/>
              </a:rPr>
              <a:t>FIFO: </a:t>
            </a:r>
            <a:r>
              <a:rPr lang="en-US" b="0" dirty="0">
                <a:latin typeface="+mj-lt"/>
              </a:rPr>
              <a:t>12 page faults</a:t>
            </a:r>
            <a:endParaRPr lang="en-SE" b="0" dirty="0">
              <a:latin typeface="+mj-lt"/>
            </a:endParaRPr>
          </a:p>
        </p:txBody>
      </p:sp>
      <p:graphicFrame>
        <p:nvGraphicFramePr>
          <p:cNvPr id="10" name="Table 9">
            <a:extLst>
              <a:ext uri="{FF2B5EF4-FFF2-40B4-BE49-F238E27FC236}">
                <a16:creationId xmlns:a16="http://schemas.microsoft.com/office/drawing/2014/main" id="{2EC470A4-1BF4-981E-ACBD-1A4C5C353AE5}"/>
              </a:ext>
            </a:extLst>
          </p:cNvPr>
          <p:cNvGraphicFramePr>
            <a:graphicFrameLocks noGrp="1"/>
          </p:cNvGraphicFramePr>
          <p:nvPr>
            <p:extLst>
              <p:ext uri="{D42A27DB-BD31-4B8C-83A1-F6EECF244321}">
                <p14:modId xmlns:p14="http://schemas.microsoft.com/office/powerpoint/2010/main" val="2697535575"/>
              </p:ext>
            </p:extLst>
          </p:nvPr>
        </p:nvGraphicFramePr>
        <p:xfrm>
          <a:off x="1046491" y="2020908"/>
          <a:ext cx="9601200" cy="1483360"/>
        </p:xfrm>
        <a:graphic>
          <a:graphicData uri="http://schemas.openxmlformats.org/drawingml/2006/table">
            <a:tbl>
              <a:tblPr firstRow="1" bandRow="1">
                <a:tableStyleId>{5940675A-B579-460E-94D1-54222C63F5DA}</a:tableStyleId>
              </a:tblPr>
              <a:tblGrid>
                <a:gridCol w="600075">
                  <a:extLst>
                    <a:ext uri="{9D8B030D-6E8A-4147-A177-3AD203B41FA5}">
                      <a16:colId xmlns:a16="http://schemas.microsoft.com/office/drawing/2014/main" val="292060264"/>
                    </a:ext>
                  </a:extLst>
                </a:gridCol>
                <a:gridCol w="600075">
                  <a:extLst>
                    <a:ext uri="{9D8B030D-6E8A-4147-A177-3AD203B41FA5}">
                      <a16:colId xmlns:a16="http://schemas.microsoft.com/office/drawing/2014/main" val="2963604161"/>
                    </a:ext>
                  </a:extLst>
                </a:gridCol>
                <a:gridCol w="600075">
                  <a:extLst>
                    <a:ext uri="{9D8B030D-6E8A-4147-A177-3AD203B41FA5}">
                      <a16:colId xmlns:a16="http://schemas.microsoft.com/office/drawing/2014/main" val="973972083"/>
                    </a:ext>
                  </a:extLst>
                </a:gridCol>
                <a:gridCol w="600075">
                  <a:extLst>
                    <a:ext uri="{9D8B030D-6E8A-4147-A177-3AD203B41FA5}">
                      <a16:colId xmlns:a16="http://schemas.microsoft.com/office/drawing/2014/main" val="3228715825"/>
                    </a:ext>
                  </a:extLst>
                </a:gridCol>
                <a:gridCol w="600075">
                  <a:extLst>
                    <a:ext uri="{9D8B030D-6E8A-4147-A177-3AD203B41FA5}">
                      <a16:colId xmlns:a16="http://schemas.microsoft.com/office/drawing/2014/main" val="4061598519"/>
                    </a:ext>
                  </a:extLst>
                </a:gridCol>
                <a:gridCol w="600075">
                  <a:extLst>
                    <a:ext uri="{9D8B030D-6E8A-4147-A177-3AD203B41FA5}">
                      <a16:colId xmlns:a16="http://schemas.microsoft.com/office/drawing/2014/main" val="4235665240"/>
                    </a:ext>
                  </a:extLst>
                </a:gridCol>
                <a:gridCol w="600075">
                  <a:extLst>
                    <a:ext uri="{9D8B030D-6E8A-4147-A177-3AD203B41FA5}">
                      <a16:colId xmlns:a16="http://schemas.microsoft.com/office/drawing/2014/main" val="441605830"/>
                    </a:ext>
                  </a:extLst>
                </a:gridCol>
                <a:gridCol w="600075">
                  <a:extLst>
                    <a:ext uri="{9D8B030D-6E8A-4147-A177-3AD203B41FA5}">
                      <a16:colId xmlns:a16="http://schemas.microsoft.com/office/drawing/2014/main" val="2715802762"/>
                    </a:ext>
                  </a:extLst>
                </a:gridCol>
                <a:gridCol w="600075">
                  <a:extLst>
                    <a:ext uri="{9D8B030D-6E8A-4147-A177-3AD203B41FA5}">
                      <a16:colId xmlns:a16="http://schemas.microsoft.com/office/drawing/2014/main" val="3720376829"/>
                    </a:ext>
                  </a:extLst>
                </a:gridCol>
                <a:gridCol w="600075">
                  <a:extLst>
                    <a:ext uri="{9D8B030D-6E8A-4147-A177-3AD203B41FA5}">
                      <a16:colId xmlns:a16="http://schemas.microsoft.com/office/drawing/2014/main" val="4215981938"/>
                    </a:ext>
                  </a:extLst>
                </a:gridCol>
                <a:gridCol w="600075">
                  <a:extLst>
                    <a:ext uri="{9D8B030D-6E8A-4147-A177-3AD203B41FA5}">
                      <a16:colId xmlns:a16="http://schemas.microsoft.com/office/drawing/2014/main" val="3764429309"/>
                    </a:ext>
                  </a:extLst>
                </a:gridCol>
                <a:gridCol w="600075">
                  <a:extLst>
                    <a:ext uri="{9D8B030D-6E8A-4147-A177-3AD203B41FA5}">
                      <a16:colId xmlns:a16="http://schemas.microsoft.com/office/drawing/2014/main" val="4122870511"/>
                    </a:ext>
                  </a:extLst>
                </a:gridCol>
                <a:gridCol w="600075">
                  <a:extLst>
                    <a:ext uri="{9D8B030D-6E8A-4147-A177-3AD203B41FA5}">
                      <a16:colId xmlns:a16="http://schemas.microsoft.com/office/drawing/2014/main" val="3200705457"/>
                    </a:ext>
                  </a:extLst>
                </a:gridCol>
                <a:gridCol w="600075">
                  <a:extLst>
                    <a:ext uri="{9D8B030D-6E8A-4147-A177-3AD203B41FA5}">
                      <a16:colId xmlns:a16="http://schemas.microsoft.com/office/drawing/2014/main" val="890063204"/>
                    </a:ext>
                  </a:extLst>
                </a:gridCol>
                <a:gridCol w="600075">
                  <a:extLst>
                    <a:ext uri="{9D8B030D-6E8A-4147-A177-3AD203B41FA5}">
                      <a16:colId xmlns:a16="http://schemas.microsoft.com/office/drawing/2014/main" val="1884647162"/>
                    </a:ext>
                  </a:extLst>
                </a:gridCol>
                <a:gridCol w="600075">
                  <a:extLst>
                    <a:ext uri="{9D8B030D-6E8A-4147-A177-3AD203B41FA5}">
                      <a16:colId xmlns:a16="http://schemas.microsoft.com/office/drawing/2014/main" val="2301853606"/>
                    </a:ext>
                  </a:extLst>
                </a:gridCol>
              </a:tblGrid>
              <a:tr h="370840">
                <a:tc>
                  <a:txBody>
                    <a:bodyPr/>
                    <a:lstStyle/>
                    <a:p>
                      <a:pPr algn="ctr"/>
                      <a:r>
                        <a:rPr lang="en-GB" dirty="0"/>
                        <a:t>Ref</a:t>
                      </a:r>
                      <a:endParaRPr lang="en-SE" dirty="0"/>
                    </a:p>
                  </a:txBody>
                  <a:tcPr/>
                </a:tc>
                <a:tc>
                  <a:txBody>
                    <a:bodyPr/>
                    <a:lstStyle/>
                    <a:p>
                      <a:pPr algn="ctr"/>
                      <a:r>
                        <a:rPr lang="en-GB" dirty="0"/>
                        <a:t>7</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0</a:t>
                      </a:r>
                      <a:endParaRPr lang="en-SE" dirty="0"/>
                    </a:p>
                  </a:txBody>
                  <a:tcPr/>
                </a:tc>
                <a:tc>
                  <a:txBody>
                    <a:bodyPr/>
                    <a:lstStyle/>
                    <a:p>
                      <a:pPr algn="ctr"/>
                      <a:r>
                        <a:rPr lang="en-GB" dirty="0"/>
                        <a:t>3</a:t>
                      </a:r>
                      <a:endParaRPr lang="en-SE" dirty="0"/>
                    </a:p>
                  </a:txBody>
                  <a:tcPr/>
                </a:tc>
                <a:tc>
                  <a:txBody>
                    <a:bodyPr/>
                    <a:lstStyle/>
                    <a:p>
                      <a:pPr algn="ctr"/>
                      <a:r>
                        <a:rPr lang="en-GB" dirty="0"/>
                        <a:t>0</a:t>
                      </a:r>
                      <a:endParaRPr lang="en-SE" dirty="0"/>
                    </a:p>
                  </a:txBody>
                  <a:tcPr/>
                </a:tc>
                <a:tc>
                  <a:txBody>
                    <a:bodyPr/>
                    <a:lstStyle/>
                    <a:p>
                      <a:pPr algn="ctr"/>
                      <a:r>
                        <a:rPr lang="en-GB" dirty="0"/>
                        <a:t>4</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0</a:t>
                      </a:r>
                      <a:endParaRPr lang="en-SE" dirty="0"/>
                    </a:p>
                  </a:txBody>
                  <a:tcPr/>
                </a:tc>
                <a:tc>
                  <a:txBody>
                    <a:bodyPr/>
                    <a:lstStyle/>
                    <a:p>
                      <a:pPr algn="ctr"/>
                      <a:r>
                        <a:rPr lang="en-GB" dirty="0"/>
                        <a:t>3</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0</a:t>
                      </a:r>
                      <a:endParaRPr lang="en-SE" dirty="0"/>
                    </a:p>
                  </a:txBody>
                  <a:tcPr/>
                </a:tc>
                <a:extLst>
                  <a:ext uri="{0D108BD9-81ED-4DB2-BD59-A6C34878D82A}">
                    <a16:rowId xmlns:a16="http://schemas.microsoft.com/office/drawing/2014/main" val="3125541730"/>
                  </a:ext>
                </a:extLst>
              </a:tr>
              <a:tr h="370840">
                <a:tc>
                  <a:txBody>
                    <a:bodyPr/>
                    <a:lstStyle/>
                    <a:p>
                      <a:pPr algn="ctr"/>
                      <a:r>
                        <a:rPr lang="en-GB" dirty="0"/>
                        <a:t>F1</a:t>
                      </a:r>
                      <a:endParaRPr lang="en-SE" dirty="0"/>
                    </a:p>
                  </a:txBody>
                  <a:tcPr/>
                </a:tc>
                <a:tc>
                  <a:txBody>
                    <a:bodyPr/>
                    <a:lstStyle/>
                    <a:p>
                      <a:pPr algn="ctr"/>
                      <a:r>
                        <a:rPr lang="en-GB" dirty="0">
                          <a:solidFill>
                            <a:srgbClr val="FF0000"/>
                          </a:solidFill>
                        </a:rPr>
                        <a:t>7</a:t>
                      </a:r>
                      <a:endParaRPr lang="en-SE" dirty="0">
                        <a:solidFill>
                          <a:srgbClr val="FF0000"/>
                        </a:solidFill>
                      </a:endParaRPr>
                    </a:p>
                  </a:txBody>
                  <a:tcPr/>
                </a:tc>
                <a:tc>
                  <a:txBody>
                    <a:bodyPr/>
                    <a:lstStyle/>
                    <a:p>
                      <a:pPr algn="ctr"/>
                      <a:r>
                        <a:rPr lang="en-GB" dirty="0"/>
                        <a:t>7</a:t>
                      </a:r>
                      <a:endParaRPr lang="en-SE" dirty="0"/>
                    </a:p>
                  </a:txBody>
                  <a:tcPr/>
                </a:tc>
                <a:tc>
                  <a:txBody>
                    <a:bodyPr/>
                    <a:lstStyle/>
                    <a:p>
                      <a:pPr algn="ctr"/>
                      <a:r>
                        <a:rPr lang="en-GB" dirty="0"/>
                        <a:t>7</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solidFill>
                            <a:srgbClr val="FF0000"/>
                          </a:solidFill>
                        </a:rPr>
                        <a:t>4</a:t>
                      </a:r>
                      <a:endParaRPr lang="en-SE" dirty="0">
                        <a:solidFill>
                          <a:srgbClr val="FF0000"/>
                        </a:solidFill>
                      </a:endParaRPr>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solidFill>
                            <a:srgbClr val="FF0000"/>
                          </a:solidFill>
                        </a:rPr>
                        <a:t>0</a:t>
                      </a:r>
                      <a:endParaRPr lang="en-SE" dirty="0">
                        <a:solidFill>
                          <a:srgbClr val="FF0000"/>
                        </a:solidFill>
                      </a:endParaRPr>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extLst>
                  <a:ext uri="{0D108BD9-81ED-4DB2-BD59-A6C34878D82A}">
                    <a16:rowId xmlns:a16="http://schemas.microsoft.com/office/drawing/2014/main" val="505469124"/>
                  </a:ext>
                </a:extLst>
              </a:tr>
              <a:tr h="370840">
                <a:tc>
                  <a:txBody>
                    <a:bodyPr/>
                    <a:lstStyle/>
                    <a:p>
                      <a:pPr algn="ctr"/>
                      <a:r>
                        <a:rPr lang="en-GB" dirty="0"/>
                        <a:t>F2</a:t>
                      </a:r>
                      <a:endParaRPr lang="en-SE" dirty="0"/>
                    </a:p>
                  </a:txBody>
                  <a:tcPr/>
                </a:tc>
                <a:tc>
                  <a:txBody>
                    <a:bodyPr/>
                    <a:lstStyle/>
                    <a:p>
                      <a:pPr algn="ctr"/>
                      <a:endParaRPr lang="en-SE"/>
                    </a:p>
                  </a:txBody>
                  <a:tcPr/>
                </a:tc>
                <a:tc>
                  <a:txBody>
                    <a:bodyPr/>
                    <a:lstStyle/>
                    <a:p>
                      <a:pPr algn="ctr"/>
                      <a:r>
                        <a:rPr lang="en-GB" dirty="0">
                          <a:solidFill>
                            <a:srgbClr val="FF0000"/>
                          </a:solidFill>
                        </a:rPr>
                        <a:t>0</a:t>
                      </a:r>
                      <a:endParaRPr lang="en-SE" dirty="0">
                        <a:solidFill>
                          <a:srgbClr val="FF0000"/>
                        </a:solidFill>
                      </a:endParaRPr>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t>0</a:t>
                      </a:r>
                      <a:endParaRPr lang="en-SE" dirty="0"/>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647869353"/>
                  </a:ext>
                </a:extLst>
              </a:tr>
              <a:tr h="370840">
                <a:tc>
                  <a:txBody>
                    <a:bodyPr/>
                    <a:lstStyle/>
                    <a:p>
                      <a:pPr algn="ctr"/>
                      <a:r>
                        <a:rPr lang="en-GB" dirty="0"/>
                        <a:t>F3</a:t>
                      </a:r>
                      <a:endParaRPr lang="en-SE" dirty="0"/>
                    </a:p>
                  </a:txBody>
                  <a:tcPr/>
                </a:tc>
                <a:tc>
                  <a:txBody>
                    <a:bodyPr/>
                    <a:lstStyle/>
                    <a:p>
                      <a:pPr algn="ctr"/>
                      <a:endParaRPr lang="en-SE"/>
                    </a:p>
                  </a:txBody>
                  <a:tcPr/>
                </a:tc>
                <a:tc>
                  <a:txBody>
                    <a:bodyPr/>
                    <a:lstStyle/>
                    <a:p>
                      <a:pPr algn="ctr"/>
                      <a:endParaRPr lang="en-SE"/>
                    </a:p>
                  </a:txBody>
                  <a:tcPr/>
                </a:tc>
                <a:tc>
                  <a:txBody>
                    <a:bodyPr/>
                    <a:lstStyle/>
                    <a:p>
                      <a:pPr algn="ctr"/>
                      <a:r>
                        <a:rPr lang="en-GB" dirty="0">
                          <a:solidFill>
                            <a:srgbClr val="FF0000"/>
                          </a:solidFill>
                        </a:rPr>
                        <a:t>1</a:t>
                      </a:r>
                      <a:endParaRPr lang="en-SE" dirty="0">
                        <a:solidFill>
                          <a:srgbClr val="FF0000"/>
                        </a:solidFill>
                      </a:endParaRPr>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rgbClr val="FF0000"/>
                          </a:solidFill>
                        </a:rPr>
                        <a:t>0</a:t>
                      </a:r>
                      <a:endParaRPr lang="en-SE" dirty="0">
                        <a:solidFill>
                          <a:srgbClr val="FF0000"/>
                        </a:solidFill>
                      </a:endParaRPr>
                    </a:p>
                  </a:txBody>
                  <a:tcPr/>
                </a:tc>
                <a:tc>
                  <a:txBody>
                    <a:bodyPr/>
                    <a:lstStyle/>
                    <a:p>
                      <a:pPr algn="ctr"/>
                      <a:r>
                        <a:rPr lang="en-GB" dirty="0"/>
                        <a:t>0</a:t>
                      </a:r>
                      <a:endParaRPr lang="en-SE" dirty="0"/>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rgbClr val="FF0000"/>
                          </a:solidFill>
                        </a:rPr>
                        <a:t>3</a:t>
                      </a:r>
                      <a:endParaRPr lang="en-SE" dirty="0">
                        <a:solidFill>
                          <a:srgbClr val="FF0000"/>
                        </a:solidFill>
                      </a:endParaRPr>
                    </a:p>
                  </a:txBody>
                  <a:tcPr/>
                </a:tc>
                <a:tc>
                  <a:txBody>
                    <a:bodyPr/>
                    <a:lstStyle/>
                    <a:p>
                      <a:pPr algn="ctr"/>
                      <a:r>
                        <a:rPr lang="en-GB" dirty="0"/>
                        <a:t>3</a:t>
                      </a:r>
                      <a:endParaRPr lang="en-SE" dirty="0"/>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rgbClr val="FF0000"/>
                          </a:solidFill>
                        </a:rPr>
                        <a:t>2</a:t>
                      </a:r>
                      <a:endParaRPr lang="en-SE" dirty="0">
                        <a:solidFill>
                          <a:srgbClr val="FF0000"/>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3092924220"/>
                  </a:ext>
                </a:extLst>
              </a:tr>
            </a:tbl>
          </a:graphicData>
        </a:graphic>
      </p:graphicFrame>
    </p:spTree>
    <p:extLst>
      <p:ext uri="{BB962C8B-B14F-4D97-AF65-F5344CB8AC3E}">
        <p14:creationId xmlns:p14="http://schemas.microsoft.com/office/powerpoint/2010/main" val="185957816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DE74-9F95-A66B-4684-B1256B0DF01B}"/>
              </a:ext>
            </a:extLst>
          </p:cNvPr>
          <p:cNvSpPr>
            <a:spLocks noGrp="1"/>
          </p:cNvSpPr>
          <p:nvPr>
            <p:ph type="title"/>
          </p:nvPr>
        </p:nvSpPr>
        <p:spPr/>
        <p:txBody>
          <a:bodyPr/>
          <a:lstStyle/>
          <a:p>
            <a:r>
              <a:rPr lang="en-GB" dirty="0"/>
              <a:t>LRU</a:t>
            </a:r>
            <a:endParaRPr lang="en-SE" dirty="0"/>
          </a:p>
        </p:txBody>
      </p:sp>
      <p:sp>
        <p:nvSpPr>
          <p:cNvPr id="3" name="Content Placeholder 2">
            <a:extLst>
              <a:ext uri="{FF2B5EF4-FFF2-40B4-BE49-F238E27FC236}">
                <a16:creationId xmlns:a16="http://schemas.microsoft.com/office/drawing/2014/main" id="{C8E974C0-B5EB-C048-A246-7E2CBD4844C6}"/>
              </a:ext>
            </a:extLst>
          </p:cNvPr>
          <p:cNvSpPr>
            <a:spLocks noGrp="1"/>
          </p:cNvSpPr>
          <p:nvPr>
            <p:ph idx="1"/>
          </p:nvPr>
        </p:nvSpPr>
        <p:spPr/>
        <p:txBody>
          <a:bodyPr/>
          <a:lstStyle/>
          <a:p>
            <a:r>
              <a:rPr lang="en-GB" dirty="0">
                <a:hlinkClick r:id="rId2"/>
              </a:rPr>
              <a:t>https://www.youtube.com/watch?v=4wVp97-uqr0</a:t>
            </a:r>
            <a:r>
              <a:rPr lang="en-GB" dirty="0"/>
              <a:t> </a:t>
            </a:r>
            <a:endParaRPr lang="en-SE" dirty="0"/>
          </a:p>
        </p:txBody>
      </p:sp>
      <p:pic>
        <p:nvPicPr>
          <p:cNvPr id="5" name="Picture 4">
            <a:extLst>
              <a:ext uri="{FF2B5EF4-FFF2-40B4-BE49-F238E27FC236}">
                <a16:creationId xmlns:a16="http://schemas.microsoft.com/office/drawing/2014/main" id="{B4538371-263F-06B1-08F7-124CDC650538}"/>
              </a:ext>
            </a:extLst>
          </p:cNvPr>
          <p:cNvPicPr>
            <a:picLocks noChangeAspect="1"/>
          </p:cNvPicPr>
          <p:nvPr/>
        </p:nvPicPr>
        <p:blipFill>
          <a:blip r:embed="rId3"/>
          <a:stretch>
            <a:fillRect/>
          </a:stretch>
        </p:blipFill>
        <p:spPr>
          <a:xfrm>
            <a:off x="2156863" y="1209365"/>
            <a:ext cx="7878274" cy="4439270"/>
          </a:xfrm>
          <a:prstGeom prst="rect">
            <a:avLst/>
          </a:prstGeom>
        </p:spPr>
      </p:pic>
    </p:spTree>
    <p:extLst>
      <p:ext uri="{BB962C8B-B14F-4D97-AF65-F5344CB8AC3E}">
        <p14:creationId xmlns:p14="http://schemas.microsoft.com/office/powerpoint/2010/main" val="4278291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a:latin typeface="Source Code Pro"/>
                <a:ea typeface="Source Code Pro"/>
                <a:cs typeface="Source Code Pro"/>
                <a:sym typeface="Source Code Pro"/>
              </a:rPr>
              <a:t>fork</a:t>
            </a:r>
            <a:r>
              <a:rPr lang="en"/>
              <a:t> Example</a:t>
            </a:r>
            <a:endParaRPr/>
          </a:p>
        </p:txBody>
      </p:sp>
      <p:sp>
        <p:nvSpPr>
          <p:cNvPr id="108" name="Google Shape;108;p23"/>
          <p:cNvSpPr txBox="1"/>
          <p:nvPr/>
        </p:nvSpPr>
        <p:spPr>
          <a:xfrm>
            <a:off x="1551200" y="917101"/>
            <a:ext cx="9089600" cy="2646261"/>
          </a:xfrm>
          <a:prstGeom prst="rect">
            <a:avLst/>
          </a:prstGeom>
          <a:solidFill>
            <a:srgbClr val="F3F3F3"/>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733">
                <a:solidFill>
                  <a:srgbClr val="0000FF"/>
                </a:solidFill>
                <a:latin typeface="Source Code Pro"/>
                <a:ea typeface="Source Code Pro"/>
                <a:cs typeface="Source Code Pro"/>
                <a:sym typeface="Source Code Pro"/>
              </a:rPr>
              <a:t>void</a:t>
            </a:r>
            <a:r>
              <a:rPr lang="en" sz="1733">
                <a:latin typeface="Source Code Pro"/>
                <a:ea typeface="Source Code Pro"/>
                <a:cs typeface="Source Code Pro"/>
                <a:sym typeface="Source Code Pro"/>
              </a:rPr>
              <a:t> fork1() {</a:t>
            </a:r>
            <a:endParaRPr sz="1733">
              <a:latin typeface="Source Code Pro"/>
              <a:ea typeface="Source Code Pro"/>
              <a:cs typeface="Source Code Pro"/>
              <a:sym typeface="Source Code Pro"/>
            </a:endParaRPr>
          </a:p>
          <a:p>
            <a:pPr indent="609585">
              <a:spcBef>
                <a:spcPts val="0"/>
              </a:spcBef>
              <a:spcAft>
                <a:spcPts val="0"/>
              </a:spcAft>
            </a:pPr>
            <a:r>
              <a:rPr lang="en" sz="1733">
                <a:solidFill>
                  <a:srgbClr val="0000FF"/>
                </a:solidFill>
                <a:latin typeface="Source Code Pro"/>
                <a:ea typeface="Source Code Pro"/>
                <a:cs typeface="Source Code Pro"/>
                <a:sym typeface="Source Code Pro"/>
              </a:rPr>
              <a:t>int</a:t>
            </a:r>
            <a:r>
              <a:rPr lang="en" sz="1733">
                <a:latin typeface="Source Code Pro"/>
                <a:ea typeface="Source Code Pro"/>
                <a:cs typeface="Source Code Pro"/>
                <a:sym typeface="Source Code Pro"/>
              </a:rPr>
              <a:t> x = </a:t>
            </a:r>
            <a:r>
              <a:rPr lang="en" sz="1733">
                <a:solidFill>
                  <a:srgbClr val="38761D"/>
                </a:solidFill>
                <a:latin typeface="Source Code Pro"/>
                <a:ea typeface="Source Code Pro"/>
                <a:cs typeface="Source Code Pro"/>
                <a:sym typeface="Source Code Pro"/>
              </a:rPr>
              <a:t>1</a:t>
            </a: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a:p>
            <a:pPr indent="609585">
              <a:spcBef>
                <a:spcPts val="0"/>
              </a:spcBef>
              <a:spcAft>
                <a:spcPts val="0"/>
              </a:spcAft>
            </a:pPr>
            <a:r>
              <a:rPr lang="en" sz="1733">
                <a:solidFill>
                  <a:srgbClr val="0000FF"/>
                </a:solidFill>
                <a:latin typeface="Source Code Pro"/>
                <a:ea typeface="Source Code Pro"/>
                <a:cs typeface="Source Code Pro"/>
                <a:sym typeface="Source Code Pro"/>
              </a:rPr>
              <a:t>pid_t</a:t>
            </a:r>
            <a:r>
              <a:rPr lang="en" sz="1733">
                <a:latin typeface="Source Code Pro"/>
                <a:ea typeface="Source Code Pro"/>
                <a:cs typeface="Source Code Pro"/>
                <a:sym typeface="Source Code Pro"/>
              </a:rPr>
              <a:t> fork_ret = fork();</a:t>
            </a:r>
            <a:endParaRPr sz="1733">
              <a:latin typeface="Source Code Pro"/>
              <a:ea typeface="Source Code Pro"/>
              <a:cs typeface="Source Code Pro"/>
              <a:sym typeface="Source Code Pro"/>
            </a:endParaRPr>
          </a:p>
          <a:p>
            <a:pPr indent="609585">
              <a:spcBef>
                <a:spcPts val="0"/>
              </a:spcBef>
              <a:spcAft>
                <a:spcPts val="0"/>
              </a:spcAft>
            </a:pPr>
            <a:r>
              <a:rPr lang="en" sz="1733">
                <a:solidFill>
                  <a:srgbClr val="7030A0"/>
                </a:solidFill>
                <a:latin typeface="Source Code Pro"/>
                <a:ea typeface="Source Code Pro"/>
                <a:cs typeface="Source Code Pro"/>
                <a:sym typeface="Source Code Pro"/>
              </a:rPr>
              <a:t>if</a:t>
            </a:r>
            <a:r>
              <a:rPr lang="en" sz="1733">
                <a:latin typeface="Source Code Pro"/>
                <a:ea typeface="Source Code Pro"/>
                <a:cs typeface="Source Code Pro"/>
                <a:sym typeface="Source Code Pro"/>
              </a:rPr>
              <a:t> (fork_ret == </a:t>
            </a:r>
            <a:r>
              <a:rPr lang="en" sz="1733">
                <a:solidFill>
                  <a:srgbClr val="38761D"/>
                </a:solidFill>
                <a:latin typeface="Source Code Pro"/>
                <a:ea typeface="Source Code Pro"/>
                <a:cs typeface="Source Code Pro"/>
                <a:sym typeface="Source Code Pro"/>
              </a:rPr>
              <a:t>0</a:t>
            </a: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a:p>
            <a:pPr marL="609585" indent="609585">
              <a:spcBef>
                <a:spcPts val="0"/>
              </a:spcBef>
              <a:spcAft>
                <a:spcPts val="0"/>
              </a:spcAft>
            </a:pPr>
            <a:r>
              <a:rPr lang="en" sz="1733">
                <a:latin typeface="Source Code Pro"/>
                <a:ea typeface="Source Code Pro"/>
                <a:cs typeface="Source Code Pro"/>
                <a:sym typeface="Source Code Pro"/>
              </a:rPr>
              <a:t>printf(</a:t>
            </a:r>
            <a:r>
              <a:rPr lang="en" sz="1733">
                <a:solidFill>
                  <a:srgbClr val="7030A0"/>
                </a:solidFill>
                <a:latin typeface="Source Code Pro"/>
                <a:ea typeface="Source Code Pro"/>
                <a:cs typeface="Source Code Pro"/>
                <a:sym typeface="Source Code Pro"/>
              </a:rPr>
              <a:t>"Child has x = </a:t>
            </a:r>
            <a:r>
              <a:rPr lang="en" sz="1733">
                <a:solidFill>
                  <a:srgbClr val="38761D"/>
                </a:solidFill>
                <a:latin typeface="Source Code Pro"/>
                <a:ea typeface="Source Code Pro"/>
                <a:cs typeface="Source Code Pro"/>
                <a:sym typeface="Source Code Pro"/>
              </a:rPr>
              <a:t>%d\n</a:t>
            </a:r>
            <a:r>
              <a:rPr lang="en" sz="1733">
                <a:solidFill>
                  <a:srgbClr val="7030A0"/>
                </a:solidFill>
                <a:latin typeface="Source Code Pro"/>
                <a:ea typeface="Source Code Pro"/>
                <a:cs typeface="Source Code Pro"/>
                <a:sym typeface="Source Code Pro"/>
              </a:rPr>
              <a:t>"</a:t>
            </a:r>
            <a:r>
              <a:rPr lang="en" sz="1733">
                <a:latin typeface="Source Code Pro"/>
                <a:ea typeface="Source Code Pro"/>
                <a:cs typeface="Source Code Pro"/>
                <a:sym typeface="Source Code Pro"/>
              </a:rPr>
              <a:t>, ++x);</a:t>
            </a:r>
            <a:endParaRPr sz="1733">
              <a:latin typeface="Source Code Pro"/>
              <a:ea typeface="Source Code Pro"/>
              <a:cs typeface="Source Code Pro"/>
              <a:sym typeface="Source Code Pro"/>
            </a:endParaRPr>
          </a:p>
          <a:p>
            <a:pPr marL="609585">
              <a:spcBef>
                <a:spcPts val="0"/>
              </a:spcBef>
              <a:spcAft>
                <a:spcPts val="0"/>
              </a:spcAft>
            </a:pPr>
            <a:r>
              <a:rPr lang="en" sz="1733">
                <a:solidFill>
                  <a:srgbClr val="7030A0"/>
                </a:solidFill>
                <a:latin typeface="Source Code Pro"/>
                <a:ea typeface="Source Code Pro"/>
                <a:cs typeface="Source Code Pro"/>
                <a:sym typeface="Source Code Pro"/>
              </a:rPr>
              <a:t>else</a:t>
            </a:r>
            <a:endParaRPr sz="1733">
              <a:solidFill>
                <a:srgbClr val="7030A0"/>
              </a:solidFill>
              <a:latin typeface="Source Code Pro"/>
              <a:ea typeface="Source Code Pro"/>
              <a:cs typeface="Source Code Pro"/>
              <a:sym typeface="Source Code Pro"/>
            </a:endParaRPr>
          </a:p>
          <a:p>
            <a:pPr marL="609585" indent="609585">
              <a:spcBef>
                <a:spcPts val="0"/>
              </a:spcBef>
              <a:spcAft>
                <a:spcPts val="0"/>
              </a:spcAft>
            </a:pPr>
            <a:r>
              <a:rPr lang="en" sz="1733">
                <a:latin typeface="Source Code Pro"/>
                <a:ea typeface="Source Code Pro"/>
                <a:cs typeface="Source Code Pro"/>
                <a:sym typeface="Source Code Pro"/>
              </a:rPr>
              <a:t>printf(</a:t>
            </a:r>
            <a:r>
              <a:rPr lang="en" sz="1733">
                <a:solidFill>
                  <a:srgbClr val="7030A0"/>
                </a:solidFill>
                <a:latin typeface="Source Code Pro"/>
                <a:ea typeface="Source Code Pro"/>
                <a:cs typeface="Source Code Pro"/>
                <a:sym typeface="Source Code Pro"/>
              </a:rPr>
              <a:t>"Parent has x = </a:t>
            </a:r>
            <a:r>
              <a:rPr lang="en" sz="1733">
                <a:solidFill>
                  <a:srgbClr val="38761D"/>
                </a:solidFill>
                <a:latin typeface="Source Code Pro"/>
                <a:ea typeface="Source Code Pro"/>
                <a:cs typeface="Source Code Pro"/>
                <a:sym typeface="Source Code Pro"/>
              </a:rPr>
              <a:t>%d\n</a:t>
            </a:r>
            <a:r>
              <a:rPr lang="en" sz="1733">
                <a:solidFill>
                  <a:srgbClr val="7030A0"/>
                </a:solidFill>
                <a:latin typeface="Source Code Pro"/>
                <a:ea typeface="Source Code Pro"/>
                <a:cs typeface="Source Code Pro"/>
                <a:sym typeface="Source Code Pro"/>
              </a:rPr>
              <a:t>"</a:t>
            </a:r>
            <a:r>
              <a:rPr lang="en" sz="1733">
                <a:latin typeface="Source Code Pro"/>
                <a:ea typeface="Source Code Pro"/>
                <a:cs typeface="Source Code Pro"/>
                <a:sym typeface="Source Code Pro"/>
              </a:rPr>
              <a:t>, --x);</a:t>
            </a:r>
            <a:endParaRPr sz="1733">
              <a:latin typeface="Source Code Pro"/>
              <a:ea typeface="Source Code Pro"/>
              <a:cs typeface="Source Code Pro"/>
              <a:sym typeface="Source Code Pro"/>
            </a:endParaRPr>
          </a:p>
          <a:p>
            <a:pPr indent="609585">
              <a:spcBef>
                <a:spcPts val="0"/>
              </a:spcBef>
              <a:spcAft>
                <a:spcPts val="0"/>
              </a:spcAft>
            </a:pPr>
            <a:r>
              <a:rPr lang="en" sz="1733">
                <a:latin typeface="Source Code Pro"/>
                <a:ea typeface="Source Code Pro"/>
                <a:cs typeface="Source Code Pro"/>
                <a:sym typeface="Source Code Pro"/>
              </a:rPr>
              <a:t>printf(</a:t>
            </a:r>
            <a:r>
              <a:rPr lang="en" sz="1733">
                <a:solidFill>
                  <a:srgbClr val="7030A0"/>
                </a:solidFill>
                <a:latin typeface="Source Code Pro"/>
                <a:ea typeface="Source Code Pro"/>
                <a:cs typeface="Source Code Pro"/>
                <a:sym typeface="Source Code Pro"/>
              </a:rPr>
              <a:t>"Bye from process </a:t>
            </a:r>
            <a:r>
              <a:rPr lang="en" sz="1733">
                <a:solidFill>
                  <a:srgbClr val="38761D"/>
                </a:solidFill>
                <a:latin typeface="Source Code Pro"/>
                <a:ea typeface="Source Code Pro"/>
                <a:cs typeface="Source Code Pro"/>
                <a:sym typeface="Source Code Pro"/>
              </a:rPr>
              <a:t>%d</a:t>
            </a:r>
            <a:r>
              <a:rPr lang="en" sz="1733">
                <a:solidFill>
                  <a:srgbClr val="7030A0"/>
                </a:solidFill>
                <a:latin typeface="Source Code Pro"/>
                <a:ea typeface="Source Code Pro"/>
                <a:cs typeface="Source Code Pro"/>
                <a:sym typeface="Source Code Pro"/>
              </a:rPr>
              <a:t> with x = </a:t>
            </a:r>
            <a:r>
              <a:rPr lang="en" sz="1733">
                <a:solidFill>
                  <a:srgbClr val="38761D"/>
                </a:solidFill>
                <a:latin typeface="Source Code Pro"/>
                <a:ea typeface="Source Code Pro"/>
                <a:cs typeface="Source Code Pro"/>
                <a:sym typeface="Source Code Pro"/>
              </a:rPr>
              <a:t>%d\n</a:t>
            </a:r>
            <a:r>
              <a:rPr lang="en" sz="1733">
                <a:solidFill>
                  <a:srgbClr val="7030A0"/>
                </a:solidFill>
                <a:latin typeface="Source Code Pro"/>
                <a:ea typeface="Source Code Pro"/>
                <a:cs typeface="Source Code Pro"/>
                <a:sym typeface="Source Code Pro"/>
              </a:rPr>
              <a:t>"</a:t>
            </a:r>
            <a:r>
              <a:rPr lang="en" sz="1733">
                <a:latin typeface="Source Code Pro"/>
                <a:ea typeface="Source Code Pro"/>
                <a:cs typeface="Source Code Pro"/>
                <a:sym typeface="Source Code Pro"/>
              </a:rPr>
              <a:t>, getpid(), x);</a:t>
            </a:r>
            <a:endParaRPr sz="1733">
              <a:latin typeface="Source Code Pro"/>
              <a:ea typeface="Source Code Pro"/>
              <a:cs typeface="Source Code Pro"/>
              <a:sym typeface="Source Code Pro"/>
            </a:endParaRPr>
          </a:p>
          <a:p>
            <a:pPr>
              <a:spcBef>
                <a:spcPts val="0"/>
              </a:spcBef>
              <a:spcAft>
                <a:spcPts val="0"/>
              </a:spcAft>
            </a:pP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p:txBody>
      </p:sp>
      <p:sp>
        <p:nvSpPr>
          <p:cNvPr id="107" name="Google Shape;107;p23"/>
          <p:cNvSpPr txBox="1">
            <a:spLocks noGrp="1"/>
          </p:cNvSpPr>
          <p:nvPr>
            <p:ph type="body" idx="1"/>
          </p:nvPr>
        </p:nvSpPr>
        <p:spPr>
          <a:xfrm>
            <a:off x="415600" y="3473000"/>
            <a:ext cx="11360800" cy="220840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a:t>Both </a:t>
            </a:r>
            <a:r>
              <a:rPr lang="en">
                <a:solidFill>
                  <a:srgbClr val="1155CC"/>
                </a:solidFill>
              </a:rPr>
              <a:t>parent</a:t>
            </a:r>
            <a:r>
              <a:rPr lang="en"/>
              <a:t> and </a:t>
            </a:r>
            <a:r>
              <a:rPr lang="en">
                <a:solidFill>
                  <a:schemeClr val="accent6"/>
                </a:solidFill>
              </a:rPr>
              <a:t>child</a:t>
            </a:r>
            <a:r>
              <a:rPr lang="en"/>
              <a:t> start/continue execution after </a:t>
            </a:r>
            <a:r>
              <a:rPr lang="en">
                <a:latin typeface="Source Code Pro"/>
                <a:ea typeface="Source Code Pro"/>
                <a:cs typeface="Source Code Pro"/>
                <a:sym typeface="Source Code Pro"/>
              </a:rPr>
              <a:t>fork</a:t>
            </a:r>
            <a:endParaRPr>
              <a:latin typeface="Source Code Pro"/>
              <a:ea typeface="Source Code Pro"/>
              <a:cs typeface="Source Code Pro"/>
              <a:sym typeface="Source Code Pro"/>
            </a:endParaRPr>
          </a:p>
          <a:p>
            <a:r>
              <a:rPr lang="en">
                <a:solidFill>
                  <a:schemeClr val="accent6"/>
                </a:solidFill>
              </a:rPr>
              <a:t>Child</a:t>
            </a:r>
            <a:r>
              <a:rPr lang="en"/>
              <a:t> gets a </a:t>
            </a:r>
            <a:r>
              <a:rPr lang="en" i="1"/>
              <a:t>copy</a:t>
            </a:r>
            <a:r>
              <a:rPr lang="en"/>
              <a:t> of </a:t>
            </a:r>
            <a:r>
              <a:rPr lang="en">
                <a:solidFill>
                  <a:srgbClr val="1155CC"/>
                </a:solidFill>
              </a:rPr>
              <a:t>parent’s</a:t>
            </a:r>
            <a:r>
              <a:rPr lang="en"/>
              <a:t> data - both processes start with </a:t>
            </a:r>
            <a:r>
              <a:rPr lang="en">
                <a:latin typeface="Source Code Pro"/>
                <a:ea typeface="Source Code Pro"/>
                <a:cs typeface="Source Code Pro"/>
                <a:sym typeface="Source Code Pro"/>
              </a:rPr>
              <a:t>x = 1</a:t>
            </a:r>
            <a:endParaRPr/>
          </a:p>
          <a:p>
            <a:pPr lvl="1"/>
            <a:r>
              <a:rPr lang="en"/>
              <a:t>Subsequent changes to </a:t>
            </a:r>
            <a:r>
              <a:rPr lang="en">
                <a:latin typeface="Source Code Pro"/>
                <a:ea typeface="Source Code Pro"/>
                <a:cs typeface="Source Code Pro"/>
                <a:sym typeface="Source Code Pro"/>
              </a:rPr>
              <a:t>x</a:t>
            </a:r>
            <a:r>
              <a:rPr lang="en"/>
              <a:t> are </a:t>
            </a:r>
            <a:r>
              <a:rPr lang="en" b="1"/>
              <a:t>independent</a:t>
            </a:r>
            <a:endParaRPr b="1"/>
          </a:p>
          <a:p>
            <a:r>
              <a:rPr lang="en"/>
              <a:t>Shared open files - </a:t>
            </a:r>
            <a:r>
              <a:rPr lang="en">
                <a:latin typeface="Source Code Pro"/>
                <a:ea typeface="Source Code Pro"/>
                <a:cs typeface="Source Code Pro"/>
                <a:sym typeface="Source Code Pro"/>
              </a:rPr>
              <a:t>stdout</a:t>
            </a:r>
            <a:r>
              <a:rPr lang="en"/>
              <a:t> is the same for both</a:t>
            </a:r>
            <a:endParaRPr/>
          </a:p>
          <a:p>
            <a:r>
              <a:rPr lang="en" b="1"/>
              <a:t>Can’t predict execution order</a:t>
            </a:r>
            <a:r>
              <a:rPr lang="en"/>
              <a:t> of </a:t>
            </a:r>
            <a:r>
              <a:rPr lang="en">
                <a:solidFill>
                  <a:srgbClr val="1155CC"/>
                </a:solidFill>
              </a:rPr>
              <a:t>parent</a:t>
            </a:r>
            <a:r>
              <a:rPr lang="en"/>
              <a:t> and </a:t>
            </a:r>
            <a:r>
              <a:rPr lang="en">
                <a:solidFill>
                  <a:schemeClr val="accent6"/>
                </a:solidFill>
              </a:rPr>
              <a:t>child</a:t>
            </a:r>
            <a:r>
              <a:rPr lang="en"/>
              <a:t> - up to the OS!</a:t>
            </a:r>
            <a:endParaRPr/>
          </a:p>
        </p:txBody>
      </p:sp>
      <p:sp>
        <p:nvSpPr>
          <p:cNvPr id="109" name="Google Shape;109;p2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a:t>Modeling </a:t>
            </a:r>
            <a:r>
              <a:rPr lang="en">
                <a:latin typeface="Source Code Pro"/>
                <a:ea typeface="Source Code Pro"/>
                <a:cs typeface="Source Code Pro"/>
                <a:sym typeface="Source Code Pro"/>
              </a:rPr>
              <a:t>fork</a:t>
            </a:r>
            <a:r>
              <a:rPr lang="en"/>
              <a:t> with Process Graphs</a:t>
            </a:r>
            <a:endParaRPr/>
          </a:p>
        </p:txBody>
      </p:sp>
      <p:sp>
        <p:nvSpPr>
          <p:cNvPr id="115" name="Google Shape;115;p24"/>
          <p:cNvSpPr txBox="1">
            <a:spLocks noGrp="1"/>
          </p:cNvSpPr>
          <p:nvPr>
            <p:ph type="body" idx="1"/>
          </p:nvPr>
        </p:nvSpPr>
        <p:spPr>
          <a:xfrm>
            <a:off x="415600" y="990433"/>
            <a:ext cx="11360800" cy="469080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a:t>A </a:t>
            </a:r>
            <a:r>
              <a:rPr lang="en" b="1">
                <a:solidFill>
                  <a:srgbClr val="7030A0"/>
                </a:solidFill>
              </a:rPr>
              <a:t>process graph</a:t>
            </a:r>
            <a:r>
              <a:rPr lang="en"/>
              <a:t> is a useful tool for capturing the partial ordering of statements in a concurrent program</a:t>
            </a:r>
            <a:endParaRPr/>
          </a:p>
          <a:p>
            <a:pPr lvl="1"/>
            <a:r>
              <a:rPr lang="en"/>
              <a:t>Each vertex is the execution of a statement</a:t>
            </a:r>
            <a:endParaRPr/>
          </a:p>
          <a:p>
            <a:pPr lvl="1"/>
            <a:r>
              <a:rPr lang="en"/>
              <a:t>a → b means a happens before b</a:t>
            </a:r>
            <a:endParaRPr/>
          </a:p>
          <a:p>
            <a:pPr lvl="1"/>
            <a:r>
              <a:rPr lang="en"/>
              <a:t>Edges can be labeled with current value of variables</a:t>
            </a:r>
            <a:endParaRPr/>
          </a:p>
          <a:p>
            <a:pPr lvl="1"/>
            <a:r>
              <a:rPr lang="en">
                <a:latin typeface="Source Code Pro"/>
                <a:ea typeface="Source Code Pro"/>
                <a:cs typeface="Source Code Pro"/>
                <a:sym typeface="Source Code Pro"/>
              </a:rPr>
              <a:t>printf</a:t>
            </a:r>
            <a:r>
              <a:rPr lang="en"/>
              <a:t> vertices can be labeled with output</a:t>
            </a:r>
            <a:endParaRPr/>
          </a:p>
          <a:p>
            <a:pPr lvl="1"/>
            <a:r>
              <a:rPr lang="en"/>
              <a:t>Each graph begins with a vertex with no in-edges</a:t>
            </a:r>
            <a:endParaRPr/>
          </a:p>
          <a:p>
            <a:r>
              <a:rPr lang="en"/>
              <a:t>Any </a:t>
            </a:r>
            <a:r>
              <a:rPr lang="en" i="1"/>
              <a:t>topological sort</a:t>
            </a:r>
            <a:r>
              <a:rPr lang="en"/>
              <a:t> of the graph corresponds to a feasible total ordering</a:t>
            </a:r>
            <a:endParaRPr/>
          </a:p>
          <a:p>
            <a:pPr lvl="1"/>
            <a:r>
              <a:rPr lang="en"/>
              <a:t>Total ordering of vertices where all edges point from left to right</a:t>
            </a:r>
            <a:endParaRPr/>
          </a:p>
        </p:txBody>
      </p:sp>
      <p:sp>
        <p:nvSpPr>
          <p:cNvPr id="116" name="Google Shape;116;p2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6050-C5B1-5420-DC01-985DA6242527}"/>
              </a:ext>
            </a:extLst>
          </p:cNvPr>
          <p:cNvSpPr>
            <a:spLocks noGrp="1"/>
          </p:cNvSpPr>
          <p:nvPr>
            <p:ph type="title"/>
          </p:nvPr>
        </p:nvSpPr>
        <p:spPr/>
        <p:txBody>
          <a:bodyPr/>
          <a:lstStyle/>
          <a:p>
            <a:r>
              <a:rPr lang="en-US" altLang="zh-CN" dirty="0"/>
              <a:t>Q. Fork</a:t>
            </a:r>
            <a:endParaRPr lang="en-SE" dirty="0"/>
          </a:p>
        </p:txBody>
      </p:sp>
      <p:sp>
        <p:nvSpPr>
          <p:cNvPr id="3" name="Content Placeholder 2">
            <a:extLst>
              <a:ext uri="{FF2B5EF4-FFF2-40B4-BE49-F238E27FC236}">
                <a16:creationId xmlns:a16="http://schemas.microsoft.com/office/drawing/2014/main" id="{5668F792-6040-3C0D-86DA-3C6B541F6DF7}"/>
              </a:ext>
            </a:extLst>
          </p:cNvPr>
          <p:cNvSpPr>
            <a:spLocks noGrp="1"/>
          </p:cNvSpPr>
          <p:nvPr>
            <p:ph idx="1"/>
          </p:nvPr>
        </p:nvSpPr>
        <p:spPr>
          <a:xfrm>
            <a:off x="812800" y="914400"/>
            <a:ext cx="4064000" cy="5791200"/>
          </a:xfrm>
        </p:spPr>
        <p:txBody>
          <a:bodyPr>
            <a:normAutofit fontScale="77500" lnSpcReduction="20000"/>
          </a:bodyPr>
          <a:lstStyle/>
          <a:p>
            <a:r>
              <a:rPr lang="en-GB" dirty="0"/>
              <a:t>For these questions, assume there is no error, i.e., all fork calls succeed, and the return value of fork() is never negative.</a:t>
            </a:r>
          </a:p>
          <a:p>
            <a:r>
              <a:rPr lang="en-GB" dirty="0"/>
              <a:t>1. Will the parent and child print the same value for a?</a:t>
            </a:r>
          </a:p>
          <a:p>
            <a:r>
              <a:rPr lang="en-GB" dirty="0"/>
              <a:t>ANS: Yes. Processes do not share the same memory space, so a is 2 for both.</a:t>
            </a:r>
          </a:p>
          <a:p>
            <a:r>
              <a:rPr lang="en-GB" dirty="0"/>
              <a:t>2. Will they print the same memory address &amp;a?</a:t>
            </a:r>
          </a:p>
          <a:p>
            <a:r>
              <a:rPr lang="en-GB" dirty="0"/>
              <a:t>ANS: Yes. Fork copies the address space of the parent to the child.</a:t>
            </a:r>
          </a:p>
          <a:p>
            <a:r>
              <a:rPr lang="en-GB" dirty="0"/>
              <a:t>3. Will they write to the same STDOUT?</a:t>
            </a:r>
          </a:p>
          <a:p>
            <a:r>
              <a:rPr lang="en-GB" dirty="0"/>
              <a:t>ANS: Yes. File descriptors are copied over to the new process, so both STDOUTs will reference the same ”file”.</a:t>
            </a:r>
            <a:endParaRPr lang="en-SE" dirty="0"/>
          </a:p>
        </p:txBody>
      </p:sp>
      <p:sp>
        <p:nvSpPr>
          <p:cNvPr id="6" name="TextBox 5">
            <a:extLst>
              <a:ext uri="{FF2B5EF4-FFF2-40B4-BE49-F238E27FC236}">
                <a16:creationId xmlns:a16="http://schemas.microsoft.com/office/drawing/2014/main" id="{9430BF18-1ECB-D66F-9960-234FAA0282BE}"/>
              </a:ext>
            </a:extLst>
          </p:cNvPr>
          <p:cNvSpPr txBox="1"/>
          <p:nvPr/>
        </p:nvSpPr>
        <p:spPr>
          <a:xfrm>
            <a:off x="5181600" y="1066800"/>
            <a:ext cx="6553200" cy="4031873"/>
          </a:xfrm>
          <a:prstGeom prst="rect">
            <a:avLst/>
          </a:prstGeom>
          <a:noFill/>
          <a:ln>
            <a:solidFill>
              <a:schemeClr val="tx1"/>
            </a:solidFill>
          </a:ln>
        </p:spPr>
        <p:txBody>
          <a:bodyPr wrap="square" rtlCol="0">
            <a:spAutoFit/>
          </a:bodyPr>
          <a:lstStyle/>
          <a:p>
            <a:r>
              <a:rPr lang="en-US" sz="1600" b="0" dirty="0">
                <a:latin typeface="Courier New" panose="02070309020205020404" pitchFamily="49" charset="0"/>
                <a:cs typeface="Courier New" panose="02070309020205020404" pitchFamily="49" charset="0"/>
              </a:rPr>
              <a:t>1 int main(void) {</a:t>
            </a:r>
          </a:p>
          <a:p>
            <a:r>
              <a:rPr lang="en-US" sz="1600" b="0" dirty="0">
                <a:latin typeface="Courier New" panose="02070309020205020404" pitchFamily="49" charset="0"/>
                <a:cs typeface="Courier New" panose="02070309020205020404" pitchFamily="49" charset="0"/>
              </a:rPr>
              <a:t>2 int a = 1;</a:t>
            </a:r>
          </a:p>
          <a:p>
            <a:r>
              <a:rPr lang="en-US" sz="1600" b="0" dirty="0">
                <a:latin typeface="Courier New" panose="02070309020205020404" pitchFamily="49" charset="0"/>
                <a:cs typeface="Courier New" panose="02070309020205020404" pitchFamily="49" charset="0"/>
              </a:rPr>
              <a:t>3 </a:t>
            </a:r>
            <a:r>
              <a:rPr lang="en-US" sz="1600" b="0" dirty="0" err="1">
                <a:latin typeface="Courier New" panose="02070309020205020404" pitchFamily="49" charset="0"/>
                <a:cs typeface="Courier New" panose="02070309020205020404" pitchFamily="49" charset="0"/>
              </a:rPr>
              <a:t>pid_t</a:t>
            </a:r>
            <a:r>
              <a:rPr lang="en-US" sz="1600" b="0" dirty="0">
                <a:latin typeface="Courier New" panose="02070309020205020404" pitchFamily="49" charset="0"/>
                <a:cs typeface="Courier New" panose="02070309020205020404" pitchFamily="49" charset="0"/>
              </a:rPr>
              <a:t> </a:t>
            </a:r>
            <a:r>
              <a:rPr lang="en-US" sz="1600" b="0" dirty="0" err="1">
                <a:latin typeface="Courier New" panose="02070309020205020404" pitchFamily="49" charset="0"/>
                <a:cs typeface="Courier New" panose="02070309020205020404" pitchFamily="49" charset="0"/>
              </a:rPr>
              <a:t>fork_ret</a:t>
            </a:r>
            <a:r>
              <a:rPr lang="en-US" sz="1600" b="0" dirty="0">
                <a:latin typeface="Courier New" panose="02070309020205020404" pitchFamily="49" charset="0"/>
                <a:cs typeface="Courier New" panose="02070309020205020404" pitchFamily="49" charset="0"/>
              </a:rPr>
              <a:t> = fork();</a:t>
            </a:r>
          </a:p>
          <a:p>
            <a:r>
              <a:rPr lang="en-US" sz="1600" b="0" dirty="0">
                <a:latin typeface="Courier New" panose="02070309020205020404" pitchFamily="49" charset="0"/>
                <a:cs typeface="Courier New" panose="02070309020205020404" pitchFamily="49" charset="0"/>
              </a:rPr>
              <a:t>4 if (</a:t>
            </a:r>
            <a:r>
              <a:rPr lang="en-US" sz="1600" b="0" dirty="0" err="1">
                <a:latin typeface="Courier New" panose="02070309020205020404" pitchFamily="49" charset="0"/>
                <a:cs typeface="Courier New" panose="02070309020205020404" pitchFamily="49" charset="0"/>
              </a:rPr>
              <a:t>fork_ret</a:t>
            </a:r>
            <a:r>
              <a:rPr lang="en-US" sz="1600" b="0" dirty="0">
                <a:latin typeface="Courier New" panose="02070309020205020404" pitchFamily="49" charset="0"/>
                <a:cs typeface="Courier New" panose="02070309020205020404" pitchFamily="49" charset="0"/>
              </a:rPr>
              <a:t> &gt; 0) {</a:t>
            </a:r>
          </a:p>
          <a:p>
            <a:r>
              <a:rPr lang="en-US" sz="1600" b="0" dirty="0">
                <a:latin typeface="Courier New" panose="02070309020205020404" pitchFamily="49" charset="0"/>
                <a:cs typeface="Courier New" panose="02070309020205020404" pitchFamily="49" charset="0"/>
              </a:rPr>
              <a:t>5   a++;</a:t>
            </a:r>
          </a:p>
          <a:p>
            <a:r>
              <a:rPr lang="en-US" sz="1600" b="0" dirty="0">
                <a:latin typeface="Courier New" panose="02070309020205020404" pitchFamily="49" charset="0"/>
                <a:cs typeface="Courier New" panose="02070309020205020404" pitchFamily="49" charset="0"/>
              </a:rPr>
              <a:t>6   </a:t>
            </a:r>
            <a:r>
              <a:rPr lang="en-US" sz="1600" b="0" dirty="0" err="1">
                <a:latin typeface="Courier New" panose="02070309020205020404" pitchFamily="49" charset="0"/>
                <a:cs typeface="Courier New" panose="02070309020205020404" pitchFamily="49" charset="0"/>
              </a:rPr>
              <a:t>fprintf</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stdout</a:t>
            </a:r>
            <a:r>
              <a:rPr lang="en-US" sz="1600" b="0" dirty="0">
                <a:latin typeface="Courier New" panose="02070309020205020404" pitchFamily="49" charset="0"/>
                <a:cs typeface="Courier New" panose="02070309020205020404" pitchFamily="49" charset="0"/>
              </a:rPr>
              <a:t>, "Parent: int a is %d at %p\n", a, &amp;a);</a:t>
            </a:r>
          </a:p>
          <a:p>
            <a:r>
              <a:rPr lang="en-US" sz="1600" b="0" dirty="0">
                <a:latin typeface="Courier New" panose="02070309020205020404" pitchFamily="49" charset="0"/>
                <a:cs typeface="Courier New" panose="02070309020205020404" pitchFamily="49" charset="0"/>
              </a:rPr>
              <a:t>7 } else if (</a:t>
            </a:r>
            <a:r>
              <a:rPr lang="en-US" sz="1600" b="0" dirty="0" err="1">
                <a:latin typeface="Courier New" panose="02070309020205020404" pitchFamily="49" charset="0"/>
                <a:cs typeface="Courier New" panose="02070309020205020404" pitchFamily="49" charset="0"/>
              </a:rPr>
              <a:t>fork_ret</a:t>
            </a:r>
            <a:r>
              <a:rPr lang="en-US" sz="1600" b="0" dirty="0">
                <a:latin typeface="Courier New" panose="02070309020205020404" pitchFamily="49" charset="0"/>
                <a:cs typeface="Courier New" panose="02070309020205020404" pitchFamily="49" charset="0"/>
              </a:rPr>
              <a:t> == 0) {</a:t>
            </a:r>
          </a:p>
          <a:p>
            <a:r>
              <a:rPr lang="en-US" sz="1600" b="0" dirty="0">
                <a:latin typeface="Courier New" panose="02070309020205020404" pitchFamily="49" charset="0"/>
                <a:cs typeface="Courier New" panose="02070309020205020404" pitchFamily="49" charset="0"/>
              </a:rPr>
              <a:t>8   a++;</a:t>
            </a:r>
          </a:p>
          <a:p>
            <a:r>
              <a:rPr lang="en-US" sz="1600" b="0" dirty="0">
                <a:latin typeface="Courier New" panose="02070309020205020404" pitchFamily="49" charset="0"/>
                <a:cs typeface="Courier New" panose="02070309020205020404" pitchFamily="49" charset="0"/>
              </a:rPr>
              <a:t>9   </a:t>
            </a:r>
            <a:r>
              <a:rPr lang="en-US" sz="1600" b="0" dirty="0" err="1">
                <a:latin typeface="Courier New" panose="02070309020205020404" pitchFamily="49" charset="0"/>
                <a:cs typeface="Courier New" panose="02070309020205020404" pitchFamily="49" charset="0"/>
              </a:rPr>
              <a:t>fprintf</a:t>
            </a:r>
            <a:r>
              <a:rPr lang="en-US" sz="1600" b="0" dirty="0">
                <a:latin typeface="Courier New" panose="02070309020205020404" pitchFamily="49" charset="0"/>
                <a:cs typeface="Courier New" panose="02070309020205020404" pitchFamily="49" charset="0"/>
              </a:rPr>
              <a:t>(</a:t>
            </a:r>
            <a:r>
              <a:rPr lang="en-US" sz="1600" b="0" dirty="0" err="1">
                <a:latin typeface="Courier New" panose="02070309020205020404" pitchFamily="49" charset="0"/>
                <a:cs typeface="Courier New" panose="02070309020205020404" pitchFamily="49" charset="0"/>
              </a:rPr>
              <a:t>stdout</a:t>
            </a:r>
            <a:r>
              <a:rPr lang="en-US" sz="1600" b="0" dirty="0">
                <a:latin typeface="Courier New" panose="02070309020205020404" pitchFamily="49" charset="0"/>
                <a:cs typeface="Courier New" panose="02070309020205020404" pitchFamily="49" charset="0"/>
              </a:rPr>
              <a:t>, "Child: int a is %d at %p\n", a, &amp;a);</a:t>
            </a:r>
          </a:p>
          <a:p>
            <a:r>
              <a:rPr lang="en-US" sz="1600" b="0" dirty="0">
                <a:latin typeface="Courier New" panose="02070309020205020404" pitchFamily="49" charset="0"/>
                <a:cs typeface="Courier New" panose="02070309020205020404" pitchFamily="49" charset="0"/>
              </a:rPr>
              <a:t>10 } else {</a:t>
            </a:r>
          </a:p>
          <a:p>
            <a:r>
              <a:rPr lang="en-US" sz="1600" b="0" dirty="0">
                <a:latin typeface="Courier New" panose="02070309020205020404" pitchFamily="49" charset="0"/>
                <a:cs typeface="Courier New" panose="02070309020205020404" pitchFamily="49" charset="0"/>
              </a:rPr>
              <a:t>11   </a:t>
            </a:r>
            <a:r>
              <a:rPr lang="en-US" sz="1600" b="0" dirty="0" err="1">
                <a:latin typeface="Courier New" panose="02070309020205020404" pitchFamily="49" charset="0"/>
                <a:cs typeface="Courier New" panose="02070309020205020404" pitchFamily="49" charset="0"/>
              </a:rPr>
              <a:t>printf</a:t>
            </a:r>
            <a:r>
              <a:rPr lang="en-US" sz="1600" b="0" dirty="0">
                <a:latin typeface="Courier New" panose="02070309020205020404" pitchFamily="49" charset="0"/>
                <a:cs typeface="Courier New" panose="02070309020205020404" pitchFamily="49" charset="0"/>
              </a:rPr>
              <a:t>("Oedipus");</a:t>
            </a:r>
          </a:p>
          <a:p>
            <a:r>
              <a:rPr lang="en-US" sz="1600" b="0" dirty="0">
                <a:latin typeface="Courier New" panose="02070309020205020404" pitchFamily="49" charset="0"/>
                <a:cs typeface="Courier New" panose="02070309020205020404" pitchFamily="49" charset="0"/>
              </a:rPr>
              <a:t>12 }</a:t>
            </a:r>
          </a:p>
          <a:p>
            <a:r>
              <a:rPr lang="en-US" sz="1600" b="0" dirty="0">
                <a:latin typeface="Courier New" panose="02070309020205020404" pitchFamily="49" charset="0"/>
                <a:cs typeface="Courier New" panose="02070309020205020404" pitchFamily="49" charset="0"/>
              </a:rPr>
              <a:t>13 }</a:t>
            </a:r>
          </a:p>
          <a:p>
            <a:endParaRPr lang="en-SE" sz="1600"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848102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a:latin typeface="Source Code Pro"/>
                <a:ea typeface="Source Code Pro"/>
                <a:cs typeface="Source Code Pro"/>
                <a:sym typeface="Source Code Pro"/>
              </a:rPr>
              <a:t>fork</a:t>
            </a:r>
            <a:r>
              <a:rPr lang="en"/>
              <a:t> Example: Possible Output</a:t>
            </a:r>
            <a:endParaRPr/>
          </a:p>
        </p:txBody>
      </p:sp>
      <p:pic>
        <p:nvPicPr>
          <p:cNvPr id="122" name="Google Shape;122;p25" descr="A flowchart representing the execution of fork1. In this description, numbers are used to represent the directions of arrow (ex: node 1 points to node 2). In cases where there are two branching paths, letters are used (ex: node 3a points to 4a).&#10;&#10;1. x=1&#10;2. fork&#10;3a. --x (x=0)&#10;4a. printf (&quot;Parent...&quot;)&#10;5a. printf(&quot;Bye...&quot;)&#10;3b. ++x (x=2)&#10;4b. printf (&quot;Child..&quot;)&#10;5b. printf(&quot;Bye...&quot;)&#10;"/>
          <p:cNvPicPr preferRelativeResize="0"/>
          <p:nvPr/>
        </p:nvPicPr>
        <p:blipFill>
          <a:blip r:embed="rId3">
            <a:alphaModFix/>
          </a:blip>
          <a:stretch>
            <a:fillRect/>
          </a:stretch>
        </p:blipFill>
        <p:spPr>
          <a:xfrm>
            <a:off x="5081133" y="2717801"/>
            <a:ext cx="7013299" cy="2617167"/>
          </a:xfrm>
          <a:prstGeom prst="rect">
            <a:avLst/>
          </a:prstGeom>
          <a:noFill/>
          <a:ln>
            <a:noFill/>
          </a:ln>
        </p:spPr>
      </p:pic>
      <p:sp>
        <p:nvSpPr>
          <p:cNvPr id="123" name="Google Shape;123;p25"/>
          <p:cNvSpPr txBox="1"/>
          <p:nvPr/>
        </p:nvSpPr>
        <p:spPr>
          <a:xfrm>
            <a:off x="415600" y="1295233"/>
            <a:ext cx="6334400" cy="2708393"/>
          </a:xfrm>
          <a:prstGeom prst="rect">
            <a:avLst/>
          </a:prstGeom>
          <a:solidFill>
            <a:srgbClr val="F3F3F3"/>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600" dirty="0">
                <a:solidFill>
                  <a:srgbClr val="0000FF"/>
                </a:solidFill>
                <a:latin typeface="Source Code Pro"/>
                <a:ea typeface="Source Code Pro"/>
                <a:cs typeface="Source Code Pro"/>
                <a:sym typeface="Source Code Pro"/>
              </a:rPr>
              <a:t>void</a:t>
            </a:r>
            <a:r>
              <a:rPr lang="en" sz="1600" dirty="0">
                <a:latin typeface="Source Code Pro"/>
                <a:ea typeface="Source Code Pro"/>
                <a:cs typeface="Source Code Pro"/>
                <a:sym typeface="Source Code Pro"/>
              </a:rPr>
              <a:t> fork1() {</a:t>
            </a:r>
            <a:endParaRPr sz="1600" dirty="0">
              <a:latin typeface="Source Code Pro"/>
              <a:ea typeface="Source Code Pro"/>
              <a:cs typeface="Source Code Pro"/>
              <a:sym typeface="Source Code Pro"/>
            </a:endParaRPr>
          </a:p>
          <a:p>
            <a:pPr indent="609585">
              <a:spcBef>
                <a:spcPts val="0"/>
              </a:spcBef>
              <a:spcAft>
                <a:spcPts val="0"/>
              </a:spcAft>
            </a:pPr>
            <a:r>
              <a:rPr lang="en" sz="1600" dirty="0">
                <a:solidFill>
                  <a:srgbClr val="0000FF"/>
                </a:solidFill>
                <a:latin typeface="Source Code Pro"/>
                <a:ea typeface="Source Code Pro"/>
                <a:cs typeface="Source Code Pro"/>
                <a:sym typeface="Source Code Pro"/>
              </a:rPr>
              <a:t>int</a:t>
            </a:r>
            <a:r>
              <a:rPr lang="en" sz="1600" dirty="0">
                <a:latin typeface="Source Code Pro"/>
                <a:ea typeface="Source Code Pro"/>
                <a:cs typeface="Source Code Pro"/>
                <a:sym typeface="Source Code Pro"/>
              </a:rPr>
              <a:t> x = </a:t>
            </a:r>
            <a:r>
              <a:rPr lang="en" sz="1600" dirty="0">
                <a:solidFill>
                  <a:srgbClr val="38761D"/>
                </a:solidFill>
                <a:latin typeface="Source Code Pro"/>
                <a:ea typeface="Source Code Pro"/>
                <a:cs typeface="Source Code Pro"/>
                <a:sym typeface="Source Code Pro"/>
              </a:rPr>
              <a:t>1</a:t>
            </a:r>
            <a:r>
              <a:rPr lang="en" sz="1600" dirty="0">
                <a:latin typeface="Source Code Pro"/>
                <a:ea typeface="Source Code Pro"/>
                <a:cs typeface="Source Code Pro"/>
                <a:sym typeface="Source Code Pro"/>
              </a:rPr>
              <a:t>;</a:t>
            </a:r>
            <a:endParaRPr sz="1600" dirty="0">
              <a:latin typeface="Source Code Pro"/>
              <a:ea typeface="Source Code Pro"/>
              <a:cs typeface="Source Code Pro"/>
              <a:sym typeface="Source Code Pro"/>
            </a:endParaRPr>
          </a:p>
          <a:p>
            <a:pPr indent="609585">
              <a:spcBef>
                <a:spcPts val="0"/>
              </a:spcBef>
              <a:spcAft>
                <a:spcPts val="0"/>
              </a:spcAft>
            </a:pPr>
            <a:r>
              <a:rPr lang="en" sz="1600" dirty="0">
                <a:solidFill>
                  <a:srgbClr val="0000FF"/>
                </a:solidFill>
                <a:latin typeface="Source Code Pro"/>
                <a:ea typeface="Source Code Pro"/>
                <a:cs typeface="Source Code Pro"/>
                <a:sym typeface="Source Code Pro"/>
              </a:rPr>
              <a:t>pid_t</a:t>
            </a:r>
            <a:r>
              <a:rPr lang="en" sz="1600" dirty="0">
                <a:latin typeface="Source Code Pro"/>
                <a:ea typeface="Source Code Pro"/>
                <a:cs typeface="Source Code Pro"/>
                <a:sym typeface="Source Code Pro"/>
              </a:rPr>
              <a:t> fork_ret = fork();</a:t>
            </a:r>
            <a:endParaRPr sz="1600" dirty="0">
              <a:latin typeface="Source Code Pro"/>
              <a:ea typeface="Source Code Pro"/>
              <a:cs typeface="Source Code Pro"/>
              <a:sym typeface="Source Code Pro"/>
            </a:endParaRPr>
          </a:p>
          <a:p>
            <a:pPr indent="609585">
              <a:spcBef>
                <a:spcPts val="0"/>
              </a:spcBef>
              <a:spcAft>
                <a:spcPts val="0"/>
              </a:spcAft>
            </a:pPr>
            <a:r>
              <a:rPr lang="en" sz="1600" dirty="0">
                <a:solidFill>
                  <a:srgbClr val="7030A0"/>
                </a:solidFill>
                <a:latin typeface="Source Code Pro"/>
                <a:ea typeface="Source Code Pro"/>
                <a:cs typeface="Source Code Pro"/>
                <a:sym typeface="Source Code Pro"/>
              </a:rPr>
              <a:t>if</a:t>
            </a:r>
            <a:r>
              <a:rPr lang="en" sz="1600" dirty="0">
                <a:latin typeface="Source Code Pro"/>
                <a:ea typeface="Source Code Pro"/>
                <a:cs typeface="Source Code Pro"/>
                <a:sym typeface="Source Code Pro"/>
              </a:rPr>
              <a:t> (fork_ret == </a:t>
            </a:r>
            <a:r>
              <a:rPr lang="en" sz="1600" dirty="0">
                <a:solidFill>
                  <a:srgbClr val="38761D"/>
                </a:solidFill>
                <a:latin typeface="Source Code Pro"/>
                <a:ea typeface="Source Code Pro"/>
                <a:cs typeface="Source Code Pro"/>
                <a:sym typeface="Source Code Pro"/>
              </a:rPr>
              <a:t>0</a:t>
            </a:r>
            <a:r>
              <a:rPr lang="en" sz="1600" dirty="0">
                <a:latin typeface="Source Code Pro"/>
                <a:ea typeface="Source Code Pro"/>
                <a:cs typeface="Source Code Pro"/>
                <a:sym typeface="Source Code Pro"/>
              </a:rPr>
              <a:t>)</a:t>
            </a:r>
            <a:endParaRPr sz="1600" dirty="0">
              <a:latin typeface="Source Code Pro"/>
              <a:ea typeface="Source Code Pro"/>
              <a:cs typeface="Source Code Pro"/>
              <a:sym typeface="Source Code Pro"/>
            </a:endParaRPr>
          </a:p>
          <a:p>
            <a:pPr marL="609585" indent="609585">
              <a:spcBef>
                <a:spcPts val="0"/>
              </a:spcBef>
              <a:spcAft>
                <a:spcPts val="0"/>
              </a:spcAft>
            </a:pPr>
            <a:r>
              <a:rPr lang="en" sz="1600" dirty="0">
                <a:latin typeface="Source Code Pro"/>
                <a:ea typeface="Source Code Pro"/>
                <a:cs typeface="Source Code Pro"/>
                <a:sym typeface="Source Code Pro"/>
              </a:rPr>
              <a:t>printf(</a:t>
            </a:r>
            <a:r>
              <a:rPr lang="en" sz="1600" dirty="0">
                <a:solidFill>
                  <a:srgbClr val="7030A0"/>
                </a:solidFill>
                <a:latin typeface="Source Code Pro"/>
                <a:ea typeface="Source Code Pro"/>
                <a:cs typeface="Source Code Pro"/>
                <a:sym typeface="Source Code Pro"/>
              </a:rPr>
              <a:t>"Child has x = </a:t>
            </a:r>
            <a:r>
              <a:rPr lang="en" sz="1600" dirty="0">
                <a:solidFill>
                  <a:srgbClr val="38761D"/>
                </a:solidFill>
                <a:latin typeface="Source Code Pro"/>
                <a:ea typeface="Source Code Pro"/>
                <a:cs typeface="Source Code Pro"/>
                <a:sym typeface="Source Code Pro"/>
              </a:rPr>
              <a:t>%d\n</a:t>
            </a:r>
            <a:r>
              <a:rPr lang="en" sz="1600" dirty="0">
                <a:solidFill>
                  <a:srgbClr val="7030A0"/>
                </a:solidFill>
                <a:latin typeface="Source Code Pro"/>
                <a:ea typeface="Source Code Pro"/>
                <a:cs typeface="Source Code Pro"/>
                <a:sym typeface="Source Code Pro"/>
              </a:rPr>
              <a:t>"</a:t>
            </a:r>
            <a:r>
              <a:rPr lang="en" sz="1600" dirty="0">
                <a:latin typeface="Source Code Pro"/>
                <a:ea typeface="Source Code Pro"/>
                <a:cs typeface="Source Code Pro"/>
                <a:sym typeface="Source Code Pro"/>
              </a:rPr>
              <a:t>, ++x);</a:t>
            </a:r>
            <a:endParaRPr sz="1600" dirty="0">
              <a:latin typeface="Source Code Pro"/>
              <a:ea typeface="Source Code Pro"/>
              <a:cs typeface="Source Code Pro"/>
              <a:sym typeface="Source Code Pro"/>
            </a:endParaRPr>
          </a:p>
          <a:p>
            <a:pPr marL="609585">
              <a:spcBef>
                <a:spcPts val="0"/>
              </a:spcBef>
              <a:spcAft>
                <a:spcPts val="0"/>
              </a:spcAft>
            </a:pPr>
            <a:r>
              <a:rPr lang="en" sz="1600" dirty="0">
                <a:solidFill>
                  <a:srgbClr val="7030A0"/>
                </a:solidFill>
                <a:latin typeface="Source Code Pro"/>
                <a:ea typeface="Source Code Pro"/>
                <a:cs typeface="Source Code Pro"/>
                <a:sym typeface="Source Code Pro"/>
              </a:rPr>
              <a:t>else</a:t>
            </a:r>
            <a:endParaRPr sz="1600" dirty="0">
              <a:solidFill>
                <a:srgbClr val="7030A0"/>
              </a:solidFill>
              <a:latin typeface="Source Code Pro"/>
              <a:ea typeface="Source Code Pro"/>
              <a:cs typeface="Source Code Pro"/>
              <a:sym typeface="Source Code Pro"/>
            </a:endParaRPr>
          </a:p>
          <a:p>
            <a:pPr marL="609585" indent="609585">
              <a:spcBef>
                <a:spcPts val="0"/>
              </a:spcBef>
              <a:spcAft>
                <a:spcPts val="0"/>
              </a:spcAft>
            </a:pPr>
            <a:r>
              <a:rPr lang="en" sz="1600" dirty="0">
                <a:latin typeface="Source Code Pro"/>
                <a:ea typeface="Source Code Pro"/>
                <a:cs typeface="Source Code Pro"/>
                <a:sym typeface="Source Code Pro"/>
              </a:rPr>
              <a:t>printf(</a:t>
            </a:r>
            <a:r>
              <a:rPr lang="en" sz="1600" dirty="0">
                <a:solidFill>
                  <a:srgbClr val="7030A0"/>
                </a:solidFill>
                <a:latin typeface="Source Code Pro"/>
                <a:ea typeface="Source Code Pro"/>
                <a:cs typeface="Source Code Pro"/>
                <a:sym typeface="Source Code Pro"/>
              </a:rPr>
              <a:t>"Parent has x = </a:t>
            </a:r>
            <a:r>
              <a:rPr lang="en" sz="1600" dirty="0">
                <a:solidFill>
                  <a:srgbClr val="38761D"/>
                </a:solidFill>
                <a:latin typeface="Source Code Pro"/>
                <a:ea typeface="Source Code Pro"/>
                <a:cs typeface="Source Code Pro"/>
                <a:sym typeface="Source Code Pro"/>
              </a:rPr>
              <a:t>%d\n</a:t>
            </a:r>
            <a:r>
              <a:rPr lang="en" sz="1600" dirty="0">
                <a:solidFill>
                  <a:srgbClr val="7030A0"/>
                </a:solidFill>
                <a:latin typeface="Source Code Pro"/>
                <a:ea typeface="Source Code Pro"/>
                <a:cs typeface="Source Code Pro"/>
                <a:sym typeface="Source Code Pro"/>
              </a:rPr>
              <a:t>"</a:t>
            </a:r>
            <a:r>
              <a:rPr lang="en" sz="1600" dirty="0">
                <a:latin typeface="Source Code Pro"/>
                <a:ea typeface="Source Code Pro"/>
                <a:cs typeface="Source Code Pro"/>
                <a:sym typeface="Source Code Pro"/>
              </a:rPr>
              <a:t>, --x);</a:t>
            </a:r>
            <a:endParaRPr sz="1600" dirty="0">
              <a:latin typeface="Source Code Pro"/>
              <a:ea typeface="Source Code Pro"/>
              <a:cs typeface="Source Code Pro"/>
              <a:sym typeface="Source Code Pro"/>
            </a:endParaRPr>
          </a:p>
          <a:p>
            <a:pPr indent="609585">
              <a:spcBef>
                <a:spcPts val="0"/>
              </a:spcBef>
              <a:spcAft>
                <a:spcPts val="0"/>
              </a:spcAft>
            </a:pPr>
            <a:r>
              <a:rPr lang="en" sz="1600" dirty="0">
                <a:latin typeface="Source Code Pro"/>
                <a:ea typeface="Source Code Pro"/>
                <a:cs typeface="Source Code Pro"/>
                <a:sym typeface="Source Code Pro"/>
              </a:rPr>
              <a:t>printf(</a:t>
            </a:r>
            <a:r>
              <a:rPr lang="en" sz="1600" dirty="0">
                <a:solidFill>
                  <a:srgbClr val="7030A0"/>
                </a:solidFill>
                <a:latin typeface="Source Code Pro"/>
                <a:ea typeface="Source Code Pro"/>
                <a:cs typeface="Source Code Pro"/>
                <a:sym typeface="Source Code Pro"/>
              </a:rPr>
              <a:t>"Bye from process </a:t>
            </a:r>
            <a:r>
              <a:rPr lang="en" sz="1600" dirty="0">
                <a:solidFill>
                  <a:srgbClr val="38761D"/>
                </a:solidFill>
                <a:latin typeface="Source Code Pro"/>
                <a:ea typeface="Source Code Pro"/>
                <a:cs typeface="Source Code Pro"/>
                <a:sym typeface="Source Code Pro"/>
              </a:rPr>
              <a:t>%d</a:t>
            </a:r>
            <a:r>
              <a:rPr lang="en" sz="1600" dirty="0">
                <a:solidFill>
                  <a:srgbClr val="7030A0"/>
                </a:solidFill>
                <a:latin typeface="Source Code Pro"/>
                <a:ea typeface="Source Code Pro"/>
                <a:cs typeface="Source Code Pro"/>
                <a:sym typeface="Source Code Pro"/>
              </a:rPr>
              <a:t> with x = </a:t>
            </a:r>
            <a:r>
              <a:rPr lang="en" sz="1600" dirty="0">
                <a:solidFill>
                  <a:srgbClr val="38761D"/>
                </a:solidFill>
                <a:latin typeface="Source Code Pro"/>
                <a:ea typeface="Source Code Pro"/>
                <a:cs typeface="Source Code Pro"/>
                <a:sym typeface="Source Code Pro"/>
              </a:rPr>
              <a:t>%d\n</a:t>
            </a:r>
            <a:r>
              <a:rPr lang="en" sz="1600" dirty="0">
                <a:solidFill>
                  <a:srgbClr val="7030A0"/>
                </a:solidFill>
                <a:latin typeface="Source Code Pro"/>
                <a:ea typeface="Source Code Pro"/>
                <a:cs typeface="Source Code Pro"/>
                <a:sym typeface="Source Code Pro"/>
              </a:rPr>
              <a:t>"</a:t>
            </a:r>
            <a:r>
              <a:rPr lang="en" sz="1600" dirty="0">
                <a:latin typeface="Source Code Pro"/>
                <a:ea typeface="Source Code Pro"/>
                <a:cs typeface="Source Code Pro"/>
                <a:sym typeface="Source Code Pro"/>
              </a:rPr>
              <a:t>,</a:t>
            </a:r>
            <a:endParaRPr sz="1600" dirty="0">
              <a:latin typeface="Source Code Pro"/>
              <a:ea typeface="Source Code Pro"/>
              <a:cs typeface="Source Code Pro"/>
              <a:sym typeface="Source Code Pro"/>
            </a:endParaRPr>
          </a:p>
          <a:p>
            <a:pPr marL="609585" indent="609585">
              <a:spcBef>
                <a:spcPts val="0"/>
              </a:spcBef>
              <a:spcAft>
                <a:spcPts val="0"/>
              </a:spcAft>
            </a:pPr>
            <a:r>
              <a:rPr lang="en" sz="1600" dirty="0">
                <a:latin typeface="Source Code Pro"/>
                <a:ea typeface="Source Code Pro"/>
                <a:cs typeface="Source Code Pro"/>
                <a:sym typeface="Source Code Pro"/>
              </a:rPr>
              <a:t>getpid(), x);</a:t>
            </a:r>
            <a:endParaRPr sz="1600" dirty="0">
              <a:latin typeface="Source Code Pro"/>
              <a:ea typeface="Source Code Pro"/>
              <a:cs typeface="Source Code Pro"/>
              <a:sym typeface="Source Code Pro"/>
            </a:endParaRPr>
          </a:p>
          <a:p>
            <a:pPr>
              <a:spcBef>
                <a:spcPts val="0"/>
              </a:spcBef>
              <a:spcAft>
                <a:spcPts val="0"/>
              </a:spcAft>
            </a:pPr>
            <a:r>
              <a:rPr lang="en" sz="1600" dirty="0">
                <a:latin typeface="Source Code Pro"/>
                <a:ea typeface="Source Code Pro"/>
                <a:cs typeface="Source Code Pro"/>
                <a:sym typeface="Source Code Pro"/>
              </a:rPr>
              <a:t>}</a:t>
            </a:r>
            <a:endParaRPr sz="1600" dirty="0">
              <a:latin typeface="Source Code Pro"/>
              <a:ea typeface="Source Code Pro"/>
              <a:cs typeface="Source Code Pro"/>
              <a:sym typeface="Source Code Pro"/>
            </a:endParaRPr>
          </a:p>
        </p:txBody>
      </p:sp>
      <p:sp>
        <p:nvSpPr>
          <p:cNvPr id="124" name="Google Shape;124;p2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a:t>Polling Question</a:t>
            </a:r>
            <a:endParaRPr/>
          </a:p>
        </p:txBody>
      </p:sp>
      <p:sp>
        <p:nvSpPr>
          <p:cNvPr id="130" name="Google Shape;130;p26"/>
          <p:cNvSpPr txBox="1">
            <a:spLocks noGrp="1"/>
          </p:cNvSpPr>
          <p:nvPr>
            <p:ph type="body" idx="1"/>
          </p:nvPr>
        </p:nvSpPr>
        <p:spPr>
          <a:xfrm>
            <a:off x="415600" y="990433"/>
            <a:ext cx="7356800" cy="1163600"/>
          </a:xfrm>
          <a:prstGeom prst="rect">
            <a:avLst/>
          </a:prstGeom>
        </p:spPr>
        <p:txBody>
          <a:bodyPr spcFirstLastPara="1" vert="horz" wrap="square" lIns="121900" tIns="121900" rIns="121900" bIns="121900" numCol="1" anchor="t" anchorCtr="0" compatLnSpc="1">
            <a:prstTxWarp prst="textNoShape">
              <a:avLst/>
            </a:prstTxWarp>
            <a:normAutofit/>
          </a:bodyPr>
          <a:lstStyle/>
          <a:p>
            <a:pPr marL="0" indent="0">
              <a:spcAft>
                <a:spcPts val="1600"/>
              </a:spcAft>
              <a:buNone/>
            </a:pPr>
            <a:r>
              <a:rPr lang="en"/>
              <a:t>Which of the two sequences of outputs are possible?</a:t>
            </a:r>
            <a:endParaRPr sz="2133"/>
          </a:p>
        </p:txBody>
      </p:sp>
      <p:sp>
        <p:nvSpPr>
          <p:cNvPr id="131" name="Google Shape;131;p26"/>
          <p:cNvSpPr txBox="1"/>
          <p:nvPr/>
        </p:nvSpPr>
        <p:spPr>
          <a:xfrm>
            <a:off x="1016000" y="2154034"/>
            <a:ext cx="4480400" cy="3016170"/>
          </a:xfrm>
          <a:prstGeom prst="rect">
            <a:avLst/>
          </a:prstGeom>
          <a:solidFill>
            <a:srgbClr val="F3F3F3"/>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a:solidFill>
                  <a:srgbClr val="0000FF"/>
                </a:solidFill>
                <a:latin typeface="Source Code Pro"/>
                <a:ea typeface="Source Code Pro"/>
                <a:cs typeface="Source Code Pro"/>
                <a:sym typeface="Source Code Pro"/>
              </a:rPr>
              <a:t>void</a:t>
            </a:r>
            <a:r>
              <a:rPr lang="en">
                <a:latin typeface="Source Code Pro"/>
                <a:ea typeface="Source Code Pro"/>
                <a:cs typeface="Source Code Pro"/>
                <a:sym typeface="Source Code Pro"/>
              </a:rPr>
              <a:t> nestedfork() {</a:t>
            </a:r>
            <a:endParaRPr>
              <a:latin typeface="Source Code Pro"/>
              <a:ea typeface="Source Code Pro"/>
              <a:cs typeface="Source Code Pro"/>
              <a:sym typeface="Source Code Pro"/>
            </a:endParaRPr>
          </a:p>
          <a:p>
            <a:pPr indent="609585">
              <a:spcBef>
                <a:spcPts val="0"/>
              </a:spcBef>
              <a:spcAft>
                <a:spcPts val="0"/>
              </a:spcAft>
            </a:pPr>
            <a:r>
              <a:rPr lang="en">
                <a:latin typeface="Source Code Pro"/>
                <a:ea typeface="Source Code Pro"/>
                <a:cs typeface="Source Code Pro"/>
                <a:sym typeface="Source Code Pro"/>
              </a:rPr>
              <a:t>printf(</a:t>
            </a:r>
            <a:r>
              <a:rPr lang="en">
                <a:solidFill>
                  <a:srgbClr val="7030A0"/>
                </a:solidFill>
                <a:latin typeface="Source Code Pro"/>
                <a:ea typeface="Source Code Pro"/>
                <a:cs typeface="Source Code Pro"/>
                <a:sym typeface="Source Code Pro"/>
              </a:rPr>
              <a:t>"L0</a:t>
            </a:r>
            <a:r>
              <a:rPr lang="en">
                <a:solidFill>
                  <a:srgbClr val="38761D"/>
                </a:solidFill>
                <a:latin typeface="Source Code Pro"/>
                <a:ea typeface="Source Code Pro"/>
                <a:cs typeface="Source Code Pro"/>
                <a:sym typeface="Source Code Pro"/>
              </a:rPr>
              <a:t>\n</a:t>
            </a:r>
            <a:r>
              <a:rPr lang="en">
                <a:solidFill>
                  <a:srgbClr val="7030A0"/>
                </a:solidFill>
                <a:latin typeface="Source Code Pro"/>
                <a:ea typeface="Source Code Pro"/>
                <a:cs typeface="Source Code Pro"/>
                <a:sym typeface="Source Code Pro"/>
              </a:rPr>
              <a:t>"</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609585">
              <a:spcBef>
                <a:spcPts val="0"/>
              </a:spcBef>
              <a:spcAft>
                <a:spcPts val="0"/>
              </a:spcAft>
            </a:pPr>
            <a:r>
              <a:rPr lang="en">
                <a:solidFill>
                  <a:srgbClr val="7030A0"/>
                </a:solidFill>
                <a:latin typeface="Source Code Pro"/>
                <a:ea typeface="Source Code Pro"/>
                <a:cs typeface="Source Code Pro"/>
                <a:sym typeface="Source Code Pro"/>
              </a:rPr>
              <a:t>if</a:t>
            </a:r>
            <a:r>
              <a:rPr lang="en">
                <a:latin typeface="Source Code Pro"/>
                <a:ea typeface="Source Code Pro"/>
                <a:cs typeface="Source Code Pro"/>
                <a:sym typeface="Source Code Pro"/>
              </a:rPr>
              <a:t> (fork() == </a:t>
            </a:r>
            <a:r>
              <a:rPr lang="en">
                <a:solidFill>
                  <a:srgbClr val="38761D"/>
                </a:solidFill>
                <a:latin typeface="Source Code Pro"/>
                <a:ea typeface="Source Code Pro"/>
                <a:cs typeface="Source Code Pro"/>
                <a:sym typeface="Source Code Pro"/>
              </a:rPr>
              <a:t>0</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marL="609585" indent="609585">
              <a:spcBef>
                <a:spcPts val="0"/>
              </a:spcBef>
              <a:spcAft>
                <a:spcPts val="0"/>
              </a:spcAft>
            </a:pPr>
            <a:r>
              <a:rPr lang="en">
                <a:latin typeface="Source Code Pro"/>
                <a:ea typeface="Source Code Pro"/>
                <a:cs typeface="Source Code Pro"/>
                <a:sym typeface="Source Code Pro"/>
              </a:rPr>
              <a:t>printf(</a:t>
            </a:r>
            <a:r>
              <a:rPr lang="en">
                <a:solidFill>
                  <a:srgbClr val="7030A0"/>
                </a:solidFill>
                <a:latin typeface="Source Code Pro"/>
                <a:ea typeface="Source Code Pro"/>
                <a:cs typeface="Source Code Pro"/>
                <a:sym typeface="Source Code Pro"/>
              </a:rPr>
              <a:t>"L1</a:t>
            </a:r>
            <a:r>
              <a:rPr lang="en">
                <a:solidFill>
                  <a:srgbClr val="38761D"/>
                </a:solidFill>
                <a:latin typeface="Source Code Pro"/>
                <a:ea typeface="Source Code Pro"/>
                <a:cs typeface="Source Code Pro"/>
                <a:sym typeface="Source Code Pro"/>
              </a:rPr>
              <a:t>\n</a:t>
            </a:r>
            <a:r>
              <a:rPr lang="en">
                <a:solidFill>
                  <a:srgbClr val="7030A0"/>
                </a:solidFill>
                <a:latin typeface="Source Code Pro"/>
                <a:ea typeface="Source Code Pro"/>
                <a:cs typeface="Source Code Pro"/>
                <a:sym typeface="Source Code Pro"/>
              </a:rPr>
              <a:t>"</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marL="609585" indent="609585">
              <a:spcBef>
                <a:spcPts val="0"/>
              </a:spcBef>
              <a:spcAft>
                <a:spcPts val="0"/>
              </a:spcAft>
            </a:pPr>
            <a:r>
              <a:rPr lang="en">
                <a:solidFill>
                  <a:srgbClr val="7030A0"/>
                </a:solidFill>
                <a:latin typeface="Source Code Pro"/>
                <a:ea typeface="Source Code Pro"/>
                <a:cs typeface="Source Code Pro"/>
                <a:sym typeface="Source Code Pro"/>
              </a:rPr>
              <a:t>if</a:t>
            </a:r>
            <a:r>
              <a:rPr lang="en">
                <a:latin typeface="Source Code Pro"/>
                <a:ea typeface="Source Code Pro"/>
                <a:cs typeface="Source Code Pro"/>
                <a:sym typeface="Source Code Pro"/>
              </a:rPr>
              <a:t> (fork() == </a:t>
            </a:r>
            <a:r>
              <a:rPr lang="en">
                <a:solidFill>
                  <a:srgbClr val="38761D"/>
                </a:solidFill>
                <a:latin typeface="Source Code Pro"/>
                <a:ea typeface="Source Code Pro"/>
                <a:cs typeface="Source Code Pro"/>
                <a:sym typeface="Source Code Pro"/>
              </a:rPr>
              <a:t>0</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marL="1219170" indent="609585">
              <a:spcBef>
                <a:spcPts val="0"/>
              </a:spcBef>
              <a:spcAft>
                <a:spcPts val="0"/>
              </a:spcAft>
            </a:pPr>
            <a:r>
              <a:rPr lang="en">
                <a:latin typeface="Source Code Pro"/>
                <a:ea typeface="Source Code Pro"/>
                <a:cs typeface="Source Code Pro"/>
                <a:sym typeface="Source Code Pro"/>
              </a:rPr>
              <a:t>printf(</a:t>
            </a:r>
            <a:r>
              <a:rPr lang="en">
                <a:solidFill>
                  <a:srgbClr val="7030A0"/>
                </a:solidFill>
                <a:latin typeface="Source Code Pro"/>
                <a:ea typeface="Source Code Pro"/>
                <a:cs typeface="Source Code Pro"/>
                <a:sym typeface="Source Code Pro"/>
              </a:rPr>
              <a:t>"L2</a:t>
            </a:r>
            <a:r>
              <a:rPr lang="en">
                <a:solidFill>
                  <a:srgbClr val="38761D"/>
                </a:solidFill>
                <a:latin typeface="Source Code Pro"/>
                <a:ea typeface="Source Code Pro"/>
                <a:cs typeface="Source Code Pro"/>
                <a:sym typeface="Source Code Pro"/>
              </a:rPr>
              <a:t>\n</a:t>
            </a:r>
            <a:r>
              <a:rPr lang="en">
                <a:solidFill>
                  <a:srgbClr val="7030A0"/>
                </a:solidFill>
                <a:latin typeface="Source Code Pro"/>
                <a:ea typeface="Source Code Pro"/>
                <a:cs typeface="Source Code Pro"/>
                <a:sym typeface="Source Code Pro"/>
              </a:rPr>
              <a:t>"</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marL="609585" indent="609585">
              <a:spcBef>
                <a:spcPts val="0"/>
              </a:spcBef>
              <a:spcAft>
                <a:spcPts val="0"/>
              </a:spcAft>
            </a:pP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609585">
              <a:spcBef>
                <a:spcPts val="0"/>
              </a:spcBef>
              <a:spcAft>
                <a:spcPts val="0"/>
              </a:spcAft>
            </a:pP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609585">
              <a:spcBef>
                <a:spcPts val="0"/>
              </a:spcBef>
              <a:spcAft>
                <a:spcPts val="0"/>
              </a:spcAft>
            </a:pPr>
            <a:r>
              <a:rPr lang="en">
                <a:latin typeface="Source Code Pro"/>
                <a:ea typeface="Source Code Pro"/>
                <a:cs typeface="Source Code Pro"/>
                <a:sym typeface="Source Code Pro"/>
              </a:rPr>
              <a:t>printf(</a:t>
            </a:r>
            <a:r>
              <a:rPr lang="en">
                <a:solidFill>
                  <a:srgbClr val="7030A0"/>
                </a:solidFill>
                <a:latin typeface="Source Code Pro"/>
                <a:ea typeface="Source Code Pro"/>
                <a:cs typeface="Source Code Pro"/>
                <a:sym typeface="Source Code Pro"/>
              </a:rPr>
              <a:t>"Bye</a:t>
            </a:r>
            <a:r>
              <a:rPr lang="en">
                <a:solidFill>
                  <a:srgbClr val="38761D"/>
                </a:solidFill>
                <a:latin typeface="Source Code Pro"/>
                <a:ea typeface="Source Code Pro"/>
                <a:cs typeface="Source Code Pro"/>
                <a:sym typeface="Source Code Pro"/>
              </a:rPr>
              <a:t>\n</a:t>
            </a:r>
            <a:r>
              <a:rPr lang="en">
                <a:solidFill>
                  <a:srgbClr val="7030A0"/>
                </a:solidFill>
                <a:latin typeface="Source Code Pro"/>
                <a:ea typeface="Source Code Pro"/>
                <a:cs typeface="Source Code Pro"/>
                <a:sym typeface="Source Code Pro"/>
              </a:rPr>
              <a:t>"</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a:spcBef>
                <a:spcPts val="0"/>
              </a:spcBef>
              <a:spcAft>
                <a:spcPts val="0"/>
              </a:spcAft>
            </a:pP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
        <p:nvSpPr>
          <p:cNvPr id="132" name="Google Shape;132;p26"/>
          <p:cNvSpPr txBox="1"/>
          <p:nvPr/>
        </p:nvSpPr>
        <p:spPr>
          <a:xfrm>
            <a:off x="6562200" y="1266534"/>
            <a:ext cx="4734400" cy="4258882"/>
          </a:xfrm>
          <a:prstGeom prst="rect">
            <a:avLst/>
          </a:prstGeom>
          <a:noFill/>
          <a:ln>
            <a:noFill/>
          </a:ln>
        </p:spPr>
        <p:txBody>
          <a:bodyPr spcFirstLastPara="1" wrap="square" lIns="121900" tIns="121900" rIns="121900" bIns="121900" anchor="t" anchorCtr="0">
            <a:spAutoFit/>
          </a:bodyPr>
          <a:lstStyle/>
          <a:p>
            <a:pPr indent="609585">
              <a:spcBef>
                <a:spcPts val="0"/>
              </a:spcBef>
              <a:spcAft>
                <a:spcPts val="0"/>
              </a:spcAft>
            </a:pPr>
            <a:r>
              <a:rPr lang="en" sz="2133">
                <a:solidFill>
                  <a:srgbClr val="7030A0"/>
                </a:solidFill>
              </a:rPr>
              <a:t>Seq1		Seq2</a:t>
            </a:r>
            <a:endParaRPr sz="2133">
              <a:solidFill>
                <a:srgbClr val="7030A0"/>
              </a:solidFill>
            </a:endParaRPr>
          </a:p>
          <a:p>
            <a:pPr indent="609585">
              <a:spcBef>
                <a:spcPts val="0"/>
              </a:spcBef>
              <a:spcAft>
                <a:spcPts val="0"/>
              </a:spcAft>
            </a:pPr>
            <a:r>
              <a:rPr lang="en" sz="2133">
                <a:solidFill>
                  <a:schemeClr val="dk1"/>
                </a:solidFill>
                <a:latin typeface="Source Code Pro"/>
                <a:ea typeface="Source Code Pro"/>
                <a:cs typeface="Source Code Pro"/>
                <a:sym typeface="Source Code Pro"/>
              </a:rPr>
              <a:t>L0			L0</a:t>
            </a:r>
            <a:endParaRPr sz="2133">
              <a:solidFill>
                <a:schemeClr val="dk1"/>
              </a:solidFill>
              <a:latin typeface="Source Code Pro"/>
              <a:ea typeface="Source Code Pro"/>
              <a:cs typeface="Source Code Pro"/>
              <a:sym typeface="Source Code Pro"/>
            </a:endParaRPr>
          </a:p>
          <a:p>
            <a:pPr indent="609585">
              <a:spcBef>
                <a:spcPts val="0"/>
              </a:spcBef>
              <a:spcAft>
                <a:spcPts val="0"/>
              </a:spcAft>
            </a:pPr>
            <a:r>
              <a:rPr lang="en" sz="2133">
                <a:solidFill>
                  <a:schemeClr val="dk1"/>
                </a:solidFill>
                <a:latin typeface="Source Code Pro"/>
                <a:ea typeface="Source Code Pro"/>
                <a:cs typeface="Source Code Pro"/>
                <a:sym typeface="Source Code Pro"/>
              </a:rPr>
              <a:t>L1			Bye</a:t>
            </a:r>
            <a:endParaRPr sz="2133">
              <a:solidFill>
                <a:schemeClr val="dk1"/>
              </a:solidFill>
              <a:latin typeface="Source Code Pro"/>
              <a:ea typeface="Source Code Pro"/>
              <a:cs typeface="Source Code Pro"/>
              <a:sym typeface="Source Code Pro"/>
            </a:endParaRPr>
          </a:p>
          <a:p>
            <a:pPr indent="609585">
              <a:spcBef>
                <a:spcPts val="0"/>
              </a:spcBef>
              <a:spcAft>
                <a:spcPts val="0"/>
              </a:spcAft>
            </a:pPr>
            <a:r>
              <a:rPr lang="en" sz="2133">
                <a:solidFill>
                  <a:schemeClr val="dk1"/>
                </a:solidFill>
                <a:latin typeface="Source Code Pro"/>
                <a:ea typeface="Source Code Pro"/>
                <a:cs typeface="Source Code Pro"/>
                <a:sym typeface="Source Code Pro"/>
              </a:rPr>
              <a:t>Bye			L1</a:t>
            </a:r>
            <a:endParaRPr sz="2133">
              <a:solidFill>
                <a:schemeClr val="dk1"/>
              </a:solidFill>
              <a:latin typeface="Source Code Pro"/>
              <a:ea typeface="Source Code Pro"/>
              <a:cs typeface="Source Code Pro"/>
              <a:sym typeface="Source Code Pro"/>
            </a:endParaRPr>
          </a:p>
          <a:p>
            <a:pPr indent="609585">
              <a:spcBef>
                <a:spcPts val="0"/>
              </a:spcBef>
              <a:spcAft>
                <a:spcPts val="0"/>
              </a:spcAft>
            </a:pPr>
            <a:r>
              <a:rPr lang="en" sz="2133">
                <a:solidFill>
                  <a:schemeClr val="dk1"/>
                </a:solidFill>
                <a:latin typeface="Source Code Pro"/>
                <a:ea typeface="Source Code Pro"/>
                <a:cs typeface="Source Code Pro"/>
                <a:sym typeface="Source Code Pro"/>
              </a:rPr>
              <a:t>Bye			L2</a:t>
            </a:r>
            <a:endParaRPr sz="2133">
              <a:solidFill>
                <a:schemeClr val="dk1"/>
              </a:solidFill>
              <a:latin typeface="Source Code Pro"/>
              <a:ea typeface="Source Code Pro"/>
              <a:cs typeface="Source Code Pro"/>
              <a:sym typeface="Source Code Pro"/>
            </a:endParaRPr>
          </a:p>
          <a:p>
            <a:pPr indent="609585">
              <a:spcBef>
                <a:spcPts val="0"/>
              </a:spcBef>
              <a:spcAft>
                <a:spcPts val="0"/>
              </a:spcAft>
            </a:pPr>
            <a:r>
              <a:rPr lang="en" sz="2133">
                <a:solidFill>
                  <a:schemeClr val="dk1"/>
                </a:solidFill>
                <a:latin typeface="Source Code Pro"/>
                <a:ea typeface="Source Code Pro"/>
                <a:cs typeface="Source Code Pro"/>
                <a:sym typeface="Source Code Pro"/>
              </a:rPr>
              <a:t>Bye			Bye</a:t>
            </a:r>
            <a:endParaRPr sz="2133">
              <a:solidFill>
                <a:schemeClr val="dk1"/>
              </a:solidFill>
              <a:latin typeface="Source Code Pro"/>
              <a:ea typeface="Source Code Pro"/>
              <a:cs typeface="Source Code Pro"/>
              <a:sym typeface="Source Code Pro"/>
            </a:endParaRPr>
          </a:p>
          <a:p>
            <a:pPr indent="609585">
              <a:spcBef>
                <a:spcPts val="0"/>
              </a:spcBef>
              <a:spcAft>
                <a:spcPts val="0"/>
              </a:spcAft>
            </a:pPr>
            <a:r>
              <a:rPr lang="en" sz="2133">
                <a:solidFill>
                  <a:schemeClr val="dk1"/>
                </a:solidFill>
                <a:latin typeface="Source Code Pro"/>
                <a:ea typeface="Source Code Pro"/>
                <a:cs typeface="Source Code Pro"/>
                <a:sym typeface="Source Code Pro"/>
              </a:rPr>
              <a:t>L2			Bye</a:t>
            </a:r>
            <a:endParaRPr sz="2133">
              <a:solidFill>
                <a:schemeClr val="dk1"/>
              </a:solidFill>
              <a:latin typeface="Source Code Pro"/>
              <a:ea typeface="Source Code Pro"/>
              <a:cs typeface="Source Code Pro"/>
              <a:sym typeface="Source Code Pro"/>
            </a:endParaRPr>
          </a:p>
          <a:p>
            <a:pPr marL="609585" indent="-440256">
              <a:lnSpc>
                <a:spcPct val="115000"/>
              </a:lnSpc>
              <a:spcBef>
                <a:spcPts val="1600"/>
              </a:spcBef>
              <a:spcAft>
                <a:spcPts val="0"/>
              </a:spcAft>
              <a:buClr>
                <a:srgbClr val="7030A0"/>
              </a:buClr>
              <a:buSzPts val="1600"/>
              <a:buAutoNum type="alphaUcParenR"/>
            </a:pPr>
            <a:r>
              <a:rPr lang="en" sz="2133">
                <a:solidFill>
                  <a:schemeClr val="dk1"/>
                </a:solidFill>
              </a:rPr>
              <a:t>No			No</a:t>
            </a:r>
            <a:endParaRPr sz="2133">
              <a:solidFill>
                <a:schemeClr val="dk1"/>
              </a:solidFill>
            </a:endParaRPr>
          </a:p>
          <a:p>
            <a:pPr marL="609585" indent="-440256">
              <a:lnSpc>
                <a:spcPct val="115000"/>
              </a:lnSpc>
              <a:spcBef>
                <a:spcPts val="0"/>
              </a:spcBef>
              <a:spcAft>
                <a:spcPts val="0"/>
              </a:spcAft>
              <a:buClr>
                <a:srgbClr val="7030A0"/>
              </a:buClr>
              <a:buSzPts val="1600"/>
              <a:buAutoNum type="alphaUcParenR"/>
            </a:pPr>
            <a:r>
              <a:rPr lang="en" sz="2133">
                <a:solidFill>
                  <a:schemeClr val="dk1"/>
                </a:solidFill>
              </a:rPr>
              <a:t>No			Yes</a:t>
            </a:r>
            <a:endParaRPr sz="2133">
              <a:solidFill>
                <a:schemeClr val="dk1"/>
              </a:solidFill>
            </a:endParaRPr>
          </a:p>
          <a:p>
            <a:pPr marL="609585" indent="-440256">
              <a:lnSpc>
                <a:spcPct val="115000"/>
              </a:lnSpc>
              <a:spcBef>
                <a:spcPts val="0"/>
              </a:spcBef>
              <a:spcAft>
                <a:spcPts val="0"/>
              </a:spcAft>
              <a:buClr>
                <a:srgbClr val="7030A0"/>
              </a:buClr>
              <a:buSzPts val="1600"/>
              <a:buAutoNum type="alphaUcParenR"/>
            </a:pPr>
            <a:r>
              <a:rPr lang="en" sz="2133">
                <a:solidFill>
                  <a:schemeClr val="dk1"/>
                </a:solidFill>
              </a:rPr>
              <a:t>Yes			No</a:t>
            </a:r>
            <a:endParaRPr sz="2133">
              <a:solidFill>
                <a:schemeClr val="dk1"/>
              </a:solidFill>
            </a:endParaRPr>
          </a:p>
          <a:p>
            <a:pPr marL="609585" indent="-440256">
              <a:lnSpc>
                <a:spcPct val="115000"/>
              </a:lnSpc>
              <a:spcBef>
                <a:spcPts val="0"/>
              </a:spcBef>
              <a:spcAft>
                <a:spcPts val="0"/>
              </a:spcAft>
              <a:buClr>
                <a:srgbClr val="7030A0"/>
              </a:buClr>
              <a:buSzPts val="1600"/>
              <a:buAutoNum type="alphaUcParenR"/>
            </a:pPr>
            <a:r>
              <a:rPr lang="en" sz="2133">
                <a:solidFill>
                  <a:schemeClr val="dk1"/>
                </a:solidFill>
              </a:rPr>
              <a:t>Yes			Yes</a:t>
            </a:r>
            <a:endParaRPr sz="2133">
              <a:solidFill>
                <a:schemeClr val="dk1"/>
              </a:solidFill>
            </a:endParaRPr>
          </a:p>
        </p:txBody>
      </p:sp>
      <p:sp>
        <p:nvSpPr>
          <p:cNvPr id="133" name="Google Shape;133;p2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a:t>Fork-Exec</a:t>
            </a:r>
            <a:endParaRPr/>
          </a:p>
        </p:txBody>
      </p:sp>
      <p:sp>
        <p:nvSpPr>
          <p:cNvPr id="139" name="Google Shape;139;p27"/>
          <p:cNvSpPr txBox="1">
            <a:spLocks noGrp="1"/>
          </p:cNvSpPr>
          <p:nvPr>
            <p:ph type="body" idx="1"/>
          </p:nvPr>
        </p:nvSpPr>
        <p:spPr>
          <a:xfrm>
            <a:off x="415600" y="990433"/>
            <a:ext cx="11360800" cy="1874800"/>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
                <a:latin typeface="Source Code Pro"/>
                <a:ea typeface="Source Code Pro"/>
                <a:cs typeface="Source Code Pro"/>
                <a:sym typeface="Source Code Pro"/>
              </a:rPr>
              <a:t>fork()</a:t>
            </a:r>
            <a:r>
              <a:rPr lang="en"/>
              <a:t> creates a copy of the current process</a:t>
            </a:r>
            <a:endParaRPr/>
          </a:p>
          <a:p>
            <a:r>
              <a:rPr lang="en">
                <a:latin typeface="Source Code Pro"/>
                <a:ea typeface="Source Code Pro"/>
                <a:cs typeface="Source Code Pro"/>
                <a:sym typeface="Source Code Pro"/>
              </a:rPr>
              <a:t>exec*()</a:t>
            </a:r>
            <a:r>
              <a:rPr lang="en"/>
              <a:t> replaces the current process’ code and address space with the code for a different program</a:t>
            </a:r>
            <a:endParaRPr/>
          </a:p>
          <a:p>
            <a:pPr lvl="1"/>
            <a:r>
              <a:rPr lang="en"/>
              <a:t>Whole family of </a:t>
            </a:r>
            <a:r>
              <a:rPr lang="en">
                <a:latin typeface="Source Code Pro"/>
                <a:ea typeface="Source Code Pro"/>
                <a:cs typeface="Source Code Pro"/>
                <a:sym typeface="Source Code Pro"/>
              </a:rPr>
              <a:t>exec</a:t>
            </a:r>
            <a:r>
              <a:rPr lang="en"/>
              <a:t> calls – see </a:t>
            </a:r>
            <a:r>
              <a:rPr lang="en">
                <a:latin typeface="Source Code Pro"/>
                <a:ea typeface="Source Code Pro"/>
                <a:cs typeface="Source Code Pro"/>
                <a:sym typeface="Source Code Pro"/>
              </a:rPr>
              <a:t>exec(3)</a:t>
            </a:r>
            <a:r>
              <a:rPr lang="en"/>
              <a:t> and </a:t>
            </a:r>
            <a:r>
              <a:rPr lang="en">
                <a:latin typeface="Source Code Pro"/>
                <a:ea typeface="Source Code Pro"/>
                <a:cs typeface="Source Code Pro"/>
                <a:sym typeface="Source Code Pro"/>
              </a:rPr>
              <a:t>execve(2)</a:t>
            </a:r>
            <a:endParaRPr/>
          </a:p>
        </p:txBody>
      </p:sp>
      <p:sp>
        <p:nvSpPr>
          <p:cNvPr id="140" name="Google Shape;140;p27"/>
          <p:cNvSpPr txBox="1"/>
          <p:nvPr/>
        </p:nvSpPr>
        <p:spPr>
          <a:xfrm>
            <a:off x="1813600" y="2743301"/>
            <a:ext cx="8564800" cy="2912937"/>
          </a:xfrm>
          <a:prstGeom prst="rect">
            <a:avLst/>
          </a:prstGeom>
          <a:solidFill>
            <a:srgbClr val="F3F3F3"/>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733">
                <a:solidFill>
                  <a:srgbClr val="0000FF"/>
                </a:solidFill>
                <a:latin typeface="Source Code Pro"/>
                <a:ea typeface="Source Code Pro"/>
                <a:cs typeface="Source Code Pro"/>
                <a:sym typeface="Source Code Pro"/>
              </a:rPr>
              <a:t>void</a:t>
            </a:r>
            <a:r>
              <a:rPr lang="en" sz="1733">
                <a:latin typeface="Source Code Pro"/>
                <a:ea typeface="Source Code Pro"/>
                <a:cs typeface="Source Code Pro"/>
                <a:sym typeface="Source Code Pro"/>
              </a:rPr>
              <a:t> fork_exec(</a:t>
            </a:r>
            <a:r>
              <a:rPr lang="en" sz="1733">
                <a:solidFill>
                  <a:srgbClr val="0000FF"/>
                </a:solidFill>
                <a:latin typeface="Source Code Pro"/>
                <a:ea typeface="Source Code Pro"/>
                <a:cs typeface="Source Code Pro"/>
                <a:sym typeface="Source Code Pro"/>
              </a:rPr>
              <a:t>char</a:t>
            </a:r>
            <a:r>
              <a:rPr lang="en" sz="1733">
                <a:latin typeface="Source Code Pro"/>
                <a:ea typeface="Source Code Pro"/>
                <a:cs typeface="Source Code Pro"/>
                <a:sym typeface="Source Code Pro"/>
              </a:rPr>
              <a:t>* path, </a:t>
            </a:r>
            <a:r>
              <a:rPr lang="en" sz="1733">
                <a:solidFill>
                  <a:srgbClr val="0000FF"/>
                </a:solidFill>
                <a:latin typeface="Source Code Pro"/>
                <a:ea typeface="Source Code Pro"/>
                <a:cs typeface="Source Code Pro"/>
                <a:sym typeface="Source Code Pro"/>
              </a:rPr>
              <a:t>char</a:t>
            </a:r>
            <a:r>
              <a:rPr lang="en" sz="1733">
                <a:latin typeface="Source Code Pro"/>
                <a:ea typeface="Source Code Pro"/>
                <a:cs typeface="Source Code Pro"/>
                <a:sym typeface="Source Code Pro"/>
              </a:rPr>
              <a:t>* argv[]) {</a:t>
            </a:r>
            <a:endParaRPr sz="1733">
              <a:latin typeface="Source Code Pro"/>
              <a:ea typeface="Source Code Pro"/>
              <a:cs typeface="Source Code Pro"/>
              <a:sym typeface="Source Code Pro"/>
            </a:endParaRPr>
          </a:p>
          <a:p>
            <a:pPr indent="609585">
              <a:spcBef>
                <a:spcPts val="0"/>
              </a:spcBef>
              <a:spcAft>
                <a:spcPts val="0"/>
              </a:spcAft>
            </a:pPr>
            <a:r>
              <a:rPr lang="en" sz="1733">
                <a:solidFill>
                  <a:srgbClr val="0000FF"/>
                </a:solidFill>
                <a:latin typeface="Source Code Pro"/>
                <a:ea typeface="Source Code Pro"/>
                <a:cs typeface="Source Code Pro"/>
                <a:sym typeface="Source Code Pro"/>
              </a:rPr>
              <a:t>pid_t</a:t>
            </a:r>
            <a:r>
              <a:rPr lang="en" sz="1733">
                <a:latin typeface="Source Code Pro"/>
                <a:ea typeface="Source Code Pro"/>
                <a:cs typeface="Source Code Pro"/>
                <a:sym typeface="Source Code Pro"/>
              </a:rPr>
              <a:t> fork_ret = fork();</a:t>
            </a:r>
            <a:endParaRPr sz="1733">
              <a:latin typeface="Source Code Pro"/>
              <a:ea typeface="Source Code Pro"/>
              <a:cs typeface="Source Code Pro"/>
              <a:sym typeface="Source Code Pro"/>
            </a:endParaRPr>
          </a:p>
          <a:p>
            <a:pPr indent="609585">
              <a:spcBef>
                <a:spcPts val="0"/>
              </a:spcBef>
              <a:spcAft>
                <a:spcPts val="0"/>
              </a:spcAft>
            </a:pPr>
            <a:r>
              <a:rPr lang="en" sz="1733">
                <a:solidFill>
                  <a:srgbClr val="7030A0"/>
                </a:solidFill>
                <a:latin typeface="Source Code Pro"/>
                <a:ea typeface="Source Code Pro"/>
                <a:cs typeface="Source Code Pro"/>
                <a:sym typeface="Source Code Pro"/>
              </a:rPr>
              <a:t>if</a:t>
            </a:r>
            <a:r>
              <a:rPr lang="en" sz="1733">
                <a:latin typeface="Source Code Pro"/>
                <a:ea typeface="Source Code Pro"/>
                <a:cs typeface="Source Code Pro"/>
                <a:sym typeface="Source Code Pro"/>
              </a:rPr>
              <a:t> (fork_ret != </a:t>
            </a:r>
            <a:r>
              <a:rPr lang="en" sz="1733">
                <a:solidFill>
                  <a:srgbClr val="38761D"/>
                </a:solidFill>
                <a:latin typeface="Source Code Pro"/>
                <a:ea typeface="Source Code Pro"/>
                <a:cs typeface="Source Code Pro"/>
                <a:sym typeface="Source Code Pro"/>
              </a:rPr>
              <a:t>0</a:t>
            </a:r>
            <a:r>
              <a:rPr lang="en" sz="1733">
                <a:latin typeface="Source Code Pro"/>
                <a:ea typeface="Source Code Pro"/>
                <a:cs typeface="Source Code Pro"/>
                <a:sym typeface="Source Code Pro"/>
              </a:rPr>
              <a:t>) {</a:t>
            </a:r>
            <a:endParaRPr sz="1733">
              <a:solidFill>
                <a:schemeClr val="dk2"/>
              </a:solidFill>
              <a:latin typeface="Source Code Pro"/>
              <a:ea typeface="Source Code Pro"/>
              <a:cs typeface="Source Code Pro"/>
              <a:sym typeface="Source Code Pro"/>
            </a:endParaRPr>
          </a:p>
          <a:p>
            <a:pPr marL="609585" indent="609585">
              <a:spcBef>
                <a:spcPts val="0"/>
              </a:spcBef>
              <a:spcAft>
                <a:spcPts val="0"/>
              </a:spcAft>
            </a:pPr>
            <a:r>
              <a:rPr lang="en" sz="1733">
                <a:latin typeface="Source Code Pro"/>
                <a:ea typeface="Source Code Pro"/>
                <a:cs typeface="Source Code Pro"/>
                <a:sym typeface="Source Code Pro"/>
              </a:rPr>
              <a:t>printf(</a:t>
            </a:r>
            <a:r>
              <a:rPr lang="en" sz="1733">
                <a:solidFill>
                  <a:srgbClr val="7030A0"/>
                </a:solidFill>
                <a:latin typeface="Source Code Pro"/>
                <a:ea typeface="Source Code Pro"/>
                <a:cs typeface="Source Code Pro"/>
                <a:sym typeface="Source Code Pro"/>
              </a:rPr>
              <a:t>"Parent: created a child </a:t>
            </a:r>
            <a:r>
              <a:rPr lang="en" sz="1733">
                <a:solidFill>
                  <a:srgbClr val="38761D"/>
                </a:solidFill>
                <a:latin typeface="Source Code Pro"/>
                <a:ea typeface="Source Code Pro"/>
                <a:cs typeface="Source Code Pro"/>
                <a:sym typeface="Source Code Pro"/>
              </a:rPr>
              <a:t>%d\n</a:t>
            </a:r>
            <a:r>
              <a:rPr lang="en" sz="1733">
                <a:solidFill>
                  <a:srgbClr val="7030A0"/>
                </a:solidFill>
                <a:latin typeface="Source Code Pro"/>
                <a:ea typeface="Source Code Pro"/>
                <a:cs typeface="Source Code Pro"/>
                <a:sym typeface="Source Code Pro"/>
              </a:rPr>
              <a:t>"</a:t>
            </a:r>
            <a:r>
              <a:rPr lang="en" sz="1733">
                <a:latin typeface="Source Code Pro"/>
                <a:ea typeface="Source Code Pro"/>
                <a:cs typeface="Source Code Pro"/>
                <a:sym typeface="Source Code Pro"/>
              </a:rPr>
              <a:t>, fork_ret);</a:t>
            </a:r>
            <a:endParaRPr sz="1733">
              <a:latin typeface="Source Code Pro"/>
              <a:ea typeface="Source Code Pro"/>
              <a:cs typeface="Source Code Pro"/>
              <a:sym typeface="Source Code Pro"/>
            </a:endParaRPr>
          </a:p>
          <a:p>
            <a:pPr indent="609585">
              <a:spcBef>
                <a:spcPts val="0"/>
              </a:spcBef>
              <a:spcAft>
                <a:spcPts val="0"/>
              </a:spcAft>
            </a:pPr>
            <a:r>
              <a:rPr lang="en" sz="1733">
                <a:latin typeface="Source Code Pro"/>
                <a:ea typeface="Source Code Pro"/>
                <a:cs typeface="Source Code Pro"/>
                <a:sym typeface="Source Code Pro"/>
              </a:rPr>
              <a:t>} else {</a:t>
            </a:r>
            <a:endParaRPr sz="1733">
              <a:solidFill>
                <a:schemeClr val="dk2"/>
              </a:solidFill>
              <a:latin typeface="Source Code Pro"/>
              <a:ea typeface="Source Code Pro"/>
              <a:cs typeface="Source Code Pro"/>
              <a:sym typeface="Source Code Pro"/>
            </a:endParaRPr>
          </a:p>
          <a:p>
            <a:pPr marL="609585" indent="609585">
              <a:spcBef>
                <a:spcPts val="0"/>
              </a:spcBef>
              <a:spcAft>
                <a:spcPts val="0"/>
              </a:spcAft>
            </a:pPr>
            <a:r>
              <a:rPr lang="en" sz="1733">
                <a:latin typeface="Source Code Pro"/>
                <a:ea typeface="Source Code Pro"/>
                <a:cs typeface="Source Code Pro"/>
                <a:sym typeface="Source Code Pro"/>
              </a:rPr>
              <a:t>printf(</a:t>
            </a:r>
            <a:r>
              <a:rPr lang="en" sz="1733">
                <a:solidFill>
                  <a:srgbClr val="7030A0"/>
                </a:solidFill>
                <a:latin typeface="Source Code Pro"/>
                <a:ea typeface="Source Code Pro"/>
                <a:cs typeface="Source Code Pro"/>
                <a:sym typeface="Source Code Pro"/>
              </a:rPr>
              <a:t>"Child: about to exec a new program</a:t>
            </a:r>
            <a:r>
              <a:rPr lang="en" sz="1733">
                <a:solidFill>
                  <a:srgbClr val="38761D"/>
                </a:solidFill>
                <a:latin typeface="Source Code Pro"/>
                <a:ea typeface="Source Code Pro"/>
                <a:cs typeface="Source Code Pro"/>
                <a:sym typeface="Source Code Pro"/>
              </a:rPr>
              <a:t>\n</a:t>
            </a:r>
            <a:r>
              <a:rPr lang="en" sz="1733">
                <a:solidFill>
                  <a:srgbClr val="7030A0"/>
                </a:solidFill>
                <a:latin typeface="Source Code Pro"/>
                <a:ea typeface="Source Code Pro"/>
                <a:cs typeface="Source Code Pro"/>
                <a:sym typeface="Source Code Pro"/>
              </a:rPr>
              <a:t>"</a:t>
            </a: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a:p>
            <a:pPr marL="609585" indent="609585">
              <a:spcBef>
                <a:spcPts val="0"/>
              </a:spcBef>
              <a:spcAft>
                <a:spcPts val="0"/>
              </a:spcAft>
            </a:pPr>
            <a:r>
              <a:rPr lang="en" sz="1733">
                <a:solidFill>
                  <a:schemeClr val="accent6"/>
                </a:solidFill>
                <a:latin typeface="Source Code Pro"/>
                <a:ea typeface="Source Code Pro"/>
                <a:cs typeface="Source Code Pro"/>
                <a:sym typeface="Source Code Pro"/>
              </a:rPr>
              <a:t>execv(path, argv);</a:t>
            </a:r>
            <a:endParaRPr sz="1733">
              <a:solidFill>
                <a:schemeClr val="accent6"/>
              </a:solidFill>
              <a:latin typeface="Source Code Pro"/>
              <a:ea typeface="Source Code Pro"/>
              <a:cs typeface="Source Code Pro"/>
              <a:sym typeface="Source Code Pro"/>
            </a:endParaRPr>
          </a:p>
          <a:p>
            <a:pPr indent="609585">
              <a:spcBef>
                <a:spcPts val="0"/>
              </a:spcBef>
              <a:spcAft>
                <a:spcPts val="0"/>
              </a:spcAft>
            </a:pP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a:p>
            <a:pPr indent="609585">
              <a:spcBef>
                <a:spcPts val="0"/>
              </a:spcBef>
              <a:spcAft>
                <a:spcPts val="0"/>
              </a:spcAft>
            </a:pPr>
            <a:r>
              <a:rPr lang="en" sz="1733">
                <a:latin typeface="Source Code Pro"/>
                <a:ea typeface="Source Code Pro"/>
                <a:cs typeface="Source Code Pro"/>
                <a:sym typeface="Source Code Pro"/>
              </a:rPr>
              <a:t>printf(</a:t>
            </a:r>
            <a:r>
              <a:rPr lang="en" sz="1733">
                <a:solidFill>
                  <a:srgbClr val="7030A0"/>
                </a:solidFill>
                <a:latin typeface="Source Code Pro"/>
                <a:ea typeface="Source Code Pro"/>
                <a:cs typeface="Source Code Pro"/>
                <a:sym typeface="Source Code Pro"/>
              </a:rPr>
              <a:t>"This line printed by parent only!</a:t>
            </a:r>
            <a:r>
              <a:rPr lang="en" sz="1733">
                <a:solidFill>
                  <a:srgbClr val="38761D"/>
                </a:solidFill>
                <a:latin typeface="Source Code Pro"/>
                <a:ea typeface="Source Code Pro"/>
                <a:cs typeface="Source Code Pro"/>
                <a:sym typeface="Source Code Pro"/>
              </a:rPr>
              <a:t>\n</a:t>
            </a:r>
            <a:r>
              <a:rPr lang="en" sz="1733">
                <a:solidFill>
                  <a:srgbClr val="7030A0"/>
                </a:solidFill>
                <a:latin typeface="Source Code Pro"/>
                <a:ea typeface="Source Code Pro"/>
                <a:cs typeface="Source Code Pro"/>
                <a:sym typeface="Source Code Pro"/>
              </a:rPr>
              <a:t>"</a:t>
            </a: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a:p>
            <a:pPr>
              <a:spcBef>
                <a:spcPts val="0"/>
              </a:spcBef>
              <a:spcAft>
                <a:spcPts val="0"/>
              </a:spcAft>
            </a:pPr>
            <a:r>
              <a:rPr lang="en" sz="1733">
                <a:latin typeface="Source Code Pro"/>
                <a:ea typeface="Source Code Pro"/>
                <a:cs typeface="Source Code Pro"/>
                <a:sym typeface="Source Code Pro"/>
              </a:rPr>
              <a:t>}</a:t>
            </a:r>
            <a:endParaRPr sz="1733">
              <a:latin typeface="Source Code Pro"/>
              <a:ea typeface="Source Code Pro"/>
              <a:cs typeface="Source Code Pro"/>
              <a:sym typeface="Source Code Pro"/>
            </a:endParaRPr>
          </a:p>
        </p:txBody>
      </p:sp>
      <p:sp>
        <p:nvSpPr>
          <p:cNvPr id="141" name="Google Shape;141;p27"/>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a:latin typeface="Source Code Pro"/>
                <a:ea typeface="Source Code Pro"/>
                <a:cs typeface="Source Code Pro"/>
                <a:sym typeface="Source Code Pro"/>
              </a:rPr>
              <a:t>exec</a:t>
            </a:r>
            <a:r>
              <a:rPr lang="en"/>
              <a:t>-ing a Program</a:t>
            </a:r>
            <a:endParaRPr/>
          </a:p>
        </p:txBody>
      </p:sp>
      <p:sp>
        <p:nvSpPr>
          <p:cNvPr id="148" name="Google Shape;148;p28"/>
          <p:cNvSpPr txBox="1">
            <a:spLocks noGrp="1"/>
          </p:cNvSpPr>
          <p:nvPr>
            <p:ph type="body" idx="1"/>
          </p:nvPr>
        </p:nvSpPr>
        <p:spPr>
          <a:xfrm>
            <a:off x="415600" y="990433"/>
            <a:ext cx="7390000" cy="2360400"/>
          </a:xfrm>
          <a:prstGeom prst="rect">
            <a:avLst/>
          </a:prstGeom>
        </p:spPr>
        <p:txBody>
          <a:bodyPr spcFirstLastPara="1" vert="horz" wrap="square" lIns="121900" tIns="121900" rIns="121900" bIns="121900" numCol="1" anchor="t" anchorCtr="0" compatLnSpc="1">
            <a:prstTxWarp prst="textNoShape">
              <a:avLst/>
            </a:prstTxWarp>
            <a:normAutofit/>
          </a:bodyPr>
          <a:lstStyle/>
          <a:p>
            <a:pPr marL="0" indent="0">
              <a:buNone/>
            </a:pPr>
            <a:r>
              <a:rPr lang="en"/>
              <a:t>Very high-level diagram of what happens when you run the command “</a:t>
            </a:r>
            <a:r>
              <a:rPr lang="en">
                <a:latin typeface="Source Code Pro"/>
                <a:ea typeface="Source Code Pro"/>
                <a:cs typeface="Source Code Pro"/>
                <a:sym typeface="Source Code Pro"/>
              </a:rPr>
              <a:t>ls</a:t>
            </a:r>
            <a:r>
              <a:rPr lang="en"/>
              <a:t>” in a Linux shell</a:t>
            </a:r>
            <a:endParaRPr/>
          </a:p>
          <a:p>
            <a:pPr indent="-440256">
              <a:spcBef>
                <a:spcPts val="1600"/>
              </a:spcBef>
              <a:buSzPts val="1600"/>
              <a:buChar char="○"/>
            </a:pPr>
            <a:r>
              <a:rPr lang="en"/>
              <a:t>This is the loading part of CALL!</a:t>
            </a:r>
            <a:endParaRPr/>
          </a:p>
        </p:txBody>
      </p:sp>
      <p:pic>
        <p:nvPicPr>
          <p:cNvPr id="147" name="Google Shape;147;p28" descr="At the top is the text &quot;Parent&quot;. Next are 5 boxes of different colors stacked vertically:&#10;1. purple, labeled &quot;Stack&quot;&#10;2. grey, unlabeled&#10;3. green, labeled &quot;Heap&quot;&#10;4. red, labeled &quot;Data&quot;&#10;5. yellow, labeled &quot;Code:/usr/bin/bash&quot;"/>
          <p:cNvPicPr preferRelativeResize="0"/>
          <p:nvPr/>
        </p:nvPicPr>
        <p:blipFill>
          <a:blip r:embed="rId3">
            <a:alphaModFix/>
          </a:blip>
          <a:stretch>
            <a:fillRect/>
          </a:stretch>
        </p:blipFill>
        <p:spPr>
          <a:xfrm>
            <a:off x="9102333" y="271400"/>
            <a:ext cx="2059000" cy="2469133"/>
          </a:xfrm>
          <a:prstGeom prst="rect">
            <a:avLst/>
          </a:prstGeom>
          <a:noFill/>
          <a:ln>
            <a:noFill/>
          </a:ln>
        </p:spPr>
      </p:pic>
      <p:sp>
        <p:nvSpPr>
          <p:cNvPr id="149" name="Google Shape;149;p2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dirty="0">
                <a:latin typeface="Source Code Pro"/>
                <a:ea typeface="Source Code Pro"/>
                <a:cs typeface="Source Code Pro"/>
                <a:sym typeface="Source Code Pro"/>
              </a:rPr>
              <a:t>exec</a:t>
            </a:r>
            <a:r>
              <a:rPr lang="en" dirty="0"/>
              <a:t>-ing a Program (pt 2)</a:t>
            </a:r>
            <a:endParaRPr dirty="0"/>
          </a:p>
        </p:txBody>
      </p:sp>
      <p:sp>
        <p:nvSpPr>
          <p:cNvPr id="157" name="Google Shape;157;p29"/>
          <p:cNvSpPr txBox="1">
            <a:spLocks noGrp="1"/>
          </p:cNvSpPr>
          <p:nvPr>
            <p:ph type="body" idx="1"/>
          </p:nvPr>
        </p:nvSpPr>
        <p:spPr>
          <a:xfrm>
            <a:off x="415600" y="990433"/>
            <a:ext cx="7390000" cy="2360400"/>
          </a:xfrm>
          <a:prstGeom prst="rect">
            <a:avLst/>
          </a:prstGeom>
        </p:spPr>
        <p:txBody>
          <a:bodyPr spcFirstLastPara="1" vert="horz" wrap="square" lIns="121900" tIns="121900" rIns="121900" bIns="121900" numCol="1" anchor="t" anchorCtr="0" compatLnSpc="1">
            <a:prstTxWarp prst="textNoShape">
              <a:avLst/>
            </a:prstTxWarp>
            <a:normAutofit/>
          </a:bodyPr>
          <a:lstStyle/>
          <a:p>
            <a:pPr marL="0" indent="0">
              <a:buNone/>
            </a:pPr>
            <a:r>
              <a:rPr lang="en" dirty="0"/>
              <a:t>Very high-level diagram of what happens when you run the command “</a:t>
            </a:r>
            <a:r>
              <a:rPr lang="en" dirty="0">
                <a:latin typeface="Source Code Pro"/>
                <a:ea typeface="Source Code Pro"/>
                <a:cs typeface="Source Code Pro"/>
                <a:sym typeface="Source Code Pro"/>
              </a:rPr>
              <a:t>ls</a:t>
            </a:r>
            <a:r>
              <a:rPr lang="en" dirty="0"/>
              <a:t>” in a Linux shell</a:t>
            </a:r>
            <a:endParaRPr dirty="0"/>
          </a:p>
          <a:p>
            <a:pPr indent="-440256">
              <a:spcBef>
                <a:spcPts val="1600"/>
              </a:spcBef>
              <a:buSzPts val="1600"/>
              <a:buChar char="○"/>
            </a:pPr>
            <a:r>
              <a:rPr lang="en" dirty="0"/>
              <a:t>This is the loading part of CALL!</a:t>
            </a:r>
            <a:endParaRPr dirty="0"/>
          </a:p>
        </p:txBody>
      </p:sp>
      <p:pic>
        <p:nvPicPr>
          <p:cNvPr id="155" name="Google Shape;155;p29" descr="The same diagram as the previous slide, representing the parent's address space."/>
          <p:cNvPicPr preferRelativeResize="0"/>
          <p:nvPr/>
        </p:nvPicPr>
        <p:blipFill>
          <a:blip r:embed="rId3">
            <a:alphaModFix/>
          </a:blip>
          <a:stretch>
            <a:fillRect/>
          </a:stretch>
        </p:blipFill>
        <p:spPr>
          <a:xfrm>
            <a:off x="9102333" y="271400"/>
            <a:ext cx="2059000" cy="2469133"/>
          </a:xfrm>
          <a:prstGeom prst="rect">
            <a:avLst/>
          </a:prstGeom>
          <a:noFill/>
          <a:ln>
            <a:noFill/>
          </a:ln>
        </p:spPr>
      </p:pic>
      <p:pic>
        <p:nvPicPr>
          <p:cNvPr id="156" name="Google Shape;156;p29" descr="An identical stack of 5 boxes to the previous diagram, but this one is titled &quot;Child&quot; instead of &quot;Parent&quot;"/>
          <p:cNvPicPr preferRelativeResize="0"/>
          <p:nvPr/>
        </p:nvPicPr>
        <p:blipFill>
          <a:blip r:embed="rId4">
            <a:alphaModFix/>
          </a:blip>
          <a:stretch>
            <a:fillRect/>
          </a:stretch>
        </p:blipFill>
        <p:spPr>
          <a:xfrm>
            <a:off x="9079351" y="3041734"/>
            <a:ext cx="2023300" cy="2558367"/>
          </a:xfrm>
          <a:prstGeom prst="rect">
            <a:avLst/>
          </a:prstGeom>
          <a:noFill/>
          <a:ln>
            <a:noFill/>
          </a:ln>
        </p:spPr>
      </p:pic>
      <p:cxnSp>
        <p:nvCxnSpPr>
          <p:cNvPr id="158" name="Google Shape;158;p29" descr="Arrow pointing from the &quot;Parent&quot; diagram to the &quot;Child&quot; one."/>
          <p:cNvCxnSpPr/>
          <p:nvPr/>
        </p:nvCxnSpPr>
        <p:spPr>
          <a:xfrm>
            <a:off x="10335033" y="2740533"/>
            <a:ext cx="400" cy="653200"/>
          </a:xfrm>
          <a:prstGeom prst="straightConnector1">
            <a:avLst/>
          </a:prstGeom>
          <a:noFill/>
          <a:ln w="19050" cap="flat" cmpd="sng">
            <a:solidFill>
              <a:schemeClr val="dk1"/>
            </a:solidFill>
            <a:prstDash val="solid"/>
            <a:round/>
            <a:headEnd type="none" w="med" len="med"/>
            <a:tailEnd type="triangle" w="med" len="med"/>
          </a:ln>
        </p:spPr>
      </p:cxnSp>
      <p:sp>
        <p:nvSpPr>
          <p:cNvPr id="159" name="Google Shape;159;p29"/>
          <p:cNvSpPr txBox="1"/>
          <p:nvPr/>
        </p:nvSpPr>
        <p:spPr>
          <a:xfrm>
            <a:off x="10391667" y="2740533"/>
            <a:ext cx="1174000" cy="3116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b="1">
                <a:solidFill>
                  <a:srgbClr val="7030A0"/>
                </a:solidFill>
                <a:latin typeface="Source Code Pro"/>
                <a:ea typeface="Source Code Pro"/>
                <a:cs typeface="Source Code Pro"/>
                <a:sym typeface="Source Code Pro"/>
              </a:rPr>
              <a:t>fork()</a:t>
            </a:r>
            <a:endParaRPr b="1">
              <a:solidFill>
                <a:srgbClr val="7030A0"/>
              </a:solidFill>
              <a:latin typeface="Source Code Pro"/>
              <a:ea typeface="Source Code Pro"/>
              <a:cs typeface="Source Code Pro"/>
              <a:sym typeface="Source Code Pro"/>
            </a:endParaRPr>
          </a:p>
        </p:txBody>
      </p:sp>
      <p:sp>
        <p:nvSpPr>
          <p:cNvPr id="160" name="Google Shape;160;p2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226833"/>
            <a:ext cx="11360800" cy="763600"/>
          </a:xfrm>
          <a:prstGeom prst="rect">
            <a:avLst/>
          </a:prstGeom>
        </p:spPr>
        <p:txBody>
          <a:bodyPr spcFirstLastPara="1" vert="horz" wrap="square" lIns="121900" tIns="121900" rIns="121900" bIns="121900" numCol="1" anchor="t" anchorCtr="0" compatLnSpc="1">
            <a:prstTxWarp prst="textNoShape">
              <a:avLst/>
            </a:prstTxWarp>
            <a:normAutofit/>
          </a:bodyPr>
          <a:lstStyle/>
          <a:p>
            <a:pPr algn="l"/>
            <a:r>
              <a:rPr lang="en" dirty="0">
                <a:latin typeface="Source Code Pro"/>
                <a:ea typeface="Source Code Pro"/>
                <a:cs typeface="Source Code Pro"/>
                <a:sym typeface="Source Code Pro"/>
              </a:rPr>
              <a:t>exec</a:t>
            </a:r>
            <a:r>
              <a:rPr lang="en" dirty="0"/>
              <a:t>-ing a Program (pt 3)</a:t>
            </a:r>
            <a:endParaRPr dirty="0"/>
          </a:p>
        </p:txBody>
      </p:sp>
      <p:sp>
        <p:nvSpPr>
          <p:cNvPr id="171" name="Google Shape;171;p30"/>
          <p:cNvSpPr txBox="1">
            <a:spLocks noGrp="1"/>
          </p:cNvSpPr>
          <p:nvPr>
            <p:ph type="body" idx="1"/>
          </p:nvPr>
        </p:nvSpPr>
        <p:spPr>
          <a:xfrm>
            <a:off x="415600" y="990433"/>
            <a:ext cx="7390000" cy="2360400"/>
          </a:xfrm>
          <a:prstGeom prst="rect">
            <a:avLst/>
          </a:prstGeom>
        </p:spPr>
        <p:txBody>
          <a:bodyPr spcFirstLastPara="1" vert="horz" wrap="square" lIns="121900" tIns="121900" rIns="121900" bIns="121900" numCol="1" anchor="t" anchorCtr="0" compatLnSpc="1">
            <a:prstTxWarp prst="textNoShape">
              <a:avLst/>
            </a:prstTxWarp>
            <a:normAutofit/>
          </a:bodyPr>
          <a:lstStyle/>
          <a:p>
            <a:pPr marL="0" indent="0">
              <a:buNone/>
            </a:pPr>
            <a:r>
              <a:rPr lang="en" dirty="0"/>
              <a:t>Very high-level diagram of what happens when you run the command “</a:t>
            </a:r>
            <a:r>
              <a:rPr lang="en" dirty="0">
                <a:latin typeface="Source Code Pro"/>
                <a:ea typeface="Source Code Pro"/>
                <a:cs typeface="Source Code Pro"/>
                <a:sym typeface="Source Code Pro"/>
              </a:rPr>
              <a:t>ls</a:t>
            </a:r>
            <a:r>
              <a:rPr lang="en" dirty="0"/>
              <a:t>” in a Linux shell</a:t>
            </a:r>
            <a:endParaRPr dirty="0"/>
          </a:p>
          <a:p>
            <a:pPr indent="-440256">
              <a:spcBef>
                <a:spcPts val="1600"/>
              </a:spcBef>
              <a:buSzPts val="1600"/>
              <a:buChar char="○"/>
            </a:pPr>
            <a:r>
              <a:rPr lang="en" dirty="0"/>
              <a:t>This is the loading part of CALL!</a:t>
            </a:r>
            <a:endParaRPr dirty="0"/>
          </a:p>
        </p:txBody>
      </p:sp>
      <p:pic>
        <p:nvPicPr>
          <p:cNvPr id="168" name="Google Shape;168;p30" descr="The same &quot;Parent&quot; diagram as the previous slide"/>
          <p:cNvPicPr preferRelativeResize="0"/>
          <p:nvPr/>
        </p:nvPicPr>
        <p:blipFill>
          <a:blip r:embed="rId3">
            <a:alphaModFix/>
          </a:blip>
          <a:stretch>
            <a:fillRect/>
          </a:stretch>
        </p:blipFill>
        <p:spPr>
          <a:xfrm>
            <a:off x="9102333" y="271400"/>
            <a:ext cx="2059000" cy="2469133"/>
          </a:xfrm>
          <a:prstGeom prst="rect">
            <a:avLst/>
          </a:prstGeom>
          <a:noFill/>
          <a:ln>
            <a:noFill/>
          </a:ln>
        </p:spPr>
      </p:pic>
      <p:pic>
        <p:nvPicPr>
          <p:cNvPr id="167" name="Google Shape;167;p30" descr="The same &quot;Child&quot; diagram as the previous sllde, except it is very faded."/>
          <p:cNvPicPr preferRelativeResize="0"/>
          <p:nvPr/>
        </p:nvPicPr>
        <p:blipFill>
          <a:blip r:embed="rId4">
            <a:alphaModFix/>
          </a:blip>
          <a:stretch>
            <a:fillRect/>
          </a:stretch>
        </p:blipFill>
        <p:spPr>
          <a:xfrm>
            <a:off x="9113400" y="3072468"/>
            <a:ext cx="2023933" cy="2553033"/>
          </a:xfrm>
          <a:prstGeom prst="rect">
            <a:avLst/>
          </a:prstGeom>
          <a:noFill/>
          <a:ln>
            <a:noFill/>
          </a:ln>
        </p:spPr>
      </p:pic>
      <p:pic>
        <p:nvPicPr>
          <p:cNvPr id="166" name="Google Shape;166;p30" descr="A similar stack of 5 boxes, titles &quot;Child&quot;. The colors are the same as the previous diagrams, but now the text on the &quot;Stack&quot; &quot;Heap&quot; and &quot;Data&quot; portions has been replaced with the text &quot;(new) Stack&quot;, &quot;(new) Heap&quot;, and &quot;(new) Data)&quot;, and the text in the &quot;Code&quot; portion now says &quot;Code: /usr/bin/ls&quot;"/>
          <p:cNvPicPr preferRelativeResize="0"/>
          <p:nvPr/>
        </p:nvPicPr>
        <p:blipFill>
          <a:blip r:embed="rId5">
            <a:alphaModFix/>
          </a:blip>
          <a:stretch>
            <a:fillRect/>
          </a:stretch>
        </p:blipFill>
        <p:spPr>
          <a:xfrm>
            <a:off x="5221067" y="3121134"/>
            <a:ext cx="2043700" cy="2504367"/>
          </a:xfrm>
          <a:prstGeom prst="rect">
            <a:avLst/>
          </a:prstGeom>
          <a:noFill/>
          <a:ln>
            <a:noFill/>
          </a:ln>
        </p:spPr>
      </p:pic>
      <p:cxnSp>
        <p:nvCxnSpPr>
          <p:cNvPr id="169" name="Google Shape;169;p30" descr="An arrow pointing from the &quot;Parent&quot; diagram to the old &quot;Child&quot; diagram."/>
          <p:cNvCxnSpPr/>
          <p:nvPr/>
        </p:nvCxnSpPr>
        <p:spPr>
          <a:xfrm>
            <a:off x="10335033" y="2740533"/>
            <a:ext cx="400" cy="653200"/>
          </a:xfrm>
          <a:prstGeom prst="straightConnector1">
            <a:avLst/>
          </a:prstGeom>
          <a:noFill/>
          <a:ln w="19050" cap="flat" cmpd="sng">
            <a:solidFill>
              <a:schemeClr val="dk1"/>
            </a:solidFill>
            <a:prstDash val="solid"/>
            <a:round/>
            <a:headEnd type="none" w="med" len="med"/>
            <a:tailEnd type="triangle" w="med" len="med"/>
          </a:ln>
        </p:spPr>
      </p:cxnSp>
      <p:sp>
        <p:nvSpPr>
          <p:cNvPr id="170" name="Google Shape;170;p30"/>
          <p:cNvSpPr txBox="1"/>
          <p:nvPr/>
        </p:nvSpPr>
        <p:spPr>
          <a:xfrm>
            <a:off x="10391667" y="2740533"/>
            <a:ext cx="1174000" cy="3116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b="1">
                <a:solidFill>
                  <a:srgbClr val="7030A0"/>
                </a:solidFill>
                <a:latin typeface="Source Code Pro"/>
                <a:ea typeface="Source Code Pro"/>
                <a:cs typeface="Source Code Pro"/>
                <a:sym typeface="Source Code Pro"/>
              </a:rPr>
              <a:t>fork()</a:t>
            </a:r>
            <a:endParaRPr b="1">
              <a:solidFill>
                <a:srgbClr val="7030A0"/>
              </a:solidFill>
              <a:latin typeface="Source Code Pro"/>
              <a:ea typeface="Source Code Pro"/>
              <a:cs typeface="Source Code Pro"/>
              <a:sym typeface="Source Code Pro"/>
            </a:endParaRPr>
          </a:p>
        </p:txBody>
      </p:sp>
      <p:cxnSp>
        <p:nvCxnSpPr>
          <p:cNvPr id="172" name="Google Shape;172;p30" descr="Arrow pointing from the old &quot;Child&quot; diagram to the new one"/>
          <p:cNvCxnSpPr/>
          <p:nvPr/>
        </p:nvCxnSpPr>
        <p:spPr>
          <a:xfrm flipH="1">
            <a:off x="7303484" y="4489000"/>
            <a:ext cx="1771200" cy="3200"/>
          </a:xfrm>
          <a:prstGeom prst="straightConnector1">
            <a:avLst/>
          </a:prstGeom>
          <a:noFill/>
          <a:ln w="19050" cap="flat" cmpd="sng">
            <a:solidFill>
              <a:schemeClr val="dk1"/>
            </a:solidFill>
            <a:prstDash val="solid"/>
            <a:round/>
            <a:headEnd type="none" w="med" len="med"/>
            <a:tailEnd type="triangle" w="med" len="med"/>
          </a:ln>
        </p:spPr>
      </p:cxnSp>
      <p:sp>
        <p:nvSpPr>
          <p:cNvPr id="173" name="Google Shape;173;p30"/>
          <p:cNvSpPr txBox="1"/>
          <p:nvPr/>
        </p:nvSpPr>
        <p:spPr>
          <a:xfrm>
            <a:off x="7597851" y="4041400"/>
            <a:ext cx="1268000" cy="311600"/>
          </a:xfrm>
          <a:prstGeom prst="rect">
            <a:avLst/>
          </a:prstGeom>
          <a:noFill/>
          <a:ln>
            <a:noFill/>
          </a:ln>
        </p:spPr>
        <p:txBody>
          <a:bodyPr spcFirstLastPara="1" wrap="square" lIns="121900" tIns="121900" rIns="121900" bIns="121900" anchor="t" anchorCtr="0">
            <a:noAutofit/>
          </a:bodyPr>
          <a:lstStyle/>
          <a:p>
            <a:pPr>
              <a:spcBef>
                <a:spcPts val="0"/>
              </a:spcBef>
              <a:spcAft>
                <a:spcPts val="0"/>
              </a:spcAft>
            </a:pPr>
            <a:r>
              <a:rPr lang="en" b="1">
                <a:solidFill>
                  <a:srgbClr val="7030A0"/>
                </a:solidFill>
                <a:latin typeface="Source Code Pro"/>
                <a:ea typeface="Source Code Pro"/>
                <a:cs typeface="Source Code Pro"/>
                <a:sym typeface="Source Code Pro"/>
              </a:rPr>
              <a:t>exec*()</a:t>
            </a:r>
            <a:endParaRPr b="1">
              <a:solidFill>
                <a:srgbClr val="7030A0"/>
              </a:solidFill>
              <a:latin typeface="Source Code Pro"/>
              <a:ea typeface="Source Code Pro"/>
              <a:cs typeface="Source Code Pro"/>
              <a:sym typeface="Source Code Pro"/>
            </a:endParaRPr>
          </a:p>
        </p:txBody>
      </p:sp>
      <p:sp>
        <p:nvSpPr>
          <p:cNvPr id="174" name="Google Shape;174;p3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algn="r">
              <a:spcBef>
                <a:spcPts val="0"/>
              </a:spcBef>
              <a:spcAft>
                <a:spcPts val="0"/>
              </a:spcAft>
            </a:pPr>
            <a:fld id="{00000000-1234-1234-1234-123412341234}" type="slidenum">
              <a:rPr lang="en"/>
              <a:pPr algn="r">
                <a:spcBef>
                  <a:spcPts val="0"/>
                </a:spcBef>
                <a:spcAft>
                  <a:spcPts val="0"/>
                </a:spcAft>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A825-DCAC-15F8-DE9E-5080BF90CAE7}"/>
              </a:ext>
            </a:extLst>
          </p:cNvPr>
          <p:cNvSpPr>
            <a:spLocks noGrp="1"/>
          </p:cNvSpPr>
          <p:nvPr>
            <p:ph type="title"/>
          </p:nvPr>
        </p:nvSpPr>
        <p:spPr/>
        <p:txBody>
          <a:bodyPr/>
          <a:lstStyle/>
          <a:p>
            <a:r>
              <a:rPr lang="en-GB" dirty="0"/>
              <a:t>Q4. </a:t>
            </a:r>
            <a:r>
              <a:rPr lang="en-GB" dirty="0" err="1"/>
              <a:t>Schedulability</a:t>
            </a:r>
            <a:r>
              <a:rPr lang="en-GB" dirty="0"/>
              <a:t> with Shared Resources </a:t>
            </a:r>
            <a:endParaRPr lang="en-SE" dirty="0"/>
          </a:p>
        </p:txBody>
      </p:sp>
      <p:sp>
        <p:nvSpPr>
          <p:cNvPr id="3" name="Content Placeholder 2">
            <a:extLst>
              <a:ext uri="{FF2B5EF4-FFF2-40B4-BE49-F238E27FC236}">
                <a16:creationId xmlns:a16="http://schemas.microsoft.com/office/drawing/2014/main" id="{AEB7AE12-2876-C0A3-70E8-BA5FDF92AC1D}"/>
              </a:ext>
            </a:extLst>
          </p:cNvPr>
          <p:cNvSpPr>
            <a:spLocks noGrp="1"/>
          </p:cNvSpPr>
          <p:nvPr>
            <p:ph idx="1"/>
          </p:nvPr>
        </p:nvSpPr>
        <p:spPr/>
        <p:txBody>
          <a:bodyPr/>
          <a:lstStyle/>
          <a:p>
            <a:r>
              <a:rPr lang="en-GB" dirty="0"/>
              <a:t>Consider the set of 3 periodic tasks scheduled with Rate Monotonic (RM) scheduling, with period, deadline, priority, and WCET parameters given in the table. Tasks 1 and 3 both require semaphore s</a:t>
            </a:r>
            <a:r>
              <a:rPr lang="en-GB" baseline="-25000" dirty="0"/>
              <a:t>1</a:t>
            </a:r>
            <a:r>
              <a:rPr lang="en-GB" dirty="0"/>
              <a:t>.</a:t>
            </a:r>
          </a:p>
          <a:p>
            <a:r>
              <a:rPr lang="en-GB" dirty="0"/>
              <a:t>1) Calculate priority ceilings of the semaphore s</a:t>
            </a:r>
            <a:r>
              <a:rPr lang="en-GB" baseline="-25000" dirty="0"/>
              <a:t>1</a:t>
            </a:r>
            <a:r>
              <a:rPr lang="en-GB" dirty="0"/>
              <a:t>;</a:t>
            </a:r>
          </a:p>
          <a:p>
            <a:r>
              <a:rPr lang="en-GB" dirty="0"/>
              <a:t>2) Determine taskset </a:t>
            </a:r>
            <a:r>
              <a:rPr lang="en-GB" dirty="0" err="1"/>
              <a:t>schedulability</a:t>
            </a:r>
            <a:r>
              <a:rPr lang="en-GB" dirty="0"/>
              <a:t> for Case (a) no PIP or PCP; Case (b) using PCP</a:t>
            </a:r>
          </a:p>
        </p:txBody>
      </p:sp>
      <p:graphicFrame>
        <p:nvGraphicFramePr>
          <p:cNvPr id="4" name="Group 36">
            <a:extLst>
              <a:ext uri="{FF2B5EF4-FFF2-40B4-BE49-F238E27FC236}">
                <a16:creationId xmlns:a16="http://schemas.microsoft.com/office/drawing/2014/main" id="{FF3A0E39-A1FC-C470-DDF0-8C04E81946AF}"/>
              </a:ext>
            </a:extLst>
          </p:cNvPr>
          <p:cNvGraphicFramePr>
            <a:graphicFrameLocks/>
          </p:cNvGraphicFramePr>
          <p:nvPr>
            <p:extLst>
              <p:ext uri="{D42A27DB-BD31-4B8C-83A1-F6EECF244321}">
                <p14:modId xmlns:p14="http://schemas.microsoft.com/office/powerpoint/2010/main" val="2606162990"/>
              </p:ext>
            </p:extLst>
          </p:nvPr>
        </p:nvGraphicFramePr>
        <p:xfrm>
          <a:off x="1719338" y="4094946"/>
          <a:ext cx="8273902" cy="2359661"/>
        </p:xfrm>
        <a:graphic>
          <a:graphicData uri="http://schemas.openxmlformats.org/drawingml/2006/table">
            <a:tbl>
              <a:tblPr/>
              <a:tblGrid>
                <a:gridCol w="871878">
                  <a:extLst>
                    <a:ext uri="{9D8B030D-6E8A-4147-A177-3AD203B41FA5}">
                      <a16:colId xmlns:a16="http://schemas.microsoft.com/office/drawing/2014/main" val="20000"/>
                    </a:ext>
                  </a:extLst>
                </a:gridCol>
                <a:gridCol w="870362">
                  <a:extLst>
                    <a:ext uri="{9D8B030D-6E8A-4147-A177-3AD203B41FA5}">
                      <a16:colId xmlns:a16="http://schemas.microsoft.com/office/drawing/2014/main" val="20001"/>
                    </a:ext>
                  </a:extLst>
                </a:gridCol>
                <a:gridCol w="870362">
                  <a:extLst>
                    <a:ext uri="{9D8B030D-6E8A-4147-A177-3AD203B41FA5}">
                      <a16:colId xmlns:a16="http://schemas.microsoft.com/office/drawing/2014/main" val="20003"/>
                    </a:ext>
                  </a:extLst>
                </a:gridCol>
                <a:gridCol w="870362">
                  <a:extLst>
                    <a:ext uri="{9D8B030D-6E8A-4147-A177-3AD203B41FA5}">
                      <a16:colId xmlns:a16="http://schemas.microsoft.com/office/drawing/2014/main" val="4146054827"/>
                    </a:ext>
                  </a:extLst>
                </a:gridCol>
                <a:gridCol w="871878">
                  <a:extLst>
                    <a:ext uri="{9D8B030D-6E8A-4147-A177-3AD203B41FA5}">
                      <a16:colId xmlns:a16="http://schemas.microsoft.com/office/drawing/2014/main" val="20004"/>
                    </a:ext>
                  </a:extLst>
                </a:gridCol>
                <a:gridCol w="1131558">
                  <a:extLst>
                    <a:ext uri="{9D8B030D-6E8A-4147-A177-3AD203B41FA5}">
                      <a16:colId xmlns:a16="http://schemas.microsoft.com/office/drawing/2014/main" val="3180017077"/>
                    </a:ext>
                  </a:extLst>
                </a:gridCol>
                <a:gridCol w="914400">
                  <a:extLst>
                    <a:ext uri="{9D8B030D-6E8A-4147-A177-3AD203B41FA5}">
                      <a16:colId xmlns:a16="http://schemas.microsoft.com/office/drawing/2014/main" val="525097281"/>
                    </a:ext>
                  </a:extLst>
                </a:gridCol>
                <a:gridCol w="898451">
                  <a:extLst>
                    <a:ext uri="{9D8B030D-6E8A-4147-A177-3AD203B41FA5}">
                      <a16:colId xmlns:a16="http://schemas.microsoft.com/office/drawing/2014/main" val="3122750995"/>
                    </a:ext>
                  </a:extLst>
                </a:gridCol>
                <a:gridCol w="974651">
                  <a:extLst>
                    <a:ext uri="{9D8B030D-6E8A-4147-A177-3AD203B41FA5}">
                      <a16:colId xmlns:a16="http://schemas.microsoft.com/office/drawing/2014/main" val="1855455093"/>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Task</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T</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D</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sems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CS Len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A</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s</a:t>
                      </a:r>
                      <a:r>
                        <a:rPr kumimoji="0" lang="en-US" altLang="zh-CN" sz="2400" b="0" i="0" u="none" strike="noStrike" cap="none" normalizeH="0" baseline="-25000" dirty="0">
                          <a:ln>
                            <a:noFill/>
                          </a:ln>
                          <a:solidFill>
                            <a:srgbClr val="000000"/>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kern="1200" cap="none" normalizeH="0" baseline="0" dirty="0">
                          <a:ln>
                            <a:noFill/>
                          </a:ln>
                          <a:solidFill>
                            <a:srgbClr val="000000"/>
                          </a:solidFill>
                          <a:effectLst/>
                          <a:latin typeface="Tahoma" pitchFamily="34" charset="0"/>
                          <a:ea typeface="宋体" charset="-122"/>
                          <a:cs typeface="+mn-cs"/>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B</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r>
                        <a:rPr kumimoji="0" lang="en-US" altLang="zh-CN" sz="2400" b="0" i="0" u="none" strike="noStrike" cap="none" normalizeH="0" baseline="0" dirty="0">
                          <a:ln>
                            <a:noFill/>
                          </a:ln>
                          <a:solidFill>
                            <a:srgbClr val="000000"/>
                          </a:solidFill>
                          <a:effectLst/>
                          <a:latin typeface="Tahoma" pitchFamily="34"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a:ln>
                            <a:noFill/>
                          </a:ln>
                          <a:solidFill>
                            <a:srgbClr val="000000"/>
                          </a:solidFill>
                          <a:effectLst/>
                          <a:latin typeface="Tahoma" pitchFamily="34" charset="0"/>
                          <a:ea typeface="宋体" charset="-122"/>
                        </a:rPr>
                        <a:t>C</a:t>
                      </a: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r>
                        <a:rPr kumimoji="0" lang="en-US" altLang="zh-CN" sz="2400" b="0" i="0" u="none" strike="noStrike" cap="none" normalizeH="0" baseline="0" dirty="0">
                          <a:ln>
                            <a:noFill/>
                          </a:ln>
                          <a:solidFill>
                            <a:srgbClr val="000000"/>
                          </a:solidFill>
                          <a:effectLst/>
                          <a:latin typeface="Tahoma" pitchFamily="34" charset="0"/>
                          <a:ea typeface="宋体" charset="-122"/>
                        </a:rPr>
                        <a:t>s</a:t>
                      </a:r>
                      <a:r>
                        <a:rPr kumimoji="0" lang="en-US" altLang="zh-CN" sz="2400" b="0" i="0" u="none" strike="noStrike" cap="none" normalizeH="0" baseline="-25000" dirty="0">
                          <a:ln>
                            <a:noFill/>
                          </a:ln>
                          <a:solidFill>
                            <a:srgbClr val="000000"/>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r>
                        <a:rPr kumimoji="0" lang="en-US" altLang="zh-CN" sz="2400" b="0" i="0" u="none" strike="noStrike" kern="1200" cap="none" normalizeH="0" baseline="0" dirty="0">
                          <a:ln>
                            <a:noFill/>
                          </a:ln>
                          <a:solidFill>
                            <a:srgbClr val="000000"/>
                          </a:solidFill>
                          <a:effectLst/>
                          <a:latin typeface="Tahoma" pitchFamily="34" charset="0"/>
                          <a:ea typeface="宋体" charset="-122"/>
                          <a:cs typeface="+mn-cs"/>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1309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2FB76-7628-2BA3-C730-EE3E529A4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67E8F-8CAB-08B4-6523-338C5F5AAE68}"/>
              </a:ext>
            </a:extLst>
          </p:cNvPr>
          <p:cNvSpPr>
            <a:spLocks noGrp="1"/>
          </p:cNvSpPr>
          <p:nvPr>
            <p:ph type="title"/>
          </p:nvPr>
        </p:nvSpPr>
        <p:spPr/>
        <p:txBody>
          <a:bodyPr/>
          <a:lstStyle/>
          <a:p>
            <a:r>
              <a:rPr lang="en-GB" dirty="0"/>
              <a:t>Q4. </a:t>
            </a:r>
            <a:r>
              <a:rPr lang="en-GB" dirty="0" err="1"/>
              <a:t>Schedulability</a:t>
            </a:r>
            <a:r>
              <a:rPr lang="en-GB" dirty="0"/>
              <a:t> with Shared Resources ANS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4A602C-EA3F-CF06-C3C3-76A5727C7765}"/>
                  </a:ext>
                </a:extLst>
              </p:cNvPr>
              <p:cNvSpPr>
                <a:spLocks noGrp="1"/>
              </p:cNvSpPr>
              <p:nvPr>
                <p:ph idx="1"/>
              </p:nvPr>
            </p:nvSpPr>
            <p:spPr/>
            <p:txBody>
              <a:bodyPr/>
              <a:lstStyle/>
              <a:p>
                <a:pPr eaLnBrk="1" hangingPunct="1">
                  <a:lnSpc>
                    <a:spcPct val="80000"/>
                  </a:lnSpc>
                </a:pPr>
                <a:r>
                  <a:rPr lang="en-US" altLang="zh-CN" dirty="0">
                    <a:ea typeface="宋体" charset="-122"/>
                  </a:rPr>
                  <a:t>Ceiling </a:t>
                </a:r>
                <a14:m>
                  <m:oMath xmlns:m="http://schemas.openxmlformats.org/officeDocument/2006/math">
                    <m:r>
                      <a:rPr lang="en-US" altLang="zh-CN" i="1" dirty="0" smtClean="0">
                        <a:latin typeface="Cambria Math" panose="02040503050406030204" pitchFamily="18" charset="0"/>
                        <a:ea typeface="宋体" charset="-122"/>
                      </a:rPr>
                      <m:t>𝐶</m:t>
                    </m:r>
                    <m:d>
                      <m:dPr>
                        <m:ctrlPr>
                          <a:rPr lang="en-US" altLang="zh-CN" i="1" dirty="0" smtClean="0">
                            <a:latin typeface="Cambria Math" panose="02040503050406030204" pitchFamily="18" charset="0"/>
                            <a:ea typeface="宋体" charset="-122"/>
                          </a:rPr>
                        </m:ctrlPr>
                      </m:dPr>
                      <m:e>
                        <m:r>
                          <a:rPr lang="en-US" altLang="zh-CN" i="1" dirty="0">
                            <a:latin typeface="Cambria Math" panose="02040503050406030204" pitchFamily="18" charset="0"/>
                            <a:ea typeface="宋体" charset="-122"/>
                          </a:rPr>
                          <m:t>𝑠</m:t>
                        </m:r>
                        <m:r>
                          <a:rPr lang="en-US" altLang="zh-CN" i="1" baseline="-25000" dirty="0">
                            <a:latin typeface="Cambria Math" panose="02040503050406030204" pitchFamily="18" charset="0"/>
                            <a:ea typeface="宋体" charset="-122"/>
                          </a:rPr>
                          <m:t>1</m:t>
                        </m:r>
                      </m:e>
                    </m:d>
                    <m:r>
                      <a:rPr lang="en-US" altLang="zh-CN" i="1" dirty="0" smtClean="0">
                        <a:latin typeface="Cambria Math" panose="02040503050406030204" pitchFamily="18" charset="0"/>
                        <a:ea typeface="宋体" charset="-122"/>
                      </a:rPr>
                      <m:t>=</m:t>
                    </m:r>
                    <m:func>
                      <m:funcPr>
                        <m:ctrlPr>
                          <a:rPr lang="en-GB" altLang="zh-CN" b="0" i="1" dirty="0" smtClean="0">
                            <a:latin typeface="Cambria Math" panose="02040503050406030204" pitchFamily="18" charset="0"/>
                            <a:ea typeface="宋体" charset="-122"/>
                          </a:rPr>
                        </m:ctrlPr>
                      </m:funcPr>
                      <m:fName>
                        <m:r>
                          <m:rPr>
                            <m:sty m:val="p"/>
                          </m:rPr>
                          <a:rPr lang="en-GB" altLang="zh-CN" b="0" i="0" dirty="0" smtClean="0">
                            <a:latin typeface="Cambria Math" panose="02040503050406030204" pitchFamily="18" charset="0"/>
                            <a:ea typeface="宋体" charset="-122"/>
                          </a:rPr>
                          <m:t>max</m:t>
                        </m:r>
                      </m:fName>
                      <m:e>
                        <m:r>
                          <a:rPr lang="en-GB" altLang="zh-CN" b="0" i="1" dirty="0" smtClean="0">
                            <a:latin typeface="Cambria Math" panose="02040503050406030204" pitchFamily="18" charset="0"/>
                            <a:ea typeface="宋体" charset="-122"/>
                          </a:rPr>
                          <m:t>(</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𝑃</m:t>
                            </m:r>
                          </m:e>
                          <m:sub>
                            <m:r>
                              <a:rPr lang="en-GB" altLang="zh-CN" b="0" i="1" dirty="0" smtClean="0">
                                <a:latin typeface="Cambria Math" panose="02040503050406030204" pitchFamily="18" charset="0"/>
                                <a:ea typeface="宋体" charset="-122"/>
                              </a:rPr>
                              <m:t>1</m:t>
                            </m:r>
                          </m:sub>
                        </m:sSub>
                        <m:r>
                          <a:rPr lang="en-GB" altLang="zh-CN" b="0" i="1" dirty="0" smtClean="0">
                            <a:latin typeface="Cambria Math" panose="02040503050406030204" pitchFamily="18" charset="0"/>
                            <a:ea typeface="宋体" charset="-122"/>
                          </a:rPr>
                          <m:t>, </m:t>
                        </m:r>
                        <m:sSub>
                          <m:sSubPr>
                            <m:ctrlPr>
                              <a:rPr lang="en-GB" altLang="zh-CN" b="0" i="1" dirty="0" smtClean="0">
                                <a:latin typeface="Cambria Math" panose="02040503050406030204" pitchFamily="18" charset="0"/>
                                <a:ea typeface="宋体" charset="-122"/>
                              </a:rPr>
                            </m:ctrlPr>
                          </m:sSubPr>
                          <m:e>
                            <m:r>
                              <a:rPr lang="en-GB" altLang="zh-CN" b="0" i="1" dirty="0" smtClean="0">
                                <a:latin typeface="Cambria Math" panose="02040503050406030204" pitchFamily="18" charset="0"/>
                                <a:ea typeface="宋体" charset="-122"/>
                              </a:rPr>
                              <m:t>𝑃</m:t>
                            </m:r>
                          </m:e>
                          <m:sub>
                            <m:r>
                              <a:rPr lang="en-GB" altLang="zh-CN" b="0" i="1" dirty="0" smtClean="0">
                                <a:latin typeface="Cambria Math" panose="02040503050406030204" pitchFamily="18" charset="0"/>
                                <a:ea typeface="宋体" charset="-122"/>
                              </a:rPr>
                              <m:t>3</m:t>
                            </m:r>
                          </m:sub>
                        </m:sSub>
                        <m:r>
                          <a:rPr lang="en-GB" altLang="zh-CN" b="0" i="1" dirty="0" smtClean="0">
                            <a:latin typeface="Cambria Math" panose="02040503050406030204" pitchFamily="18" charset="0"/>
                            <a:ea typeface="宋体" charset="-122"/>
                          </a:rPr>
                          <m:t>)</m:t>
                        </m:r>
                      </m:e>
                    </m:func>
                    <m:r>
                      <a:rPr lang="en-GB" altLang="zh-CN" b="0" i="1" dirty="0" smtClean="0">
                        <a:latin typeface="Cambria Math" panose="02040503050406030204" pitchFamily="18" charset="0"/>
                        <a:ea typeface="宋体" charset="-122"/>
                      </a:rPr>
                      <m:t>=</m:t>
                    </m:r>
                    <m:r>
                      <a:rPr lang="en-GB" altLang="zh-CN" b="0" i="1" dirty="0" smtClean="0">
                        <a:latin typeface="Cambria Math" panose="02040503050406030204" pitchFamily="18" charset="0"/>
                        <a:ea typeface="宋体" charset="-122"/>
                      </a:rPr>
                      <m:t>𝐻</m:t>
                    </m:r>
                  </m:oMath>
                </a14:m>
                <a:endParaRPr lang="en-GB" altLang="zh-CN" i="1" dirty="0">
                  <a:latin typeface="Cambria Math" panose="02040503050406030204" pitchFamily="18" charset="0"/>
                  <a:ea typeface="宋体" charset="-122"/>
                </a:endParaRPr>
              </a:p>
              <a:p>
                <a:pPr eaLnBrk="1" hangingPunct="1">
                  <a:lnSpc>
                    <a:spcPct val="80000"/>
                  </a:lnSpc>
                </a:pPr>
                <a:r>
                  <a:rPr lang="en-US" altLang="zh-CN" dirty="0">
                    <a:ea typeface="宋体" charset="-122"/>
                  </a:rPr>
                  <a:t>Blocking times:</a:t>
                </a:r>
              </a:p>
              <a:p>
                <a:pPr lvl="1" eaLnBrk="1" hangingPunct="1">
                  <a:lnSpc>
                    <a:spcPct val="80000"/>
                  </a:lnSpc>
                </a:pPr>
                <a:r>
                  <a:rPr lang="en-US" altLang="zh-CN" sz="2000" dirty="0">
                    <a:ea typeface="宋体" charset="-122"/>
                  </a:rPr>
                  <a:t>Task 1: </a:t>
                </a:r>
                <a14:m>
                  <m:oMath xmlns:m="http://schemas.openxmlformats.org/officeDocument/2006/math">
                    <m:r>
                      <a:rPr lang="en-US" altLang="zh-CN" sz="2000" i="1" dirty="0" smtClean="0">
                        <a:latin typeface="Cambria Math" panose="02040503050406030204" pitchFamily="18" charset="0"/>
                        <a:ea typeface="宋体" charset="-122"/>
                      </a:rPr>
                      <m:t>𝐵</m:t>
                    </m:r>
                    <m:r>
                      <a:rPr lang="en-US" altLang="zh-CN" sz="2000" i="1" baseline="-25000" dirty="0" smtClean="0">
                        <a:latin typeface="Cambria Math" panose="02040503050406030204" pitchFamily="18" charset="0"/>
                        <a:ea typeface="宋体" charset="-122"/>
                      </a:rPr>
                      <m:t>1</m:t>
                    </m:r>
                    <m:r>
                      <a:rPr lang="en-US" altLang="zh-CN" sz="2000" i="1" dirty="0" smtClean="0">
                        <a:latin typeface="Cambria Math" panose="02040503050406030204" pitchFamily="18" charset="0"/>
                        <a:ea typeface="宋体" charset="-122"/>
                      </a:rPr>
                      <m:t>=</m:t>
                    </m:r>
                    <m:r>
                      <a:rPr lang="en-GB" altLang="zh-CN" sz="2000" b="0" i="1" dirty="0" smtClean="0">
                        <a:latin typeface="Cambria Math" panose="02040503050406030204" pitchFamily="18" charset="0"/>
                        <a:ea typeface="宋体" charset="-122"/>
                      </a:rPr>
                      <m:t>30</m:t>
                    </m:r>
                  </m:oMath>
                </a14:m>
                <a:r>
                  <a:rPr lang="en-US" altLang="zh-CN" sz="2000" dirty="0">
                    <a:ea typeface="宋体" charset="-122"/>
                  </a:rPr>
                  <a:t> (CS length of LP Task 3, associated with semaphore s</a:t>
                </a:r>
                <a:r>
                  <a:rPr lang="en-US" altLang="zh-CN" sz="2000" baseline="-25000" dirty="0">
                    <a:ea typeface="宋体" charset="-122"/>
                  </a:rPr>
                  <a:t>1</a:t>
                </a:r>
                <a:r>
                  <a:rPr lang="en-US" altLang="zh-CN" sz="2000" dirty="0">
                    <a:ea typeface="宋体" charset="-122"/>
                  </a:rPr>
                  <a:t>)</a:t>
                </a:r>
              </a:p>
              <a:p>
                <a:pPr lvl="2" eaLnBrk="1" hangingPunct="1">
                  <a:lnSpc>
                    <a:spcPct val="80000"/>
                  </a:lnSpc>
                </a:pPr>
                <a:r>
                  <a:rPr lang="en-GB" sz="1800" b="0" dirty="0"/>
                  <a:t>Utilization </a:t>
                </a:r>
                <a14:m>
                  <m:oMath xmlns:m="http://schemas.openxmlformats.org/officeDocument/2006/math">
                    <m:sSub>
                      <m:sSubPr>
                        <m:ctrlPr>
                          <a:rPr lang="en-GB" sz="1800" b="0" i="1" smtClean="0">
                            <a:latin typeface="Cambria Math" panose="02040503050406030204" pitchFamily="18" charset="0"/>
                          </a:rPr>
                        </m:ctrlPr>
                      </m:sSubPr>
                      <m:e>
                        <m:r>
                          <a:rPr lang="en-GB" sz="1800" i="1">
                            <a:latin typeface="Cambria Math" panose="02040503050406030204" pitchFamily="18" charset="0"/>
                          </a:rPr>
                          <m:t>𝑈</m:t>
                        </m:r>
                      </m:e>
                      <m:sub>
                        <m:r>
                          <a:rPr lang="en-GB" sz="1800" b="0" i="1" smtClean="0">
                            <a:latin typeface="Cambria Math" panose="02040503050406030204" pitchFamily="18" charset="0"/>
                          </a:rPr>
                          <m:t>1</m:t>
                        </m:r>
                      </m:sub>
                    </m:sSub>
                    <m:r>
                      <a:rPr lang="en-GB" sz="1800" i="1">
                        <a:latin typeface="Cambria Math" panose="02040503050406030204" pitchFamily="18" charset="0"/>
                      </a:rPr>
                      <m:t>=</m:t>
                    </m:r>
                    <m:nary>
                      <m:naryPr>
                        <m:chr m:val="∑"/>
                        <m:supHide m:val="on"/>
                        <m:ctrlPr>
                          <a:rPr lang="en-GB" altLang="zh-CN" sz="1800" i="1">
                            <a:latin typeface="Cambria Math" panose="02040503050406030204" pitchFamily="18" charset="0"/>
                            <a:ea typeface="宋体" pitchFamily="2" charset="-122"/>
                          </a:rPr>
                        </m:ctrlPr>
                      </m:naryPr>
                      <m:sub>
                        <m:r>
                          <a:rPr lang="en-GB" altLang="zh-CN" sz="1800" i="1">
                            <a:latin typeface="Cambria Math" panose="02040503050406030204" pitchFamily="18" charset="0"/>
                            <a:ea typeface="宋体" pitchFamily="2" charset="-122"/>
                          </a:rPr>
                          <m:t>∀</m:t>
                        </m:r>
                        <m:r>
                          <a:rPr lang="en-GB" altLang="zh-CN" sz="1800" i="1">
                            <a:latin typeface="Cambria Math" panose="02040503050406030204" pitchFamily="18" charset="0"/>
                            <a:ea typeface="宋体" pitchFamily="2" charset="-122"/>
                          </a:rPr>
                          <m:t>𝑗</m:t>
                        </m:r>
                        <m:r>
                          <a:rPr lang="en-GB" altLang="zh-CN" sz="1800" i="1">
                            <a:latin typeface="Cambria Math" panose="02040503050406030204" pitchFamily="18" charset="0"/>
                            <a:ea typeface="宋体" pitchFamily="2" charset="-122"/>
                          </a:rPr>
                          <m:t>∈</m:t>
                        </m:r>
                        <m:r>
                          <a:rPr lang="en-GB" altLang="zh-CN" sz="1800" i="1">
                            <a:latin typeface="Cambria Math" panose="02040503050406030204" pitchFamily="18" charset="0"/>
                            <a:ea typeface="宋体" pitchFamily="2" charset="-122"/>
                          </a:rPr>
                          <m:t>h𝑝</m:t>
                        </m:r>
                        <m:r>
                          <a:rPr lang="en-GB" altLang="zh-CN" sz="1800" i="1">
                            <a:latin typeface="Cambria Math" panose="02040503050406030204" pitchFamily="18" charset="0"/>
                            <a:ea typeface="宋体" pitchFamily="2" charset="-122"/>
                          </a:rPr>
                          <m:t>(1)</m:t>
                        </m:r>
                      </m:sub>
                      <m:sup/>
                      <m:e>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b="0" i="1" smtClean="0">
                                    <a:latin typeface="Cambria Math" panose="02040503050406030204" pitchFamily="18" charset="0"/>
                                  </a:rPr>
                                  <m:t>𝑗</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𝑇</m:t>
                                </m:r>
                              </m:e>
                              <m:sub>
                                <m:r>
                                  <a:rPr lang="en-GB" sz="1800" b="0" i="1" smtClean="0">
                                    <a:latin typeface="Cambria Math" panose="02040503050406030204" pitchFamily="18" charset="0"/>
                                  </a:rPr>
                                  <m:t>𝑗</m:t>
                                </m:r>
                              </m:sub>
                            </m:sSub>
                          </m:den>
                        </m:f>
                      </m:e>
                    </m:nary>
                    <m:r>
                      <a:rPr lang="en-GB" altLang="zh-CN" sz="1800" b="0" i="1" smtClean="0">
                        <a:latin typeface="Cambria Math" panose="02040503050406030204" pitchFamily="18" charset="0"/>
                        <a:ea typeface="宋体" pitchFamily="2" charset="-122"/>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𝐶</m:t>
                            </m:r>
                          </m:e>
                          <m:sub>
                            <m:r>
                              <a:rPr lang="en-GB" sz="1800" b="0" i="1" smtClean="0">
                                <a:latin typeface="Cambria Math" panose="02040503050406030204" pitchFamily="18" charset="0"/>
                              </a:rPr>
                              <m:t>1</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𝐵</m:t>
                            </m:r>
                          </m:e>
                          <m:sub>
                            <m:r>
                              <a:rPr lang="en-GB" sz="1800" b="0" i="1" smtClean="0">
                                <a:latin typeface="Cambria Math" panose="02040503050406030204" pitchFamily="18" charset="0"/>
                              </a:rPr>
                              <m:t>1</m:t>
                            </m:r>
                          </m:sub>
                        </m:sSub>
                      </m:num>
                      <m:den>
                        <m:sSub>
                          <m:sSubPr>
                            <m:ctrlPr>
                              <a:rPr lang="en-GB" sz="1800" i="1">
                                <a:latin typeface="Cambria Math" panose="02040503050406030204" pitchFamily="18" charset="0"/>
                              </a:rPr>
                            </m:ctrlPr>
                          </m:sSubPr>
                          <m:e>
                            <m:r>
                              <a:rPr lang="en-GB" sz="1800" i="1">
                                <a:latin typeface="Cambria Math" panose="02040503050406030204" pitchFamily="18" charset="0"/>
                              </a:rPr>
                              <m:t>𝑇</m:t>
                            </m:r>
                          </m:e>
                          <m:sub>
                            <m:r>
                              <a:rPr lang="en-GB" sz="1800" b="0" i="1" smtClean="0">
                                <a:latin typeface="Cambria Math" panose="02040503050406030204" pitchFamily="18" charset="0"/>
                              </a:rPr>
                              <m:t>1</m:t>
                            </m:r>
                          </m:sub>
                        </m:sSub>
                      </m:den>
                    </m:f>
                    <m:r>
                      <a:rPr lang="en-GB" sz="1800" b="0" i="1" smtClean="0">
                        <a:latin typeface="Cambria Math" panose="02040503050406030204" pitchFamily="18" charset="0"/>
                      </a:rPr>
                      <m:t>=</m:t>
                    </m:r>
                    <m:f>
                      <m:fPr>
                        <m:ctrlPr>
                          <a:rPr lang="en-US" altLang="zh-CN" sz="1800" i="1" dirty="0">
                            <a:latin typeface="Cambria Math" panose="02040503050406030204" pitchFamily="18" charset="0"/>
                            <a:ea typeface="宋体" charset="-122"/>
                          </a:rPr>
                        </m:ctrlPr>
                      </m:fPr>
                      <m:num>
                        <m:r>
                          <a:rPr lang="en-GB" altLang="zh-CN" sz="1800" b="0" i="1" dirty="0" smtClean="0">
                            <a:latin typeface="Cambria Math" panose="02040503050406030204" pitchFamily="18" charset="0"/>
                            <a:ea typeface="宋体" charset="-122"/>
                          </a:rPr>
                          <m:t>2</m:t>
                        </m:r>
                        <m:r>
                          <a:rPr lang="en-US" altLang="zh-CN" sz="1800" i="1" dirty="0">
                            <a:latin typeface="Cambria Math" panose="02040503050406030204" pitchFamily="18" charset="0"/>
                            <a:ea typeface="宋体" charset="-122"/>
                          </a:rPr>
                          <m:t>5</m:t>
                        </m:r>
                        <m:r>
                          <a:rPr lang="en-GB" altLang="zh-CN" sz="1800" b="0" i="1" dirty="0" smtClean="0">
                            <a:latin typeface="Cambria Math" panose="02040503050406030204" pitchFamily="18" charset="0"/>
                            <a:ea typeface="宋体" charset="-122"/>
                          </a:rPr>
                          <m:t>+30</m:t>
                        </m:r>
                      </m:num>
                      <m:den>
                        <m:r>
                          <a:rPr lang="en-GB" altLang="zh-CN" sz="1800" b="0" i="1" dirty="0" smtClean="0">
                            <a:latin typeface="Cambria Math" panose="02040503050406030204" pitchFamily="18" charset="0"/>
                            <a:ea typeface="宋体" charset="-122"/>
                          </a:rPr>
                          <m:t>10</m:t>
                        </m:r>
                        <m:r>
                          <a:rPr lang="en-US" altLang="zh-CN" sz="1800" i="1" dirty="0">
                            <a:latin typeface="Cambria Math" panose="02040503050406030204" pitchFamily="18" charset="0"/>
                            <a:ea typeface="宋体" charset="-122"/>
                          </a:rPr>
                          <m:t>0</m:t>
                        </m:r>
                      </m:den>
                    </m:f>
                    <m:r>
                      <a:rPr lang="en-US" altLang="zh-CN" sz="1800" i="1" dirty="0">
                        <a:latin typeface="Cambria Math" panose="02040503050406030204" pitchFamily="18" charset="0"/>
                        <a:ea typeface="宋体" charset="-122"/>
                      </a:rPr>
                      <m:t>=0.</m:t>
                    </m:r>
                    <m:r>
                      <a:rPr lang="en-GB" altLang="zh-CN" sz="1800" b="0" i="1" dirty="0" smtClean="0">
                        <a:latin typeface="Cambria Math" panose="02040503050406030204" pitchFamily="18" charset="0"/>
                        <a:ea typeface="宋体" charset="-122"/>
                      </a:rPr>
                      <m:t>55</m:t>
                    </m:r>
                    <m:r>
                      <a:rPr lang="en-GB" sz="1800" i="1">
                        <a:latin typeface="Cambria Math" panose="02040503050406030204" pitchFamily="18" charset="0"/>
                      </a:rPr>
                      <m:t>≤</m:t>
                    </m:r>
                    <m:r>
                      <a:rPr lang="en-GB" sz="1800" b="0" i="1" smtClean="0">
                        <a:latin typeface="Cambria Math" panose="02040503050406030204" pitchFamily="18" charset="0"/>
                      </a:rPr>
                      <m:t>0.828</m:t>
                    </m:r>
                  </m:oMath>
                </a14:m>
                <a:r>
                  <a:rPr lang="en-GB" sz="1800" dirty="0"/>
                  <a:t> (utilization bound for 2 tasks under RM)</a:t>
                </a:r>
              </a:p>
              <a:p>
                <a:pPr lvl="2" eaLnBrk="1" hangingPunct="1">
                  <a:lnSpc>
                    <a:spcPct val="80000"/>
                  </a:lnSpc>
                </a:pPr>
                <a:r>
                  <a:rPr lang="en-US" altLang="zh-CN" sz="1800" dirty="0">
                    <a:ea typeface="宋体" charset="-122"/>
                  </a:rPr>
                  <a:t>Or WCRT: </a:t>
                </a:r>
                <a14:m>
                  <m:oMath xmlns:m="http://schemas.openxmlformats.org/officeDocument/2006/math">
                    <m:r>
                      <a:rPr lang="en-US" altLang="zh-CN" sz="1800" i="1" dirty="0" smtClean="0">
                        <a:latin typeface="Cambria Math" panose="02040503050406030204" pitchFamily="18" charset="0"/>
                        <a:ea typeface="宋体" charset="-122"/>
                      </a:rPr>
                      <m:t>𝑅</m:t>
                    </m:r>
                    <m:r>
                      <a:rPr lang="en-GB" altLang="zh-CN" sz="1800" b="0" i="1" baseline="-25000" dirty="0" smtClean="0">
                        <a:latin typeface="Cambria Math" panose="02040503050406030204" pitchFamily="18" charset="0"/>
                        <a:ea typeface="宋体" charset="-122"/>
                      </a:rPr>
                      <m:t>1</m:t>
                    </m:r>
                    <m:r>
                      <a:rPr lang="en-US" altLang="zh-CN" sz="1800" i="1" dirty="0">
                        <a:latin typeface="Cambria Math" panose="02040503050406030204" pitchFamily="18" charset="0"/>
                        <a:ea typeface="宋体" charset="-122"/>
                      </a:rPr>
                      <m:t>=</m:t>
                    </m:r>
                    <m:sSub>
                      <m:sSubPr>
                        <m:ctrlPr>
                          <a:rPr lang="en-GB" altLang="zh-CN" sz="1800" b="0" i="1" dirty="0" smtClean="0">
                            <a:latin typeface="Cambria Math" panose="02040503050406030204" pitchFamily="18" charset="0"/>
                            <a:ea typeface="宋体" charset="-122"/>
                          </a:rPr>
                        </m:ctrlPr>
                      </m:sSubPr>
                      <m:e>
                        <m:r>
                          <a:rPr lang="en-GB" altLang="zh-CN" sz="1800" b="0" i="1" dirty="0" smtClean="0">
                            <a:latin typeface="Cambria Math" panose="02040503050406030204" pitchFamily="18" charset="0"/>
                            <a:ea typeface="宋体" charset="-122"/>
                          </a:rPr>
                          <m:t>𝐶</m:t>
                        </m:r>
                      </m:e>
                      <m:sub>
                        <m:r>
                          <a:rPr lang="en-GB" altLang="zh-CN" sz="1800" b="0" i="1" dirty="0" smtClean="0">
                            <a:latin typeface="Cambria Math" panose="02040503050406030204" pitchFamily="18" charset="0"/>
                            <a:ea typeface="宋体" charset="-122"/>
                          </a:rPr>
                          <m:t>1</m:t>
                        </m:r>
                      </m:sub>
                    </m:sSub>
                    <m:r>
                      <a:rPr lang="en-GB" altLang="zh-CN" sz="1800" b="0" i="1" dirty="0" smtClean="0">
                        <a:latin typeface="Cambria Math" panose="02040503050406030204" pitchFamily="18" charset="0"/>
                        <a:ea typeface="宋体" charset="-122"/>
                      </a:rPr>
                      <m:t>+</m:t>
                    </m:r>
                    <m:sSub>
                      <m:sSubPr>
                        <m:ctrlPr>
                          <a:rPr lang="en-GB" altLang="zh-CN" sz="1800" b="0" i="1" dirty="0" smtClean="0">
                            <a:latin typeface="Cambria Math" panose="02040503050406030204" pitchFamily="18" charset="0"/>
                            <a:ea typeface="宋体" charset="-122"/>
                          </a:rPr>
                        </m:ctrlPr>
                      </m:sSubPr>
                      <m:e>
                        <m:r>
                          <a:rPr lang="en-GB" altLang="zh-CN" sz="1800" b="0" i="1" dirty="0" smtClean="0">
                            <a:latin typeface="Cambria Math" panose="02040503050406030204" pitchFamily="18" charset="0"/>
                            <a:ea typeface="宋体" charset="-122"/>
                          </a:rPr>
                          <m:t>𝐵</m:t>
                        </m:r>
                      </m:e>
                      <m:sub>
                        <m:r>
                          <a:rPr lang="en-GB" altLang="zh-CN" sz="1800" b="0" i="1" dirty="0" smtClean="0">
                            <a:latin typeface="Cambria Math" panose="02040503050406030204" pitchFamily="18" charset="0"/>
                            <a:ea typeface="宋体" charset="-122"/>
                          </a:rPr>
                          <m:t>1</m:t>
                        </m:r>
                      </m:sub>
                    </m:sSub>
                    <m:r>
                      <a:rPr lang="en-GB" altLang="zh-CN" sz="1800" b="0" i="1" dirty="0" smtClean="0">
                        <a:latin typeface="Cambria Math" panose="02040503050406030204" pitchFamily="18" charset="0"/>
                        <a:ea typeface="宋体" charset="-122"/>
                      </a:rPr>
                      <m:t>=25+30=55</m:t>
                    </m:r>
                    <m:r>
                      <a:rPr lang="en-GB" altLang="zh-CN" sz="1800" i="1" dirty="0">
                        <a:latin typeface="Cambria Math" panose="02040503050406030204" pitchFamily="18" charset="0"/>
                        <a:ea typeface="宋体" charset="-122"/>
                      </a:rPr>
                      <m:t>≤</m:t>
                    </m:r>
                    <m:sSub>
                      <m:sSubPr>
                        <m:ctrlPr>
                          <a:rPr lang="en-GB" altLang="zh-CN" sz="1800" i="1" dirty="0">
                            <a:latin typeface="Cambria Math" panose="02040503050406030204" pitchFamily="18" charset="0"/>
                            <a:ea typeface="宋体" charset="-122"/>
                          </a:rPr>
                        </m:ctrlPr>
                      </m:sSubPr>
                      <m:e>
                        <m:r>
                          <a:rPr lang="en-GB" altLang="zh-CN" sz="1800" i="1" dirty="0">
                            <a:latin typeface="Cambria Math" panose="02040503050406030204" pitchFamily="18" charset="0"/>
                            <a:ea typeface="宋体" charset="-122"/>
                          </a:rPr>
                          <m:t>𝐷</m:t>
                        </m:r>
                      </m:e>
                      <m:sub>
                        <m:r>
                          <a:rPr lang="en-GB" altLang="zh-CN" sz="1800" b="0" i="1" dirty="0" smtClean="0">
                            <a:latin typeface="Cambria Math" panose="02040503050406030204" pitchFamily="18" charset="0"/>
                            <a:ea typeface="宋体" charset="-122"/>
                          </a:rPr>
                          <m:t>1</m:t>
                        </m:r>
                      </m:sub>
                    </m:sSub>
                    <m:r>
                      <a:rPr lang="en-GB" altLang="zh-CN" sz="1800" i="1" dirty="0">
                        <a:latin typeface="Cambria Math" panose="02040503050406030204" pitchFamily="18" charset="0"/>
                        <a:ea typeface="宋体" charset="-122"/>
                      </a:rPr>
                      <m:t>=</m:t>
                    </m:r>
                    <m:r>
                      <a:rPr lang="en-GB" altLang="zh-CN" sz="1800" b="0" i="1" dirty="0" smtClean="0">
                        <a:latin typeface="Cambria Math" panose="02040503050406030204" pitchFamily="18" charset="0"/>
                        <a:ea typeface="宋体" charset="-122"/>
                      </a:rPr>
                      <m:t>1</m:t>
                    </m:r>
                    <m:r>
                      <a:rPr lang="en-GB" altLang="zh-CN" sz="1800" i="1" dirty="0">
                        <a:latin typeface="Cambria Math" panose="02040503050406030204" pitchFamily="18" charset="0"/>
                        <a:ea typeface="宋体" charset="-122"/>
                      </a:rPr>
                      <m:t>00</m:t>
                    </m:r>
                  </m:oMath>
                </a14:m>
                <a:endParaRPr lang="en-US" altLang="zh-CN" sz="1800" dirty="0">
                  <a:ea typeface="宋体" charset="-122"/>
                </a:endParaRPr>
              </a:p>
              <a:p>
                <a:pPr lvl="1" eaLnBrk="1" hangingPunct="1">
                  <a:lnSpc>
                    <a:spcPct val="80000"/>
                  </a:lnSpc>
                </a:pPr>
                <a:r>
                  <a:rPr lang="en-US" altLang="zh-CN" sz="2000" dirty="0">
                    <a:ea typeface="宋体" charset="-122"/>
                  </a:rPr>
                  <a:t>Task 2: </a:t>
                </a:r>
                <a14:m>
                  <m:oMath xmlns:m="http://schemas.openxmlformats.org/officeDocument/2006/math">
                    <m:r>
                      <a:rPr lang="en-US" altLang="zh-CN" sz="2000" i="1" dirty="0" smtClean="0">
                        <a:latin typeface="Cambria Math" panose="02040503050406030204" pitchFamily="18" charset="0"/>
                        <a:ea typeface="宋体" charset="-122"/>
                      </a:rPr>
                      <m:t>𝐵</m:t>
                    </m:r>
                    <m:r>
                      <a:rPr lang="en-US" altLang="zh-CN" sz="2000" i="1" baseline="-25000" dirty="0" smtClean="0">
                        <a:latin typeface="Cambria Math" panose="02040503050406030204" pitchFamily="18" charset="0"/>
                        <a:ea typeface="宋体" charset="-122"/>
                      </a:rPr>
                      <m:t>2</m:t>
                    </m:r>
                    <m:r>
                      <a:rPr lang="en-US" altLang="zh-CN" sz="2000" i="1" dirty="0" smtClean="0">
                        <a:latin typeface="Cambria Math" panose="02040503050406030204" pitchFamily="18" charset="0"/>
                        <a:ea typeface="宋体" charset="-122"/>
                      </a:rPr>
                      <m:t>=</m:t>
                    </m:r>
                    <m:r>
                      <a:rPr lang="en-GB" altLang="zh-CN" sz="2000" b="0" i="1" dirty="0" smtClean="0">
                        <a:latin typeface="Cambria Math" panose="02040503050406030204" pitchFamily="18" charset="0"/>
                        <a:ea typeface="宋体" charset="-122"/>
                      </a:rPr>
                      <m:t>30</m:t>
                    </m:r>
                  </m:oMath>
                </a14:m>
                <a:r>
                  <a:rPr lang="en-US" altLang="zh-CN" sz="2000" dirty="0">
                    <a:ea typeface="宋体" charset="-122"/>
                  </a:rPr>
                  <a:t> (CS length of LP Task 3, associated with semaphore s</a:t>
                </a:r>
                <a:r>
                  <a:rPr lang="en-US" altLang="zh-CN" sz="2000" baseline="-25000" dirty="0">
                    <a:ea typeface="宋体" charset="-122"/>
                  </a:rPr>
                  <a:t>1</a:t>
                </a:r>
                <a:r>
                  <a:rPr lang="en-US" altLang="zh-CN" sz="2000" dirty="0">
                    <a:ea typeface="宋体" charset="-122"/>
                  </a:rPr>
                  <a:t>)</a:t>
                </a:r>
              </a:p>
              <a:p>
                <a:pPr lvl="1" eaLnBrk="1" hangingPunct="1">
                  <a:lnSpc>
                    <a:spcPct val="80000"/>
                  </a:lnSpc>
                </a:pPr>
                <a:r>
                  <a:rPr lang="en-US" altLang="zh-CN" sz="2000" dirty="0">
                    <a:ea typeface="宋体" charset="-122"/>
                  </a:rPr>
                  <a:t>Task 3: </a:t>
                </a:r>
                <a14:m>
                  <m:oMath xmlns:m="http://schemas.openxmlformats.org/officeDocument/2006/math">
                    <m:r>
                      <a:rPr lang="en-US" altLang="zh-CN" sz="2000" i="1" dirty="0" smtClean="0">
                        <a:latin typeface="Cambria Math" panose="02040503050406030204" pitchFamily="18" charset="0"/>
                        <a:ea typeface="宋体" charset="-122"/>
                      </a:rPr>
                      <m:t>𝐵</m:t>
                    </m:r>
                    <m:r>
                      <a:rPr lang="en-US" altLang="zh-CN" sz="2000" i="1" baseline="-25000" dirty="0" smtClean="0">
                        <a:latin typeface="Cambria Math" panose="02040503050406030204" pitchFamily="18" charset="0"/>
                        <a:ea typeface="宋体" charset="-122"/>
                      </a:rPr>
                      <m:t>3</m:t>
                    </m:r>
                    <m:r>
                      <a:rPr lang="en-US" altLang="zh-CN" sz="2000" i="1" dirty="0" smtClean="0">
                        <a:latin typeface="Cambria Math" panose="02040503050406030204" pitchFamily="18" charset="0"/>
                        <a:ea typeface="宋体" charset="-122"/>
                      </a:rPr>
                      <m:t>=0</m:t>
                    </m:r>
                  </m:oMath>
                </a14:m>
                <a:r>
                  <a:rPr lang="en-US" altLang="zh-CN" sz="2000" dirty="0">
                    <a:ea typeface="宋体" charset="-122"/>
                  </a:rPr>
                  <a:t> (Task 3 is the lowest priority task, so it does not experience blocking), so it remains schedulable</a:t>
                </a:r>
              </a:p>
              <a:p>
                <a:pPr eaLnBrk="1" hangingPunct="1">
                  <a:lnSpc>
                    <a:spcPct val="80000"/>
                  </a:lnSpc>
                </a:pPr>
                <a:r>
                  <a:rPr lang="en-US" altLang="zh-CN" dirty="0">
                    <a:ea typeface="宋体" charset="-122"/>
                  </a:rPr>
                  <a:t>The taskset is schedulable with shared resources under PCP</a:t>
                </a:r>
                <a:endParaRPr lang="zh-CN" altLang="en-US" dirty="0">
                  <a:ea typeface="宋体" charset="-122"/>
                </a:endParaRPr>
              </a:p>
            </p:txBody>
          </p:sp>
        </mc:Choice>
        <mc:Fallback xmlns="">
          <p:sp>
            <p:nvSpPr>
              <p:cNvPr id="3" name="Content Placeholder 2">
                <a:extLst>
                  <a:ext uri="{FF2B5EF4-FFF2-40B4-BE49-F238E27FC236}">
                    <a16:creationId xmlns:a16="http://schemas.microsoft.com/office/drawing/2014/main" id="{934A602C-EA3F-CF06-C3C3-76A5727C7765}"/>
                  </a:ext>
                </a:extLst>
              </p:cNvPr>
              <p:cNvSpPr>
                <a:spLocks noGrp="1" noRot="1" noChangeAspect="1" noMove="1" noResize="1" noEditPoints="1" noAdjustHandles="1" noChangeArrowheads="1" noChangeShapeType="1" noTextEdit="1"/>
              </p:cNvSpPr>
              <p:nvPr>
                <p:ph idx="1"/>
              </p:nvPr>
            </p:nvSpPr>
            <p:spPr>
              <a:blipFill>
                <a:blip r:embed="rId2"/>
                <a:stretch>
                  <a:fillRect l="-1211" t="-2864"/>
                </a:stretch>
              </a:blipFill>
            </p:spPr>
            <p:txBody>
              <a:bodyPr/>
              <a:lstStyle/>
              <a:p>
                <a:r>
                  <a:rPr lang="en-SE">
                    <a:noFill/>
                  </a:rPr>
                  <a:t> </a:t>
                </a:r>
              </a:p>
            </p:txBody>
          </p:sp>
        </mc:Fallback>
      </mc:AlternateContent>
      <p:graphicFrame>
        <p:nvGraphicFramePr>
          <p:cNvPr id="7" name="Group 36">
            <a:extLst>
              <a:ext uri="{FF2B5EF4-FFF2-40B4-BE49-F238E27FC236}">
                <a16:creationId xmlns:a16="http://schemas.microsoft.com/office/drawing/2014/main" id="{555A0B20-A214-032E-B686-5777CF2594CB}"/>
              </a:ext>
            </a:extLst>
          </p:cNvPr>
          <p:cNvGraphicFramePr>
            <a:graphicFrameLocks/>
          </p:cNvGraphicFramePr>
          <p:nvPr>
            <p:extLst>
              <p:ext uri="{D42A27DB-BD31-4B8C-83A1-F6EECF244321}">
                <p14:modId xmlns:p14="http://schemas.microsoft.com/office/powerpoint/2010/main" val="1144427830"/>
              </p:ext>
            </p:extLst>
          </p:nvPr>
        </p:nvGraphicFramePr>
        <p:xfrm>
          <a:off x="2971800" y="4495800"/>
          <a:ext cx="8001002" cy="2359661"/>
        </p:xfrm>
        <a:graphic>
          <a:graphicData uri="http://schemas.openxmlformats.org/drawingml/2006/table">
            <a:tbl>
              <a:tblPr/>
              <a:tblGrid>
                <a:gridCol w="1000560">
                  <a:extLst>
                    <a:ext uri="{9D8B030D-6E8A-4147-A177-3AD203B41FA5}">
                      <a16:colId xmlns:a16="http://schemas.microsoft.com/office/drawing/2014/main" val="20000"/>
                    </a:ext>
                  </a:extLst>
                </a:gridCol>
                <a:gridCol w="998821">
                  <a:extLst>
                    <a:ext uri="{9D8B030D-6E8A-4147-A177-3AD203B41FA5}">
                      <a16:colId xmlns:a16="http://schemas.microsoft.com/office/drawing/2014/main" val="20001"/>
                    </a:ext>
                  </a:extLst>
                </a:gridCol>
                <a:gridCol w="998821">
                  <a:extLst>
                    <a:ext uri="{9D8B030D-6E8A-4147-A177-3AD203B41FA5}">
                      <a16:colId xmlns:a16="http://schemas.microsoft.com/office/drawing/2014/main" val="20003"/>
                    </a:ext>
                  </a:extLst>
                </a:gridCol>
                <a:gridCol w="1000560">
                  <a:extLst>
                    <a:ext uri="{9D8B030D-6E8A-4147-A177-3AD203B41FA5}">
                      <a16:colId xmlns:a16="http://schemas.microsoft.com/office/drawing/2014/main" val="20004"/>
                    </a:ext>
                  </a:extLst>
                </a:gridCol>
                <a:gridCol w="1000560">
                  <a:extLst>
                    <a:ext uri="{9D8B030D-6E8A-4147-A177-3AD203B41FA5}">
                      <a16:colId xmlns:a16="http://schemas.microsoft.com/office/drawing/2014/main" val="3180017077"/>
                    </a:ext>
                  </a:extLst>
                </a:gridCol>
                <a:gridCol w="1000560">
                  <a:extLst>
                    <a:ext uri="{9D8B030D-6E8A-4147-A177-3AD203B41FA5}">
                      <a16:colId xmlns:a16="http://schemas.microsoft.com/office/drawing/2014/main" val="525097281"/>
                    </a:ext>
                  </a:extLst>
                </a:gridCol>
                <a:gridCol w="1000560">
                  <a:extLst>
                    <a:ext uri="{9D8B030D-6E8A-4147-A177-3AD203B41FA5}">
                      <a16:colId xmlns:a16="http://schemas.microsoft.com/office/drawing/2014/main" val="1010194457"/>
                    </a:ext>
                  </a:extLst>
                </a:gridCol>
                <a:gridCol w="1000560">
                  <a:extLst>
                    <a:ext uri="{9D8B030D-6E8A-4147-A177-3AD203B41FA5}">
                      <a16:colId xmlns:a16="http://schemas.microsoft.com/office/drawing/2014/main" val="188094743"/>
                    </a:ext>
                  </a:extLst>
                </a:gridCol>
              </a:tblGrid>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Prio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sems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CS Len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s</a:t>
                      </a:r>
                      <a:r>
                        <a:rPr kumimoji="0" lang="en-US" altLang="zh-CN" sz="2400" b="0" i="0" u="none" strike="noStrike" cap="none" normalizeH="0" baseline="-25000" dirty="0">
                          <a:ln>
                            <a:noFill/>
                          </a:ln>
                          <a:solidFill>
                            <a:srgbClr val="000000"/>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kern="1200" cap="none" normalizeH="0" baseline="0" dirty="0">
                          <a:ln>
                            <a:noFill/>
                          </a:ln>
                          <a:solidFill>
                            <a:srgbClr val="000000"/>
                          </a:solidFill>
                          <a:effectLst/>
                          <a:latin typeface="Tahoma" pitchFamily="34" charset="0"/>
                          <a:ea typeface="宋体" charset="-122"/>
                          <a:cs typeface="+mn-cs"/>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r>
                        <a:rPr kumimoji="0" lang="en-US" altLang="zh-CN" sz="2400" b="0" i="0" u="none" strike="noStrike" cap="none" normalizeH="0" baseline="0" dirty="0">
                          <a:ln>
                            <a:noFill/>
                          </a:ln>
                          <a:solidFill>
                            <a:srgbClr val="000000"/>
                          </a:solidFill>
                          <a:effectLst/>
                          <a:latin typeface="Tahoma" pitchFamily="34"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cap="none" normalizeH="0" baseline="0" dirty="0">
                        <a:ln>
                          <a:noFill/>
                        </a:ln>
                        <a:solidFill>
                          <a:srgbClr val="000000"/>
                        </a:solidFill>
                        <a:effectLst/>
                        <a:latin typeface="Tahoma" pitchFamily="34"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7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400" b="0" i="0" u="none" strike="noStrike" cap="none" normalizeH="0" baseline="0" dirty="0">
                          <a:ln>
                            <a:noFill/>
                          </a:ln>
                          <a:solidFill>
                            <a:srgbClr val="000000"/>
                          </a:solidFill>
                          <a:effectLst/>
                          <a:latin typeface="Tahoma" pitchFamily="34" charset="0"/>
                          <a:ea typeface="宋体" charset="-122"/>
                        </a:rPr>
                        <a: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r>
                        <a:rPr kumimoji="0" lang="en-US" altLang="zh-CN" sz="2400" b="0" i="0" u="none" strike="noStrike" cap="none" normalizeH="0" baseline="0" dirty="0">
                          <a:ln>
                            <a:noFill/>
                          </a:ln>
                          <a:solidFill>
                            <a:srgbClr val="000000"/>
                          </a:solidFill>
                          <a:effectLst/>
                          <a:latin typeface="Tahoma" pitchFamily="34" charset="0"/>
                          <a:ea typeface="宋体" charset="-122"/>
                        </a:rPr>
                        <a:t>s</a:t>
                      </a:r>
                      <a:r>
                        <a:rPr kumimoji="0" lang="en-US" altLang="zh-CN" sz="2400" b="0" i="0" u="none" strike="noStrike" cap="none" normalizeH="0" baseline="-25000" dirty="0">
                          <a:ln>
                            <a:noFill/>
                          </a:ln>
                          <a:solidFill>
                            <a:srgbClr val="000000"/>
                          </a:solidFill>
                          <a:effectLst/>
                          <a:latin typeface="Tahoma" pitchFamily="34"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r>
                        <a:rPr kumimoji="0" lang="en-US" altLang="zh-CN" sz="2400" b="0" i="0" u="none" strike="noStrike" kern="1200" cap="none" normalizeH="0" baseline="0" dirty="0">
                          <a:ln>
                            <a:noFill/>
                          </a:ln>
                          <a:solidFill>
                            <a:srgbClr val="000000"/>
                          </a:solidFill>
                          <a:effectLst/>
                          <a:latin typeface="Tahoma" pitchFamily="34" charset="0"/>
                          <a:ea typeface="宋体" charset="-122"/>
                          <a:cs typeface="+mn-cs"/>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defRPr/>
                      </a:pPr>
                      <a:endParaRPr kumimoji="0" lang="en-US" altLang="zh-CN" sz="2400" b="0" i="0" u="none" strike="noStrike" kern="1200" cap="none" normalizeH="0" baseline="0" dirty="0">
                        <a:ln>
                          <a:noFill/>
                        </a:ln>
                        <a:solidFill>
                          <a:srgbClr val="000000"/>
                        </a:solidFill>
                        <a:effectLst/>
                        <a:latin typeface="Tahoma" pitchFamily="34" charset="0"/>
                        <a:ea typeface="宋体"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965753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FFA8-B909-F60A-B498-619F600BC7B0}"/>
              </a:ext>
            </a:extLst>
          </p:cNvPr>
          <p:cNvSpPr>
            <a:spLocks noGrp="1"/>
          </p:cNvSpPr>
          <p:nvPr>
            <p:ph type="title"/>
          </p:nvPr>
        </p:nvSpPr>
        <p:spPr/>
        <p:txBody>
          <a:bodyPr/>
          <a:lstStyle/>
          <a:p>
            <a:r>
              <a:rPr lang="en-GB" dirty="0"/>
              <a:t>PCP Example II</a:t>
            </a:r>
            <a:endParaRPr lang="en-SE" dirty="0"/>
          </a:p>
        </p:txBody>
      </p:sp>
      <p:pic>
        <p:nvPicPr>
          <p:cNvPr id="14" name="Picture 2">
            <a:extLst>
              <a:ext uri="{FF2B5EF4-FFF2-40B4-BE49-F238E27FC236}">
                <a16:creationId xmlns:a16="http://schemas.microsoft.com/office/drawing/2014/main" id="{BEC784C4-F0DC-9D2B-C2B5-B6DA38CD9286}"/>
              </a:ext>
            </a:extLst>
          </p:cNvPr>
          <p:cNvPicPr>
            <a:picLocks noChangeAspect="1" noChangeArrowheads="1"/>
          </p:cNvPicPr>
          <p:nvPr/>
        </p:nvPicPr>
        <p:blipFill>
          <a:blip r:embed="rId2"/>
          <a:srcRect/>
          <a:stretch>
            <a:fillRect/>
          </a:stretch>
        </p:blipFill>
        <p:spPr bwMode="auto">
          <a:xfrm>
            <a:off x="1925674" y="1337487"/>
            <a:ext cx="4591050" cy="2933700"/>
          </a:xfrm>
          <a:prstGeom prst="rect">
            <a:avLst/>
          </a:prstGeom>
          <a:noFill/>
          <a:ln w="9525">
            <a:noFill/>
            <a:miter lim="800000"/>
            <a:headEnd/>
            <a:tailEnd/>
          </a:ln>
        </p:spPr>
      </p:pic>
      <p:pic>
        <p:nvPicPr>
          <p:cNvPr id="15" name="Picture 3">
            <a:extLst>
              <a:ext uri="{FF2B5EF4-FFF2-40B4-BE49-F238E27FC236}">
                <a16:creationId xmlns:a16="http://schemas.microsoft.com/office/drawing/2014/main" id="{6A35D8F5-20AC-DD4C-9342-5DC9B8C29F67}"/>
              </a:ext>
            </a:extLst>
          </p:cNvPr>
          <p:cNvPicPr>
            <a:picLocks noChangeAspect="1" noChangeArrowheads="1"/>
          </p:cNvPicPr>
          <p:nvPr/>
        </p:nvPicPr>
        <p:blipFill>
          <a:blip r:embed="rId3"/>
          <a:srcRect/>
          <a:stretch>
            <a:fillRect/>
          </a:stretch>
        </p:blipFill>
        <p:spPr bwMode="auto">
          <a:xfrm>
            <a:off x="6688174" y="931087"/>
            <a:ext cx="4152900" cy="3162300"/>
          </a:xfrm>
          <a:prstGeom prst="rect">
            <a:avLst/>
          </a:prstGeom>
          <a:noFill/>
          <a:ln w="9525">
            <a:noFill/>
            <a:miter lim="800000"/>
            <a:headEnd/>
            <a:tailEnd/>
          </a:ln>
        </p:spPr>
      </p:pic>
      <p:pic>
        <p:nvPicPr>
          <p:cNvPr id="16" name="Picture 4">
            <a:extLst>
              <a:ext uri="{FF2B5EF4-FFF2-40B4-BE49-F238E27FC236}">
                <a16:creationId xmlns:a16="http://schemas.microsoft.com/office/drawing/2014/main" id="{7B48AF23-FC54-2A29-76A2-0F0BDCAD3A02}"/>
              </a:ext>
            </a:extLst>
          </p:cNvPr>
          <p:cNvPicPr>
            <a:picLocks noChangeAspect="1" noChangeArrowheads="1"/>
          </p:cNvPicPr>
          <p:nvPr/>
        </p:nvPicPr>
        <p:blipFill>
          <a:blip r:embed="rId4"/>
          <a:srcRect/>
          <a:stretch>
            <a:fillRect/>
          </a:stretch>
        </p:blipFill>
        <p:spPr bwMode="auto">
          <a:xfrm>
            <a:off x="1925674" y="4588687"/>
            <a:ext cx="2514600" cy="2019300"/>
          </a:xfrm>
          <a:prstGeom prst="rect">
            <a:avLst/>
          </a:prstGeom>
          <a:noFill/>
          <a:ln w="9525">
            <a:noFill/>
            <a:miter lim="800000"/>
            <a:headEnd/>
            <a:tailEnd/>
          </a:ln>
        </p:spPr>
      </p:pic>
      <p:pic>
        <p:nvPicPr>
          <p:cNvPr id="17" name="Picture 5">
            <a:extLst>
              <a:ext uri="{FF2B5EF4-FFF2-40B4-BE49-F238E27FC236}">
                <a16:creationId xmlns:a16="http://schemas.microsoft.com/office/drawing/2014/main" id="{C6D36164-31B4-D055-2B6A-1185021C4A4E}"/>
              </a:ext>
            </a:extLst>
          </p:cNvPr>
          <p:cNvPicPr>
            <a:picLocks noChangeAspect="1" noChangeArrowheads="1"/>
          </p:cNvPicPr>
          <p:nvPr/>
        </p:nvPicPr>
        <p:blipFill>
          <a:blip r:embed="rId5"/>
          <a:srcRect/>
          <a:stretch>
            <a:fillRect/>
          </a:stretch>
        </p:blipFill>
        <p:spPr bwMode="auto">
          <a:xfrm>
            <a:off x="7129499" y="4093387"/>
            <a:ext cx="2493963" cy="2705100"/>
          </a:xfrm>
          <a:prstGeom prst="rect">
            <a:avLst/>
          </a:prstGeom>
          <a:noFill/>
          <a:ln w="9525">
            <a:noFill/>
            <a:miter lim="800000"/>
            <a:headEnd/>
            <a:tailEnd/>
          </a:ln>
        </p:spPr>
      </p:pic>
      <p:sp>
        <p:nvSpPr>
          <p:cNvPr id="18" name="TextBox 7">
            <a:extLst>
              <a:ext uri="{FF2B5EF4-FFF2-40B4-BE49-F238E27FC236}">
                <a16:creationId xmlns:a16="http://schemas.microsoft.com/office/drawing/2014/main" id="{A27FAE8F-FA9C-31AB-496D-B2ACF281189E}"/>
              </a:ext>
            </a:extLst>
          </p:cNvPr>
          <p:cNvSpPr txBox="1">
            <a:spLocks noChangeArrowheads="1"/>
          </p:cNvSpPr>
          <p:nvPr/>
        </p:nvSpPr>
        <p:spPr bwMode="auto">
          <a:xfrm>
            <a:off x="2026816" y="1027591"/>
            <a:ext cx="4388766" cy="369332"/>
          </a:xfrm>
          <a:prstGeom prst="rect">
            <a:avLst/>
          </a:prstGeom>
          <a:noFill/>
          <a:ln w="9525">
            <a:noFill/>
            <a:miter lim="800000"/>
            <a:headEnd/>
            <a:tailEnd/>
          </a:ln>
        </p:spPr>
        <p:txBody>
          <a:bodyPr wrap="none">
            <a:spAutoFit/>
          </a:bodyPr>
          <a:lstStyle/>
          <a:p>
            <a:r>
              <a:rPr lang="en-US" altLang="zh-CN" dirty="0">
                <a:solidFill>
                  <a:srgbClr val="000000"/>
                </a:solidFill>
                <a:latin typeface="Gill Sans Light" panose="020B0302020104020203"/>
                <a:ea typeface="宋体" charset="-122"/>
              </a:rPr>
              <a:t>Tasks (</a:t>
            </a:r>
            <a:r>
              <a:rPr lang="en-GB" altLang="zh-CN" dirty="0">
                <a:solidFill>
                  <a:srgbClr val="000000"/>
                </a:solidFill>
                <a:latin typeface="Gill Sans Light" panose="020B0302020104020203"/>
                <a:ea typeface="宋体" charset="-122"/>
              </a:rPr>
              <a:t>smaller number denotes higher priority</a:t>
            </a:r>
            <a:r>
              <a:rPr lang="en-US" altLang="zh-CN" dirty="0">
                <a:solidFill>
                  <a:srgbClr val="000000"/>
                </a:solidFill>
                <a:latin typeface="Gill Sans Light" panose="020B0302020104020203"/>
                <a:ea typeface="宋体" charset="-122"/>
              </a:rPr>
              <a:t>)</a:t>
            </a:r>
            <a:endParaRPr lang="zh-CN" altLang="en-US" dirty="0">
              <a:solidFill>
                <a:srgbClr val="000000"/>
              </a:solidFill>
              <a:latin typeface="Gill Sans Light" panose="020B0302020104020203"/>
              <a:ea typeface="宋体" charset="-122"/>
            </a:endParaRPr>
          </a:p>
        </p:txBody>
      </p:sp>
      <p:sp>
        <p:nvSpPr>
          <p:cNvPr id="19" name="TextBox 8">
            <a:extLst>
              <a:ext uri="{FF2B5EF4-FFF2-40B4-BE49-F238E27FC236}">
                <a16:creationId xmlns:a16="http://schemas.microsoft.com/office/drawing/2014/main" id="{025424F9-6203-E1E8-8EA0-D923E77825B2}"/>
              </a:ext>
            </a:extLst>
          </p:cNvPr>
          <p:cNvSpPr txBox="1">
            <a:spLocks noChangeArrowheads="1"/>
          </p:cNvSpPr>
          <p:nvPr/>
        </p:nvSpPr>
        <p:spPr bwMode="auto">
          <a:xfrm>
            <a:off x="8001000" y="632121"/>
            <a:ext cx="1283557" cy="369332"/>
          </a:xfrm>
          <a:prstGeom prst="rect">
            <a:avLst/>
          </a:prstGeom>
          <a:noFill/>
          <a:ln w="9525">
            <a:noFill/>
            <a:miter lim="800000"/>
            <a:headEnd/>
            <a:tailEnd/>
          </a:ln>
        </p:spPr>
        <p:txBody>
          <a:bodyPr wrap="none">
            <a:spAutoFit/>
          </a:bodyPr>
          <a:lstStyle/>
          <a:p>
            <a:r>
              <a:rPr lang="en-US" altLang="zh-CN" dirty="0">
                <a:solidFill>
                  <a:srgbClr val="000000"/>
                </a:solidFill>
                <a:latin typeface="Gill Sans Light" panose="020B0302020104020203"/>
                <a:ea typeface="宋体" charset="-122"/>
              </a:rPr>
              <a:t>Semaphores</a:t>
            </a:r>
            <a:endParaRPr lang="zh-CN" altLang="en-US" dirty="0">
              <a:solidFill>
                <a:srgbClr val="000000"/>
              </a:solidFill>
              <a:latin typeface="Gill Sans Light" panose="020B0302020104020203"/>
              <a:ea typeface="宋体" charset="-122"/>
            </a:endParaRPr>
          </a:p>
        </p:txBody>
      </p:sp>
      <p:sp>
        <p:nvSpPr>
          <p:cNvPr id="20" name="TextBox 9">
            <a:extLst>
              <a:ext uri="{FF2B5EF4-FFF2-40B4-BE49-F238E27FC236}">
                <a16:creationId xmlns:a16="http://schemas.microsoft.com/office/drawing/2014/main" id="{72BF5AD8-5FD0-D420-CA86-972179581B9A}"/>
              </a:ext>
            </a:extLst>
          </p:cNvPr>
          <p:cNvSpPr txBox="1">
            <a:spLocks noChangeArrowheads="1"/>
          </p:cNvSpPr>
          <p:nvPr/>
        </p:nvSpPr>
        <p:spPr bwMode="auto">
          <a:xfrm>
            <a:off x="2280411" y="6488668"/>
            <a:ext cx="1940788" cy="369332"/>
          </a:xfrm>
          <a:prstGeom prst="rect">
            <a:avLst/>
          </a:prstGeom>
          <a:noFill/>
          <a:ln w="9525">
            <a:noFill/>
            <a:miter lim="800000"/>
            <a:headEnd/>
            <a:tailEnd/>
          </a:ln>
        </p:spPr>
        <p:txBody>
          <a:bodyPr wrap="none">
            <a:spAutoFit/>
          </a:bodyPr>
          <a:lstStyle/>
          <a:p>
            <a:r>
              <a:rPr lang="en-US" altLang="zh-CN" dirty="0">
                <a:solidFill>
                  <a:srgbClr val="000000"/>
                </a:solidFill>
                <a:latin typeface="Gill Sans Light" panose="020B0302020104020203"/>
                <a:ea typeface="宋体" charset="-122"/>
              </a:rPr>
              <a:t>Semaphore Ceilings</a:t>
            </a:r>
            <a:endParaRPr lang="zh-CN" altLang="en-US" dirty="0">
              <a:solidFill>
                <a:srgbClr val="000000"/>
              </a:solidFill>
              <a:latin typeface="Gill Sans Light" panose="020B0302020104020203"/>
              <a:ea typeface="宋体" charset="-122"/>
            </a:endParaRPr>
          </a:p>
        </p:txBody>
      </p:sp>
      <p:sp>
        <p:nvSpPr>
          <p:cNvPr id="24" name="Rectangle 23">
            <a:extLst>
              <a:ext uri="{FF2B5EF4-FFF2-40B4-BE49-F238E27FC236}">
                <a16:creationId xmlns:a16="http://schemas.microsoft.com/office/drawing/2014/main" id="{FB12270F-ADC4-D12B-E4CC-DC842421340F}"/>
              </a:ext>
            </a:extLst>
          </p:cNvPr>
          <p:cNvSpPr/>
          <p:nvPr/>
        </p:nvSpPr>
        <p:spPr bwMode="auto">
          <a:xfrm>
            <a:off x="1925674" y="2942254"/>
            <a:ext cx="4591050" cy="1248746"/>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A29802A9-B1DE-B96D-264C-62DA3CFB8D9C}"/>
              </a:ext>
            </a:extLst>
          </p:cNvPr>
          <p:cNvSpPr/>
          <p:nvPr/>
        </p:nvSpPr>
        <p:spPr bwMode="auto">
          <a:xfrm>
            <a:off x="6688174" y="3429000"/>
            <a:ext cx="4108783" cy="664387"/>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26" name="Rectangle 25">
            <a:extLst>
              <a:ext uri="{FF2B5EF4-FFF2-40B4-BE49-F238E27FC236}">
                <a16:creationId xmlns:a16="http://schemas.microsoft.com/office/drawing/2014/main" id="{1562BEF9-02B5-CDBC-0034-BF21C37E94CB}"/>
              </a:ext>
            </a:extLst>
          </p:cNvPr>
          <p:cNvSpPr/>
          <p:nvPr/>
        </p:nvSpPr>
        <p:spPr bwMode="auto">
          <a:xfrm>
            <a:off x="6688174" y="2223535"/>
            <a:ext cx="4108783" cy="595865"/>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289003A3-4E5B-77CB-825E-628069C66DCF}"/>
              </a:ext>
            </a:extLst>
          </p:cNvPr>
          <p:cNvSpPr/>
          <p:nvPr/>
        </p:nvSpPr>
        <p:spPr bwMode="auto">
          <a:xfrm>
            <a:off x="1964180" y="5283062"/>
            <a:ext cx="2455817" cy="664387"/>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31" name="Speech Bubble: Rectangle 30">
            <a:extLst>
              <a:ext uri="{FF2B5EF4-FFF2-40B4-BE49-F238E27FC236}">
                <a16:creationId xmlns:a16="http://schemas.microsoft.com/office/drawing/2014/main" id="{E5114C3D-64C4-D39D-2288-FD07AE065414}"/>
              </a:ext>
            </a:extLst>
          </p:cNvPr>
          <p:cNvSpPr/>
          <p:nvPr/>
        </p:nvSpPr>
        <p:spPr bwMode="auto">
          <a:xfrm>
            <a:off x="457201" y="3122047"/>
            <a:ext cx="1297024" cy="639146"/>
          </a:xfrm>
          <a:prstGeom prst="wedgeRectCallout">
            <a:avLst>
              <a:gd name="adj1" fmla="val 67539"/>
              <a:gd name="adj2" fmla="val -8656"/>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a:ln>
                  <a:noFill/>
                </a:ln>
                <a:solidFill>
                  <a:schemeClr val="tx1"/>
                </a:solidFill>
                <a:effectLst/>
                <a:latin typeface="Gill Sans Light"/>
              </a:rPr>
              <a:t>1) LP tasks E, F, G, H</a:t>
            </a:r>
            <a:endParaRPr kumimoji="0" lang="en-SE" sz="1800" b="0" i="0" u="none" strike="noStrike" cap="none" normalizeH="0" baseline="0" dirty="0">
              <a:ln>
                <a:noFill/>
              </a:ln>
              <a:solidFill>
                <a:schemeClr val="tx1"/>
              </a:solidFill>
              <a:effectLst/>
              <a:latin typeface="Gill Sans Light"/>
            </a:endParaRPr>
          </a:p>
        </p:txBody>
      </p:sp>
      <p:sp>
        <p:nvSpPr>
          <p:cNvPr id="32" name="Speech Bubble: Rectangle 31">
            <a:extLst>
              <a:ext uri="{FF2B5EF4-FFF2-40B4-BE49-F238E27FC236}">
                <a16:creationId xmlns:a16="http://schemas.microsoft.com/office/drawing/2014/main" id="{9EDBE80D-A01F-28F9-D4FE-52C4CA579E07}"/>
              </a:ext>
            </a:extLst>
          </p:cNvPr>
          <p:cNvSpPr/>
          <p:nvPr/>
        </p:nvSpPr>
        <p:spPr bwMode="auto">
          <a:xfrm>
            <a:off x="10871200" y="2143478"/>
            <a:ext cx="1297024" cy="1225515"/>
          </a:xfrm>
          <a:prstGeom prst="wedgeRectCallout">
            <a:avLst>
              <a:gd name="adj1" fmla="val -58705"/>
              <a:gd name="adj2" fmla="val 21288"/>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b="0" dirty="0">
                <a:latin typeface="Gill Sans Light" panose="020B0302020104020203"/>
                <a:ea typeface="宋体" charset="-122"/>
              </a:rPr>
              <a:t>2) s</a:t>
            </a:r>
            <a:r>
              <a:rPr lang="en-US" altLang="zh-CN" b="0" baseline="-25000" dirty="0">
                <a:latin typeface="Gill Sans Light" panose="020B0302020104020203"/>
                <a:ea typeface="宋体" charset="-122"/>
              </a:rPr>
              <a:t>2</a:t>
            </a:r>
            <a:r>
              <a:rPr lang="en-US" altLang="zh-CN" b="0" dirty="0">
                <a:latin typeface="Gill Sans Light" panose="020B0302020104020203"/>
                <a:ea typeface="宋体" charset="-122"/>
              </a:rPr>
              <a:t>, s</a:t>
            </a:r>
            <a:r>
              <a:rPr lang="en-US" altLang="zh-CN" b="0" baseline="-25000" dirty="0">
                <a:latin typeface="Gill Sans Light" panose="020B0302020104020203"/>
                <a:ea typeface="宋体" charset="-122"/>
              </a:rPr>
              <a:t>3</a:t>
            </a:r>
            <a:r>
              <a:rPr lang="en-US" altLang="zh-CN" b="0" dirty="0">
                <a:latin typeface="Gill Sans Light" panose="020B0302020104020203"/>
                <a:ea typeface="宋体" charset="-122"/>
              </a:rPr>
              <a:t>, s</a:t>
            </a:r>
            <a:r>
              <a:rPr lang="en-US" altLang="zh-CN" b="0" baseline="-25000" dirty="0">
                <a:latin typeface="Gill Sans Light" panose="020B0302020104020203"/>
                <a:ea typeface="宋体" charset="-122"/>
              </a:rPr>
              <a:t>5</a:t>
            </a:r>
            <a:r>
              <a:rPr lang="en-US" altLang="zh-CN" b="0" dirty="0">
                <a:latin typeface="Gill Sans Light" panose="020B0302020104020203"/>
                <a:ea typeface="宋体" charset="-122"/>
              </a:rPr>
              <a:t> required by</a:t>
            </a:r>
            <a:r>
              <a:rPr lang="en-US" altLang="zh-CN" b="0" baseline="-25000" dirty="0">
                <a:latin typeface="Gill Sans Light" panose="020B0302020104020203"/>
                <a:ea typeface="宋体" charset="-122"/>
              </a:rPr>
              <a:t> </a:t>
            </a:r>
            <a:r>
              <a:rPr kumimoji="0" lang="en-GB" b="0" i="0" u="none" strike="noStrike" cap="none" normalizeH="0" baseline="0" dirty="0">
                <a:ln>
                  <a:noFill/>
                </a:ln>
                <a:solidFill>
                  <a:schemeClr val="tx1"/>
                </a:solidFill>
                <a:effectLst/>
                <a:latin typeface="Gill Sans Light" panose="020B0302020104020203"/>
              </a:rPr>
              <a:t>LP tasks E, F, G, H</a:t>
            </a:r>
            <a:endParaRPr kumimoji="0" lang="en-SE" b="0" i="0" u="none" strike="noStrike" cap="none" normalizeH="0" baseline="0" dirty="0">
              <a:ln>
                <a:noFill/>
              </a:ln>
              <a:solidFill>
                <a:schemeClr val="tx1"/>
              </a:solidFill>
              <a:effectLst/>
              <a:latin typeface="Gill Sans Light" panose="020B0302020104020203"/>
            </a:endParaRPr>
          </a:p>
        </p:txBody>
      </p:sp>
      <p:sp>
        <p:nvSpPr>
          <p:cNvPr id="34" name="Speech Bubble: Rectangle 33">
            <a:extLst>
              <a:ext uri="{FF2B5EF4-FFF2-40B4-BE49-F238E27FC236}">
                <a16:creationId xmlns:a16="http://schemas.microsoft.com/office/drawing/2014/main" id="{4B0C79E1-5319-5D56-5F8D-21E0AA8A02E2}"/>
              </a:ext>
            </a:extLst>
          </p:cNvPr>
          <p:cNvSpPr/>
          <p:nvPr/>
        </p:nvSpPr>
        <p:spPr bwMode="auto">
          <a:xfrm>
            <a:off x="5032772" y="4952741"/>
            <a:ext cx="1712105" cy="1135543"/>
          </a:xfrm>
          <a:prstGeom prst="wedgeRectCallout">
            <a:avLst>
              <a:gd name="adj1" fmla="val 57562"/>
              <a:gd name="adj2" fmla="val -29256"/>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b="0" dirty="0">
                <a:solidFill>
                  <a:schemeClr val="tx1"/>
                </a:solidFill>
                <a:latin typeface="Gill Sans Light"/>
              </a:rPr>
              <a:t>Task D has blocking time max(13,4)=13, and WCRT=187</a:t>
            </a:r>
            <a:endParaRPr kumimoji="0" lang="en-SE" sz="1800" b="0" i="0" u="none" strike="noStrike" cap="none" normalizeH="0" dirty="0">
              <a:ln>
                <a:noFill/>
              </a:ln>
              <a:solidFill>
                <a:schemeClr val="tx1"/>
              </a:solidFill>
              <a:effectLst/>
              <a:latin typeface="Gill Sans Light"/>
            </a:endParaRPr>
          </a:p>
        </p:txBody>
      </p:sp>
      <p:sp>
        <p:nvSpPr>
          <p:cNvPr id="35" name="Rectangle 34">
            <a:extLst>
              <a:ext uri="{FF2B5EF4-FFF2-40B4-BE49-F238E27FC236}">
                <a16:creationId xmlns:a16="http://schemas.microsoft.com/office/drawing/2014/main" id="{3110C926-7BA5-E9EA-02F4-769785168D15}"/>
              </a:ext>
            </a:extLst>
          </p:cNvPr>
          <p:cNvSpPr/>
          <p:nvPr/>
        </p:nvSpPr>
        <p:spPr bwMode="auto">
          <a:xfrm>
            <a:off x="7167645" y="5330753"/>
            <a:ext cx="2455817" cy="308047"/>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36" name="Speech Bubble: Rectangle 35">
            <a:extLst>
              <a:ext uri="{FF2B5EF4-FFF2-40B4-BE49-F238E27FC236}">
                <a16:creationId xmlns:a16="http://schemas.microsoft.com/office/drawing/2014/main" id="{ED307983-AD9D-779E-7E3E-BF4A4A1D39CE}"/>
              </a:ext>
            </a:extLst>
          </p:cNvPr>
          <p:cNvSpPr/>
          <p:nvPr/>
        </p:nvSpPr>
        <p:spPr bwMode="auto">
          <a:xfrm>
            <a:off x="59764" y="5283062"/>
            <a:ext cx="1712105" cy="1135543"/>
          </a:xfrm>
          <a:prstGeom prst="wedgeRectCallout">
            <a:avLst>
              <a:gd name="adj1" fmla="val 57562"/>
              <a:gd name="adj2" fmla="val -29256"/>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b="0" dirty="0">
                <a:solidFill>
                  <a:schemeClr val="tx1"/>
                </a:solidFill>
                <a:latin typeface="Gill Sans Light"/>
              </a:rPr>
              <a:t>3</a:t>
            </a:r>
            <a:r>
              <a:rPr kumimoji="0" lang="en-GB" sz="1800" b="0" i="0" u="none" strike="noStrike" cap="none" normalizeH="0" baseline="0" dirty="0">
                <a:ln>
                  <a:noFill/>
                </a:ln>
                <a:solidFill>
                  <a:schemeClr val="tx1"/>
                </a:solidFill>
                <a:effectLst/>
                <a:latin typeface="Gill Sans Light"/>
              </a:rPr>
              <a:t>) </a:t>
            </a:r>
            <a:r>
              <a:rPr lang="en-US" altLang="zh-CN" b="0" dirty="0">
                <a:latin typeface="Gill Sans Light" panose="020B0302020104020203"/>
                <a:ea typeface="宋体" charset="-122"/>
              </a:rPr>
              <a:t>s</a:t>
            </a:r>
            <a:r>
              <a:rPr lang="en-US" altLang="zh-CN" b="0" baseline="-25000" dirty="0">
                <a:latin typeface="Gill Sans Light" panose="020B0302020104020203"/>
                <a:ea typeface="宋体" charset="-122"/>
              </a:rPr>
              <a:t>2</a:t>
            </a:r>
            <a:r>
              <a:rPr lang="en-US" altLang="zh-CN" b="0" dirty="0">
                <a:latin typeface="Gill Sans Light" panose="020B0302020104020203"/>
                <a:ea typeface="宋体" charset="-122"/>
              </a:rPr>
              <a:t>, s</a:t>
            </a:r>
            <a:r>
              <a:rPr lang="en-US" altLang="zh-CN" b="0" baseline="-25000" dirty="0">
                <a:latin typeface="Gill Sans Light" panose="020B0302020104020203"/>
                <a:ea typeface="宋体" charset="-122"/>
              </a:rPr>
              <a:t>3 </a:t>
            </a:r>
            <a:r>
              <a:rPr lang="en-US" altLang="zh-CN" b="0" dirty="0">
                <a:latin typeface="Gill Sans Light" panose="020B0302020104020203"/>
                <a:ea typeface="宋体" charset="-122"/>
              </a:rPr>
              <a:t>have ceilings with higher or equal </a:t>
            </a:r>
            <a:r>
              <a:rPr lang="en-US" altLang="zh-CN" b="0" dirty="0" err="1">
                <a:latin typeface="Gill Sans Light" panose="020B0302020104020203"/>
                <a:ea typeface="宋体" charset="-122"/>
              </a:rPr>
              <a:t>prio</a:t>
            </a:r>
            <a:r>
              <a:rPr lang="en-US" altLang="zh-CN" b="0" dirty="0">
                <a:latin typeface="Gill Sans Light" panose="020B0302020104020203"/>
                <a:ea typeface="宋体" charset="-122"/>
              </a:rPr>
              <a:t> than task D</a:t>
            </a:r>
            <a:endParaRPr kumimoji="0" lang="en-SE" sz="1800" b="0" i="0" u="none" strike="noStrike" cap="none" normalizeH="0" dirty="0">
              <a:ln>
                <a:noFill/>
              </a:ln>
              <a:solidFill>
                <a:schemeClr val="tx1"/>
              </a:solidFill>
              <a:effectLst/>
              <a:latin typeface="Gill Sans Light"/>
            </a:endParaRPr>
          </a:p>
        </p:txBody>
      </p:sp>
    </p:spTree>
    <p:extLst>
      <p:ext uri="{BB962C8B-B14F-4D97-AF65-F5344CB8AC3E}">
        <p14:creationId xmlns:p14="http://schemas.microsoft.com/office/powerpoint/2010/main" val="47613039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6F2E-FDE0-FBA8-3CB8-53E0920FE246}"/>
              </a:ext>
            </a:extLst>
          </p:cNvPr>
          <p:cNvSpPr>
            <a:spLocks noGrp="1"/>
          </p:cNvSpPr>
          <p:nvPr>
            <p:ph type="title"/>
          </p:nvPr>
        </p:nvSpPr>
        <p:spPr/>
        <p:txBody>
          <a:bodyPr/>
          <a:lstStyle/>
          <a:p>
            <a:r>
              <a:rPr lang="en-GB" dirty="0"/>
              <a:t>Blocking Time of Task D</a:t>
            </a:r>
            <a:endParaRPr lang="en-SE" dirty="0"/>
          </a:p>
        </p:txBody>
      </p:sp>
      <p:sp>
        <p:nvSpPr>
          <p:cNvPr id="3" name="Content Placeholder 2">
            <a:extLst>
              <a:ext uri="{FF2B5EF4-FFF2-40B4-BE49-F238E27FC236}">
                <a16:creationId xmlns:a16="http://schemas.microsoft.com/office/drawing/2014/main" id="{524D251C-60AC-6E3E-FEDA-7B308C07D533}"/>
              </a:ext>
            </a:extLst>
          </p:cNvPr>
          <p:cNvSpPr>
            <a:spLocks noGrp="1"/>
          </p:cNvSpPr>
          <p:nvPr>
            <p:ph idx="1"/>
          </p:nvPr>
        </p:nvSpPr>
        <p:spPr/>
        <p:txBody>
          <a:bodyPr/>
          <a:lstStyle/>
          <a:p>
            <a:pPr eaLnBrk="1" hangingPunct="1"/>
            <a:r>
              <a:rPr lang="en-US" altLang="zh-CN" dirty="0">
                <a:ea typeface="宋体" charset="-122"/>
              </a:rPr>
              <a:t>Obtaining D’s blocking time</a:t>
            </a:r>
          </a:p>
          <a:p>
            <a:pPr lvl="1" eaLnBrk="1" hangingPunct="1"/>
            <a:r>
              <a:rPr lang="en-US" altLang="zh-CN" dirty="0">
                <a:ea typeface="宋体" charset="-122"/>
              </a:rPr>
              <a:t>Tasks E, F, G, H have lower priority than D (priority number larger than </a:t>
            </a:r>
            <a:r>
              <a:rPr lang="en-US" altLang="zh-CN" dirty="0" err="1">
                <a:ea typeface="宋体" charset="-122"/>
              </a:rPr>
              <a:t>prio</a:t>
            </a:r>
            <a:r>
              <a:rPr lang="en-US" altLang="zh-CN" dirty="0">
                <a:ea typeface="宋体" charset="-122"/>
              </a:rPr>
              <a:t>(D)=4), and they require semaphores s</a:t>
            </a:r>
            <a:r>
              <a:rPr lang="en-US" altLang="zh-CN" baseline="-25000" dirty="0">
                <a:ea typeface="宋体" charset="-122"/>
              </a:rPr>
              <a:t>2</a:t>
            </a:r>
            <a:r>
              <a:rPr lang="en-US" altLang="zh-CN" dirty="0">
                <a:ea typeface="宋体" charset="-122"/>
              </a:rPr>
              <a:t>, s</a:t>
            </a:r>
            <a:r>
              <a:rPr lang="en-US" altLang="zh-CN" baseline="-25000" dirty="0">
                <a:ea typeface="宋体" charset="-122"/>
              </a:rPr>
              <a:t>3</a:t>
            </a:r>
            <a:r>
              <a:rPr lang="en-US" altLang="zh-CN" dirty="0">
                <a:ea typeface="宋体" charset="-122"/>
              </a:rPr>
              <a:t> and s</a:t>
            </a:r>
            <a:r>
              <a:rPr lang="en-US" altLang="zh-CN" baseline="-25000" dirty="0">
                <a:ea typeface="宋体" charset="-122"/>
              </a:rPr>
              <a:t>5</a:t>
            </a:r>
          </a:p>
          <a:p>
            <a:pPr lvl="1" eaLnBrk="1" hangingPunct="1"/>
            <a:r>
              <a:rPr lang="en-US" altLang="zh-CN" dirty="0">
                <a:ea typeface="宋体" charset="-122"/>
              </a:rPr>
              <a:t>s</a:t>
            </a:r>
            <a:r>
              <a:rPr lang="en-US" altLang="zh-CN" baseline="-25000" dirty="0">
                <a:ea typeface="宋体" charset="-122"/>
              </a:rPr>
              <a:t>2 </a:t>
            </a:r>
            <a:r>
              <a:rPr lang="en-US" altLang="zh-CN" dirty="0">
                <a:ea typeface="宋体" charset="-122"/>
              </a:rPr>
              <a:t>and s</a:t>
            </a:r>
            <a:r>
              <a:rPr lang="en-US" altLang="zh-CN" baseline="-25000" dirty="0">
                <a:ea typeface="宋体" charset="-122"/>
              </a:rPr>
              <a:t>3 </a:t>
            </a:r>
            <a:r>
              <a:rPr lang="en-US" altLang="zh-CN" dirty="0">
                <a:ea typeface="宋体" charset="-122"/>
              </a:rPr>
              <a:t>have ceilings ≥ </a:t>
            </a:r>
            <a:r>
              <a:rPr lang="en-US" altLang="zh-CN" dirty="0" err="1">
                <a:ea typeface="宋体" charset="-122"/>
              </a:rPr>
              <a:t>prio</a:t>
            </a:r>
            <a:r>
              <a:rPr lang="en-US" altLang="zh-CN" dirty="0">
                <a:ea typeface="宋体" charset="-122"/>
              </a:rPr>
              <a:t>(D)</a:t>
            </a:r>
          </a:p>
          <a:p>
            <a:pPr lvl="1" eaLnBrk="1" hangingPunct="1"/>
            <a:r>
              <a:rPr lang="en-US" altLang="zh-CN" b="0" dirty="0">
                <a:latin typeface="Gill Sans Light" panose="020B0302020104020203"/>
                <a:ea typeface="宋体" charset="-122"/>
              </a:rPr>
              <a:t>Ceiling C(s</a:t>
            </a:r>
            <a:r>
              <a:rPr lang="en-US" altLang="zh-CN" b="0" baseline="-25000" dirty="0">
                <a:latin typeface="Gill Sans Light" panose="020B0302020104020203"/>
                <a:ea typeface="宋体" charset="-122"/>
              </a:rPr>
              <a:t>2</a:t>
            </a:r>
            <a:r>
              <a:rPr lang="en-US" altLang="zh-CN" b="0" dirty="0">
                <a:latin typeface="Gill Sans Light" panose="020B0302020104020203"/>
                <a:ea typeface="宋体" charset="-122"/>
              </a:rPr>
              <a:t>)=max(</a:t>
            </a:r>
            <a:r>
              <a:rPr lang="en-US" altLang="zh-CN" b="0" dirty="0" err="1">
                <a:latin typeface="Gill Sans Light" panose="020B0302020104020203"/>
                <a:ea typeface="宋体" charset="-122"/>
              </a:rPr>
              <a:t>prio</a:t>
            </a:r>
            <a:r>
              <a:rPr lang="en-US" altLang="zh-CN" b="0" dirty="0">
                <a:latin typeface="Gill Sans Light" panose="020B0302020104020203"/>
                <a:ea typeface="宋体" charset="-122"/>
              </a:rPr>
              <a:t>), C(s</a:t>
            </a:r>
            <a:r>
              <a:rPr lang="en-US" altLang="zh-CN" b="0" baseline="-25000" dirty="0">
                <a:latin typeface="Gill Sans Light" panose="020B0302020104020203"/>
                <a:ea typeface="宋体" charset="-122"/>
              </a:rPr>
              <a:t>3</a:t>
            </a:r>
            <a:r>
              <a:rPr lang="en-US" altLang="zh-CN" b="0" dirty="0">
                <a:latin typeface="Gill Sans Light" panose="020B0302020104020203"/>
                <a:ea typeface="宋体" charset="-122"/>
              </a:rPr>
              <a:t>) are higher or equal priority than task D</a:t>
            </a:r>
            <a:endParaRPr kumimoji="0" lang="en-SE" sz="2400" b="0" i="0" u="none" strike="noStrike" cap="none" normalizeH="0" dirty="0">
              <a:ln>
                <a:noFill/>
              </a:ln>
              <a:solidFill>
                <a:schemeClr val="tx1"/>
              </a:solidFill>
              <a:effectLst/>
              <a:latin typeface="Gill Sans Light"/>
            </a:endParaRPr>
          </a:p>
          <a:p>
            <a:pPr lvl="1" eaLnBrk="1" hangingPunct="1"/>
            <a:endParaRPr lang="en-US" altLang="zh-CN" dirty="0">
              <a:ea typeface="宋体" charset="-122"/>
            </a:endParaRPr>
          </a:p>
          <a:p>
            <a:pPr lvl="1" eaLnBrk="1" hangingPunct="1"/>
            <a:r>
              <a:rPr lang="en-US" altLang="zh-CN" dirty="0">
                <a:ea typeface="宋体" charset="-122"/>
              </a:rPr>
              <a:t>s</a:t>
            </a:r>
            <a:r>
              <a:rPr lang="en-US" altLang="zh-CN" baseline="-25000" dirty="0">
                <a:ea typeface="宋体" charset="-122"/>
              </a:rPr>
              <a:t>2 </a:t>
            </a:r>
            <a:r>
              <a:rPr lang="en-US" altLang="zh-CN" dirty="0">
                <a:ea typeface="宋体" charset="-122"/>
              </a:rPr>
              <a:t>is required by task H for 13 </a:t>
            </a:r>
            <a:r>
              <a:rPr lang="en-US" altLang="zh-CN" dirty="0" err="1">
                <a:ea typeface="宋体" charset="-122"/>
              </a:rPr>
              <a:t>ms</a:t>
            </a:r>
            <a:r>
              <a:rPr lang="en-US" altLang="zh-CN" dirty="0">
                <a:ea typeface="宋体" charset="-122"/>
              </a:rPr>
              <a:t>; s</a:t>
            </a:r>
            <a:r>
              <a:rPr lang="en-US" altLang="zh-CN" baseline="-25000" dirty="0">
                <a:ea typeface="宋体" charset="-122"/>
              </a:rPr>
              <a:t>3 </a:t>
            </a:r>
            <a:r>
              <a:rPr lang="en-US" altLang="zh-CN" dirty="0">
                <a:ea typeface="宋体" charset="-122"/>
              </a:rPr>
              <a:t>is required by task E for 4 </a:t>
            </a:r>
            <a:r>
              <a:rPr lang="en-US" altLang="zh-CN" dirty="0" err="1">
                <a:ea typeface="宋体" charset="-122"/>
              </a:rPr>
              <a:t>ms</a:t>
            </a:r>
            <a:r>
              <a:rPr lang="en-US" altLang="zh-CN" dirty="0">
                <a:ea typeface="宋体" charset="-122"/>
              </a:rPr>
              <a:t> (note that task B has higher priority than D, so it is not included)</a:t>
            </a:r>
          </a:p>
          <a:p>
            <a:pPr lvl="1" eaLnBrk="1" hangingPunct="1"/>
            <a:r>
              <a:rPr lang="en-US" altLang="zh-CN" dirty="0">
                <a:ea typeface="宋体" charset="-122"/>
              </a:rPr>
              <a:t>Blocking time of D=MAX(13,4)=13</a:t>
            </a:r>
          </a:p>
          <a:p>
            <a:pPr eaLnBrk="1" hangingPunct="1"/>
            <a:r>
              <a:rPr lang="en-US" altLang="zh-CN" dirty="0">
                <a:ea typeface="宋体" charset="-122"/>
              </a:rPr>
              <a:t>Other tasks’ blocking times can be obtained similarly.</a:t>
            </a:r>
            <a:endParaRPr lang="zh-CN" altLang="en-US" dirty="0">
              <a:ea typeface="宋体" charset="-122"/>
            </a:endParaRPr>
          </a:p>
        </p:txBody>
      </p:sp>
    </p:spTree>
    <p:extLst>
      <p:ext uri="{BB962C8B-B14F-4D97-AF65-F5344CB8AC3E}">
        <p14:creationId xmlns:p14="http://schemas.microsoft.com/office/powerpoint/2010/main" val="11957234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FECB-A543-8928-6557-9C9F0BDC5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0A041-F23C-1A52-4723-A0CBA815F265}"/>
              </a:ext>
            </a:extLst>
          </p:cNvPr>
          <p:cNvSpPr>
            <a:spLocks noGrp="1"/>
          </p:cNvSpPr>
          <p:nvPr>
            <p:ph type="title"/>
          </p:nvPr>
        </p:nvSpPr>
        <p:spPr/>
        <p:txBody>
          <a:bodyPr/>
          <a:lstStyle/>
          <a:p>
            <a:r>
              <a:rPr lang="en-US" altLang="zh-CN" dirty="0"/>
              <a:t>Q. Fork</a:t>
            </a:r>
            <a:endParaRPr lang="en-SE" dirty="0"/>
          </a:p>
        </p:txBody>
      </p:sp>
      <p:sp>
        <p:nvSpPr>
          <p:cNvPr id="3" name="Content Placeholder 2">
            <a:extLst>
              <a:ext uri="{FF2B5EF4-FFF2-40B4-BE49-F238E27FC236}">
                <a16:creationId xmlns:a16="http://schemas.microsoft.com/office/drawing/2014/main" id="{A2D4A8DF-2551-B17A-1DFD-236C7D20D06C}"/>
              </a:ext>
            </a:extLst>
          </p:cNvPr>
          <p:cNvSpPr>
            <a:spLocks noGrp="1"/>
          </p:cNvSpPr>
          <p:nvPr>
            <p:ph idx="1"/>
          </p:nvPr>
        </p:nvSpPr>
        <p:spPr>
          <a:xfrm>
            <a:off x="812800" y="914400"/>
            <a:ext cx="4064000" cy="5105400"/>
          </a:xfrm>
        </p:spPr>
        <p:txBody>
          <a:bodyPr>
            <a:normAutofit fontScale="92500" lnSpcReduction="20000"/>
          </a:bodyPr>
          <a:lstStyle/>
          <a:p>
            <a:r>
              <a:rPr lang="en-GB" dirty="0"/>
              <a:t>For these questions, assume there is no error, i.e., all fork calls succeed, and the return value of fork() is never negative.</a:t>
            </a:r>
          </a:p>
          <a:p>
            <a:r>
              <a:rPr lang="en-GB" dirty="0"/>
              <a:t>1. </a:t>
            </a:r>
            <a:r>
              <a:rPr lang="en-US" altLang="zh-CN" dirty="0"/>
              <a:t>What does this program print?</a:t>
            </a:r>
          </a:p>
          <a:p>
            <a:r>
              <a:rPr lang="en-US" dirty="0"/>
              <a:t>ANS: </a:t>
            </a:r>
            <a:r>
              <a:rPr lang="en-GB" dirty="0"/>
              <a:t>Currently, the program stops after printing 3, giving an output of</a:t>
            </a:r>
          </a:p>
          <a:p>
            <a:pPr lvl="1"/>
            <a:r>
              <a:rPr lang="en-GB" dirty="0"/>
              <a:t>0</a:t>
            </a:r>
          </a:p>
          <a:p>
            <a:pPr lvl="1"/>
            <a:r>
              <a:rPr lang="en-GB" dirty="0"/>
              <a:t>1</a:t>
            </a:r>
          </a:p>
          <a:p>
            <a:pPr lvl="1"/>
            <a:r>
              <a:rPr lang="en-GB" dirty="0"/>
              <a:t>2</a:t>
            </a:r>
          </a:p>
          <a:p>
            <a:pPr lvl="1"/>
            <a:r>
              <a:rPr lang="en-GB" dirty="0"/>
              <a:t>3</a:t>
            </a:r>
          </a:p>
          <a:p>
            <a:pPr lvl="1"/>
            <a:r>
              <a:rPr lang="en-GB" dirty="0"/>
              <a:t>&lt;output of ls&gt;</a:t>
            </a:r>
            <a:endParaRPr lang="en-SE" dirty="0"/>
          </a:p>
        </p:txBody>
      </p:sp>
      <p:sp>
        <p:nvSpPr>
          <p:cNvPr id="6" name="TextBox 5">
            <a:extLst>
              <a:ext uri="{FF2B5EF4-FFF2-40B4-BE49-F238E27FC236}">
                <a16:creationId xmlns:a16="http://schemas.microsoft.com/office/drawing/2014/main" id="{9E38A004-669D-E908-CDE9-D18F8FDB9DF8}"/>
              </a:ext>
            </a:extLst>
          </p:cNvPr>
          <p:cNvSpPr txBox="1"/>
          <p:nvPr/>
        </p:nvSpPr>
        <p:spPr>
          <a:xfrm>
            <a:off x="5105400" y="838200"/>
            <a:ext cx="6553200" cy="3293209"/>
          </a:xfrm>
          <a:prstGeom prst="rect">
            <a:avLst/>
          </a:prstGeom>
          <a:noFill/>
          <a:ln>
            <a:solidFill>
              <a:schemeClr val="tx1"/>
            </a:solidFill>
          </a:ln>
        </p:spPr>
        <p:txBody>
          <a:bodyPr wrap="square" rtlCol="0">
            <a:spAutoFit/>
          </a:bodyPr>
          <a:lstStyle/>
          <a:p>
            <a:r>
              <a:rPr lang="en-GB" sz="1600" b="0" dirty="0">
                <a:latin typeface="Courier New" panose="02070309020205020404" pitchFamily="49" charset="0"/>
                <a:cs typeface="Courier New" panose="02070309020205020404" pitchFamily="49" charset="0"/>
              </a:rPr>
              <a:t>1 int main(void) {</a:t>
            </a:r>
          </a:p>
          <a:p>
            <a:r>
              <a:rPr lang="en-GB" sz="1600" b="0" dirty="0">
                <a:latin typeface="Courier New" panose="02070309020205020404" pitchFamily="49" charset="0"/>
                <a:cs typeface="Courier New" panose="02070309020205020404" pitchFamily="49" charset="0"/>
              </a:rPr>
              <a:t>2 char**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 = (char**) malloc(3 * </a:t>
            </a:r>
            <a:r>
              <a:rPr lang="en-GB" sz="1600" b="0" dirty="0" err="1">
                <a:latin typeface="Courier New" panose="02070309020205020404" pitchFamily="49" charset="0"/>
                <a:cs typeface="Courier New" panose="02070309020205020404" pitchFamily="49" charset="0"/>
              </a:rPr>
              <a:t>sizeof</a:t>
            </a:r>
            <a:r>
              <a:rPr lang="en-GB" sz="1600" b="0" dirty="0">
                <a:latin typeface="Courier New" panose="02070309020205020404" pitchFamily="49" charset="0"/>
                <a:cs typeface="Courier New" panose="02070309020205020404" pitchFamily="49" charset="0"/>
              </a:rPr>
              <a:t>(char*));</a:t>
            </a:r>
          </a:p>
          <a:p>
            <a:r>
              <a:rPr lang="en-GB" sz="1600" b="0" dirty="0">
                <a:latin typeface="Courier New" panose="02070309020205020404" pitchFamily="49" charset="0"/>
                <a:cs typeface="Courier New" panose="02070309020205020404" pitchFamily="49" charset="0"/>
              </a:rPr>
              <a:t>3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[0] = "/bin/ls";</a:t>
            </a:r>
          </a:p>
          <a:p>
            <a:r>
              <a:rPr lang="en-GB" sz="1600" b="0" dirty="0">
                <a:latin typeface="Courier New" panose="02070309020205020404" pitchFamily="49" charset="0"/>
                <a:cs typeface="Courier New" panose="02070309020205020404" pitchFamily="49" charset="0"/>
              </a:rPr>
              <a:t>4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[1] = ".";</a:t>
            </a:r>
          </a:p>
          <a:p>
            <a:r>
              <a:rPr lang="en-GB" sz="1600" b="0" dirty="0">
                <a:latin typeface="Courier New" panose="02070309020205020404" pitchFamily="49" charset="0"/>
                <a:cs typeface="Courier New" panose="02070309020205020404" pitchFamily="49" charset="0"/>
              </a:rPr>
              <a:t>5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[2] = NULL;</a:t>
            </a:r>
          </a:p>
          <a:p>
            <a:r>
              <a:rPr lang="en-GB" sz="1600" b="0" dirty="0">
                <a:latin typeface="Courier New" panose="02070309020205020404" pitchFamily="49" charset="0"/>
                <a:cs typeface="Courier New" panose="02070309020205020404" pitchFamily="49" charset="0"/>
              </a:rPr>
              <a:t>6 for (int i = 0; i &lt; 10; i++) {</a:t>
            </a:r>
          </a:p>
          <a:p>
            <a:r>
              <a:rPr lang="en-GB" sz="1600" b="0" dirty="0">
                <a:latin typeface="Courier New" panose="02070309020205020404" pitchFamily="49" charset="0"/>
                <a:cs typeface="Courier New" panose="02070309020205020404" pitchFamily="49" charset="0"/>
              </a:rPr>
              <a:t>7   </a:t>
            </a:r>
            <a:r>
              <a:rPr lang="en-GB" sz="1600" b="0" dirty="0" err="1">
                <a:latin typeface="Courier New" panose="02070309020205020404" pitchFamily="49" charset="0"/>
                <a:cs typeface="Courier New" panose="02070309020205020404" pitchFamily="49" charset="0"/>
              </a:rPr>
              <a:t>printf</a:t>
            </a:r>
            <a:r>
              <a:rPr lang="en-GB" sz="1600" b="0" dirty="0">
                <a:latin typeface="Courier New" panose="02070309020205020404" pitchFamily="49" charset="0"/>
                <a:cs typeface="Courier New" panose="02070309020205020404" pitchFamily="49" charset="0"/>
              </a:rPr>
              <a:t>("%d\n", i);</a:t>
            </a:r>
          </a:p>
          <a:p>
            <a:r>
              <a:rPr lang="en-GB" sz="1600" b="0" dirty="0">
                <a:latin typeface="Courier New" panose="02070309020205020404" pitchFamily="49" charset="0"/>
                <a:cs typeface="Courier New" panose="02070309020205020404" pitchFamily="49" charset="0"/>
              </a:rPr>
              <a:t>8   if (i == 3) {</a:t>
            </a:r>
          </a:p>
          <a:p>
            <a:r>
              <a:rPr lang="en-GB" sz="1600" b="0" dirty="0">
                <a:latin typeface="Courier New" panose="02070309020205020404" pitchFamily="49" charset="0"/>
                <a:cs typeface="Courier New" panose="02070309020205020404" pitchFamily="49" charset="0"/>
              </a:rPr>
              <a:t>9 	</a:t>
            </a:r>
            <a:r>
              <a:rPr lang="en-GB" sz="1600" b="0" dirty="0" err="1">
                <a:latin typeface="Courier New" panose="02070309020205020404" pitchFamily="49" charset="0"/>
                <a:cs typeface="Courier New" panose="02070309020205020404" pitchFamily="49" charset="0"/>
              </a:rPr>
              <a:t>execv</a:t>
            </a:r>
            <a:r>
              <a:rPr lang="en-GB" sz="1600" b="0" dirty="0">
                <a:latin typeface="Courier New" panose="02070309020205020404" pitchFamily="49" charset="0"/>
                <a:cs typeface="Courier New" panose="02070309020205020404" pitchFamily="49" charset="0"/>
              </a:rPr>
              <a:t>("/bin/ls",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a:t>
            </a:r>
          </a:p>
          <a:p>
            <a:r>
              <a:rPr lang="en-GB" sz="1600" b="0" dirty="0">
                <a:latin typeface="Courier New" panose="02070309020205020404" pitchFamily="49" charset="0"/>
                <a:cs typeface="Courier New" panose="02070309020205020404" pitchFamily="49" charset="0"/>
              </a:rPr>
              <a:t>10  }</a:t>
            </a:r>
          </a:p>
          <a:p>
            <a:r>
              <a:rPr lang="en-GB" sz="1600" b="0" dirty="0">
                <a:latin typeface="Courier New" panose="02070309020205020404" pitchFamily="49" charset="0"/>
                <a:cs typeface="Courier New" panose="02070309020205020404" pitchFamily="49" charset="0"/>
              </a:rPr>
              <a:t>11 }</a:t>
            </a:r>
          </a:p>
          <a:p>
            <a:r>
              <a:rPr lang="en-GB" sz="1600" b="0" dirty="0">
                <a:latin typeface="Courier New" panose="02070309020205020404" pitchFamily="49" charset="0"/>
                <a:cs typeface="Courier New" panose="02070309020205020404" pitchFamily="49" charset="0"/>
              </a:rPr>
              <a:t>12 return 0;</a:t>
            </a:r>
          </a:p>
          <a:p>
            <a:r>
              <a:rPr lang="en-GB" sz="1600" b="0" dirty="0">
                <a:latin typeface="Courier New" panose="02070309020205020404" pitchFamily="49" charset="0"/>
                <a:cs typeface="Courier New" panose="02070309020205020404" pitchFamily="49" charset="0"/>
              </a:rPr>
              <a:t>13 }</a:t>
            </a:r>
            <a:endParaRPr lang="en-SE" sz="1600"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256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7803-F3A5-DA46-8D0E-CD0BCE0E67A2}"/>
              </a:ext>
            </a:extLst>
          </p:cNvPr>
          <p:cNvSpPr>
            <a:spLocks noGrp="1"/>
          </p:cNvSpPr>
          <p:nvPr>
            <p:ph type="title"/>
          </p:nvPr>
        </p:nvSpPr>
        <p:spPr/>
        <p:txBody>
          <a:bodyPr/>
          <a:lstStyle/>
          <a:p>
            <a:r>
              <a:rPr lang="en-GB"/>
              <a:t>Exam TODO</a:t>
            </a:r>
            <a:endParaRPr lang="en-SE"/>
          </a:p>
        </p:txBody>
      </p:sp>
      <p:sp>
        <p:nvSpPr>
          <p:cNvPr id="3" name="Content Placeholder 2">
            <a:extLst>
              <a:ext uri="{FF2B5EF4-FFF2-40B4-BE49-F238E27FC236}">
                <a16:creationId xmlns:a16="http://schemas.microsoft.com/office/drawing/2014/main" id="{B7DDB887-A06B-1C7E-CFBE-1F68DCA06FBD}"/>
              </a:ext>
            </a:extLst>
          </p:cNvPr>
          <p:cNvSpPr>
            <a:spLocks noGrp="1"/>
          </p:cNvSpPr>
          <p:nvPr>
            <p:ph idx="1"/>
          </p:nvPr>
        </p:nvSpPr>
        <p:spPr/>
        <p:txBody>
          <a:bodyPr/>
          <a:lstStyle/>
          <a:p>
            <a:r>
              <a:rPr lang="en-GB" b="0" i="0" dirty="0">
                <a:solidFill>
                  <a:srgbClr val="222222"/>
                </a:solidFill>
                <a:effectLst/>
                <a:latin typeface="Arial" panose="020B0604020202020204" pitchFamily="34" charset="0"/>
              </a:rPr>
              <a:t>1. Multithreaded question, put each thread in a separate box, otherwise students may mistake it as a single threaded program.2. </a:t>
            </a:r>
          </a:p>
          <a:p>
            <a:endParaRPr lang="en-SE" dirty="0"/>
          </a:p>
        </p:txBody>
      </p:sp>
    </p:spTree>
    <p:extLst>
      <p:ext uri="{BB962C8B-B14F-4D97-AF65-F5344CB8AC3E}">
        <p14:creationId xmlns:p14="http://schemas.microsoft.com/office/powerpoint/2010/main" val="84160922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CAB6-5874-58BD-559B-0A55203E6321}"/>
              </a:ext>
            </a:extLst>
          </p:cNvPr>
          <p:cNvSpPr>
            <a:spLocks noGrp="1"/>
          </p:cNvSpPr>
          <p:nvPr>
            <p:ph type="title"/>
          </p:nvPr>
        </p:nvSpPr>
        <p:spPr/>
        <p:txBody>
          <a:bodyPr/>
          <a:lstStyle/>
          <a:p>
            <a:r>
              <a:rPr lang="en-GB" dirty="0"/>
              <a:t>Multiple choice questions for Final Exam</a:t>
            </a:r>
            <a:endParaRPr lang="en-SE" dirty="0"/>
          </a:p>
        </p:txBody>
      </p:sp>
      <p:sp>
        <p:nvSpPr>
          <p:cNvPr id="3" name="Content Placeholder 2">
            <a:extLst>
              <a:ext uri="{FF2B5EF4-FFF2-40B4-BE49-F238E27FC236}">
                <a16:creationId xmlns:a16="http://schemas.microsoft.com/office/drawing/2014/main" id="{66E2FAF3-0629-1261-5BF0-4CF55643838A}"/>
              </a:ext>
            </a:extLst>
          </p:cNvPr>
          <p:cNvSpPr>
            <a:spLocks noGrp="1"/>
          </p:cNvSpPr>
          <p:nvPr>
            <p:ph idx="1"/>
          </p:nvPr>
        </p:nvSpPr>
        <p:spPr/>
        <p:txBody>
          <a:bodyPr>
            <a:normAutofit fontScale="70000" lnSpcReduction="20000"/>
          </a:bodyPr>
          <a:lstStyle/>
          <a:p>
            <a:endParaRPr lang="en-GB" dirty="0"/>
          </a:p>
          <a:p>
            <a:r>
              <a:rPr lang="en-GB" dirty="0"/>
              <a:t>* What operations does NOT move a process to the ready state?</a:t>
            </a:r>
          </a:p>
          <a:p>
            <a:r>
              <a:rPr lang="en-GB" dirty="0"/>
              <a:t>A) A process is launched/newly admitted into the system.</a:t>
            </a:r>
          </a:p>
          <a:p>
            <a:r>
              <a:rPr lang="en-GB" dirty="0"/>
              <a:t>B) A process is pre-empted/interrupted by another process.</a:t>
            </a:r>
          </a:p>
          <a:p>
            <a:r>
              <a:rPr lang="en-GB" dirty="0"/>
              <a:t>C) A process just issued an I/O request and is waiting for the I/O request to be completed.</a:t>
            </a:r>
          </a:p>
          <a:p>
            <a:r>
              <a:rPr lang="en-GB" dirty="0"/>
              <a:t>D) A process issued an I/O request and the I/O request is just completed.</a:t>
            </a:r>
          </a:p>
          <a:p>
            <a:endParaRPr lang="en-GB" dirty="0"/>
          </a:p>
          <a:p>
            <a:r>
              <a:rPr lang="en-GB" dirty="0"/>
              <a:t>ANS: C</a:t>
            </a:r>
          </a:p>
          <a:p>
            <a:endParaRPr lang="en-GB" dirty="0"/>
          </a:p>
          <a:p>
            <a:r>
              <a:rPr lang="en-GB" dirty="0"/>
              <a:t>* Starvation in scheduling means that some processes may not get scheduled forever. Select the choice that consists of two starvation-free scheduling algorithms.</a:t>
            </a:r>
          </a:p>
          <a:p>
            <a:r>
              <a:rPr lang="en-GB" dirty="0"/>
              <a:t>A) SJF, SRTF</a:t>
            </a:r>
          </a:p>
          <a:p>
            <a:r>
              <a:rPr lang="en-GB" dirty="0"/>
              <a:t>B) FIFO, SJF</a:t>
            </a:r>
          </a:p>
          <a:p>
            <a:r>
              <a:rPr lang="en-GB" dirty="0"/>
              <a:t>C) SJF, RR</a:t>
            </a:r>
          </a:p>
          <a:p>
            <a:r>
              <a:rPr lang="en-GB" dirty="0"/>
              <a:t>D) FIFO, RR</a:t>
            </a:r>
          </a:p>
          <a:p>
            <a:endParaRPr lang="en-GB" dirty="0"/>
          </a:p>
          <a:p>
            <a:r>
              <a:rPr lang="en-GB" dirty="0"/>
              <a:t>ANS: D</a:t>
            </a:r>
          </a:p>
          <a:p>
            <a:endParaRPr lang="en-SE" dirty="0"/>
          </a:p>
        </p:txBody>
      </p:sp>
    </p:spTree>
    <p:extLst>
      <p:ext uri="{BB962C8B-B14F-4D97-AF65-F5344CB8AC3E}">
        <p14:creationId xmlns:p14="http://schemas.microsoft.com/office/powerpoint/2010/main" val="30801556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7416-1902-B9BD-EAF4-B828670ED38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B7C65BC-CD64-62A7-7F80-2CE79E209761}"/>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8CB1FD68-2132-DC25-77D2-6EE9045484B9}"/>
              </a:ext>
            </a:extLst>
          </p:cNvPr>
          <p:cNvPicPr>
            <a:picLocks noChangeAspect="1"/>
          </p:cNvPicPr>
          <p:nvPr/>
        </p:nvPicPr>
        <p:blipFill>
          <a:blip r:embed="rId2"/>
          <a:stretch>
            <a:fillRect/>
          </a:stretch>
        </p:blipFill>
        <p:spPr>
          <a:xfrm>
            <a:off x="6131859" y="2990310"/>
            <a:ext cx="5896798" cy="3867690"/>
          </a:xfrm>
          <a:prstGeom prst="rect">
            <a:avLst/>
          </a:prstGeom>
        </p:spPr>
      </p:pic>
      <p:pic>
        <p:nvPicPr>
          <p:cNvPr id="7" name="Picture 6">
            <a:extLst>
              <a:ext uri="{FF2B5EF4-FFF2-40B4-BE49-F238E27FC236}">
                <a16:creationId xmlns:a16="http://schemas.microsoft.com/office/drawing/2014/main" id="{E352EC2D-04D5-B84D-1368-36F141A693D6}"/>
              </a:ext>
            </a:extLst>
          </p:cNvPr>
          <p:cNvPicPr>
            <a:picLocks noChangeAspect="1"/>
          </p:cNvPicPr>
          <p:nvPr/>
        </p:nvPicPr>
        <p:blipFill>
          <a:blip r:embed="rId3"/>
          <a:stretch>
            <a:fillRect/>
          </a:stretch>
        </p:blipFill>
        <p:spPr>
          <a:xfrm>
            <a:off x="0" y="261406"/>
            <a:ext cx="6811326" cy="2753109"/>
          </a:xfrm>
          <a:prstGeom prst="rect">
            <a:avLst/>
          </a:prstGeom>
        </p:spPr>
      </p:pic>
    </p:spTree>
    <p:extLst>
      <p:ext uri="{BB962C8B-B14F-4D97-AF65-F5344CB8AC3E}">
        <p14:creationId xmlns:p14="http://schemas.microsoft.com/office/powerpoint/2010/main" val="37326447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75F4-8DE0-1436-F1B7-D9018AD36BE3}"/>
              </a:ext>
            </a:extLst>
          </p:cNvPr>
          <p:cNvSpPr>
            <a:spLocks noGrp="1"/>
          </p:cNvSpPr>
          <p:nvPr>
            <p:ph type="title"/>
          </p:nvPr>
        </p:nvSpPr>
        <p:spPr/>
        <p:txBody>
          <a:bodyPr/>
          <a:lstStyle/>
          <a:p>
            <a:r>
              <a:rPr lang="en-GB" dirty="0"/>
              <a:t>Adding wait()</a:t>
            </a:r>
            <a:endParaRPr lang="en-SE" dirty="0"/>
          </a:p>
        </p:txBody>
      </p:sp>
      <p:sp>
        <p:nvSpPr>
          <p:cNvPr id="3" name="Content Placeholder 2">
            <a:extLst>
              <a:ext uri="{FF2B5EF4-FFF2-40B4-BE49-F238E27FC236}">
                <a16:creationId xmlns:a16="http://schemas.microsoft.com/office/drawing/2014/main" id="{6A45FDCB-8521-4D62-3DD3-80B8659F7B95}"/>
              </a:ext>
            </a:extLst>
          </p:cNvPr>
          <p:cNvSpPr>
            <a:spLocks noGrp="1"/>
          </p:cNvSpPr>
          <p:nvPr>
            <p:ph idx="1"/>
          </p:nvPr>
        </p:nvSpPr>
        <p:spPr>
          <a:xfrm>
            <a:off x="812800" y="914400"/>
            <a:ext cx="5816600" cy="5105400"/>
          </a:xfrm>
        </p:spPr>
        <p:txBody>
          <a:bodyPr/>
          <a:lstStyle/>
          <a:p>
            <a:r>
              <a:rPr lang="en-US" sz="1800" dirty="0">
                <a:effectLst/>
                <a:latin typeface="Times New Roman" panose="02020603050405020304" pitchFamily="18" charset="0"/>
                <a:ea typeface="SimSun" panose="02010600030101010101" pitchFamily="2" charset="-122"/>
              </a:rPr>
              <a:t>Consider the following program. None of the parent processes include a wait() call to handle terminated child processes. When any of these child processes terminate, their PCBs remain in the process table as no parent process is waiting on them, resulting in zombie processes after the program finishes execution. Please modify the program by adding wait() calls to prevent zombie processes. (Write your modified program in the empty space below.)</a:t>
            </a:r>
            <a:endParaRPr lang="en-SE" dirty="0"/>
          </a:p>
        </p:txBody>
      </p:sp>
      <p:sp>
        <p:nvSpPr>
          <p:cNvPr id="4" name="object 3">
            <a:extLst>
              <a:ext uri="{FF2B5EF4-FFF2-40B4-BE49-F238E27FC236}">
                <a16:creationId xmlns:a16="http://schemas.microsoft.com/office/drawing/2014/main" id="{E47714EA-C5EE-E37D-34E0-4AF2A9136007}"/>
              </a:ext>
            </a:extLst>
          </p:cNvPr>
          <p:cNvSpPr txBox="1"/>
          <p:nvPr/>
        </p:nvSpPr>
        <p:spPr>
          <a:xfrm>
            <a:off x="1219200" y="4267200"/>
            <a:ext cx="3384550" cy="1475019"/>
          </a:xfrm>
          <a:prstGeom prst="rect">
            <a:avLst/>
          </a:prstGeom>
          <a:ln w="12700">
            <a:solidFill>
              <a:srgbClr val="000000"/>
            </a:solidFill>
          </a:ln>
        </p:spPr>
        <p:txBody>
          <a:bodyPr vert="horz" wrap="square" lIns="0" tIns="53975" rIns="0" bIns="0" rtlCol="0">
            <a:spAutoFit/>
          </a:bodyPr>
          <a:lstStyle/>
          <a:p>
            <a:pPr marL="54610" marR="1334770">
              <a:lnSpc>
                <a:spcPts val="1400"/>
              </a:lnSpc>
              <a:spcBef>
                <a:spcPts val="425"/>
              </a:spcBef>
              <a:buNone/>
            </a:pP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int</a:t>
            </a:r>
            <a:r>
              <a:rPr lang="en-SE" sz="1400" b="0" spc="-3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main()</a:t>
            </a:r>
            <a:r>
              <a:rPr lang="en-SE" sz="1400" b="0" spc="-3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spc="-5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a:p>
            <a:pPr marL="237490">
              <a:lnSpc>
                <a:spcPts val="1360"/>
              </a:lnSpc>
              <a:buNone/>
            </a:pP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int</a:t>
            </a:r>
            <a:r>
              <a:rPr lang="en-SE" sz="1400" b="0" spc="-2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i;</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a:p>
            <a:pPr marL="237490" marR="54610">
              <a:lnSpc>
                <a:spcPts val="1400"/>
              </a:lnSpc>
              <a:spcBef>
                <a:spcPts val="5"/>
              </a:spcBef>
              <a:buNone/>
            </a:pP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for</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(i</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0;</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i</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&lt;</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3;</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i++)</a:t>
            </a:r>
            <a:r>
              <a:rPr lang="en-SE"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a:p>
            <a:pPr marL="237490" marR="54610">
              <a:lnSpc>
                <a:spcPts val="1400"/>
              </a:lnSpc>
              <a:spcBef>
                <a:spcPts val="5"/>
              </a:spcBef>
              <a:buNone/>
            </a:pPr>
            <a:r>
              <a:rPr lang="en-GB"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a:t>
            </a:r>
            <a:r>
              <a:rPr lang="en-SE" sz="1400" b="0" spc="-1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fork();</a:t>
            </a:r>
            <a:r>
              <a:rPr lang="en-GB" sz="1400" b="0" spc="-1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a:t>
            </a:r>
            <a:r>
              <a:rPr lang="en-GB" sz="1400" b="0" spc="-1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a:p>
            <a:pPr marL="237490" marR="54610">
              <a:lnSpc>
                <a:spcPts val="1400"/>
              </a:lnSpc>
              <a:spcBef>
                <a:spcPts val="5"/>
              </a:spcBef>
              <a:buNone/>
            </a:pPr>
            <a:r>
              <a:rPr lang="en-SE" sz="1400" b="0" dirty="0" err="1">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printf</a:t>
            </a: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("Hello</a:t>
            </a:r>
            <a:r>
              <a:rPr lang="en-SE" sz="1400" b="0" spc="-1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\n");</a:t>
            </a:r>
            <a:r>
              <a:rPr lang="en-GB" sz="1400" b="0" spc="-1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//outside for loop</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a:p>
            <a:pPr marL="237490">
              <a:lnSpc>
                <a:spcPts val="1340"/>
              </a:lnSpc>
              <a:buNone/>
            </a:pPr>
            <a:r>
              <a:rPr lang="en-SE" sz="1400" b="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return</a:t>
            </a:r>
            <a:r>
              <a:rPr lang="en-SE" sz="1400" b="0" spc="-4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 </a:t>
            </a:r>
            <a:r>
              <a:rPr lang="en-SE" sz="1400" b="0" spc="-25"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0;</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a:p>
            <a:pPr marL="54610">
              <a:lnSpc>
                <a:spcPts val="1420"/>
              </a:lnSpc>
            </a:pPr>
            <a:r>
              <a:rPr lang="en-SE" sz="1400" b="0" spc="-50"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a:t>
            </a:r>
            <a:endParaRPr lang="en-SE" sz="1600" b="0" dirty="0">
              <a:effectLst/>
              <a:latin typeface="Courier New" panose="02070309020205020404" pitchFamily="49" charset="0"/>
              <a:ea typeface="SimSu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1976279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6695-D0EF-0C4C-FD43-D4B72D3498B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DEBECC4-8047-76BD-F888-986E41EFB74E}"/>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73771255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9157-6049-3DF3-C954-A75183D074AB}"/>
              </a:ext>
            </a:extLst>
          </p:cNvPr>
          <p:cNvSpPr>
            <a:spLocks noGrp="1"/>
          </p:cNvSpPr>
          <p:nvPr>
            <p:ph type="title"/>
          </p:nvPr>
        </p:nvSpPr>
        <p:spPr/>
        <p:txBody>
          <a:bodyPr/>
          <a:lstStyle/>
          <a:p>
            <a:r>
              <a:rPr lang="en-GB" dirty="0">
                <a:solidFill>
                  <a:srgbClr val="FF0000"/>
                </a:solidFill>
              </a:rPr>
              <a:t>Fork</a:t>
            </a:r>
            <a:endParaRPr lang="en-SE" dirty="0">
              <a:solidFill>
                <a:srgbClr val="FF0000"/>
              </a:solidFill>
            </a:endParaRPr>
          </a:p>
        </p:txBody>
      </p:sp>
      <p:sp>
        <p:nvSpPr>
          <p:cNvPr id="3" name="Content Placeholder 2">
            <a:extLst>
              <a:ext uri="{FF2B5EF4-FFF2-40B4-BE49-F238E27FC236}">
                <a16:creationId xmlns:a16="http://schemas.microsoft.com/office/drawing/2014/main" id="{DEEE1BD6-BE35-4611-9567-7EE665FE01EF}"/>
              </a:ext>
            </a:extLst>
          </p:cNvPr>
          <p:cNvSpPr>
            <a:spLocks noGrp="1"/>
          </p:cNvSpPr>
          <p:nvPr>
            <p:ph idx="1"/>
          </p:nvPr>
        </p:nvSpPr>
        <p:spPr>
          <a:xfrm>
            <a:off x="812800" y="914400"/>
            <a:ext cx="10566400" cy="5410200"/>
          </a:xfrm>
        </p:spPr>
        <p:txBody>
          <a:bodyPr>
            <a:normAutofit/>
          </a:bodyPr>
          <a:lstStyle/>
          <a:p>
            <a:r>
              <a:rPr lang="en-GB" dirty="0"/>
              <a:t>Consider the following example program. List all legal outputs this program may produce when executed on a Unix system. The output consists of strings made up of multiple letters. </a:t>
            </a:r>
          </a:p>
          <a:p>
            <a:r>
              <a:rPr lang="en-GB" dirty="0"/>
              <a:t>int main() {</a:t>
            </a:r>
          </a:p>
          <a:p>
            <a:r>
              <a:rPr lang="en-GB" dirty="0"/>
              <a:t>  print (“A”); </a:t>
            </a:r>
          </a:p>
          <a:p>
            <a:r>
              <a:rPr lang="en-GB" dirty="0"/>
              <a:t>  int </a:t>
            </a:r>
            <a:r>
              <a:rPr lang="en-GB" dirty="0" err="1"/>
              <a:t>pid</a:t>
            </a:r>
            <a:r>
              <a:rPr lang="en-GB" dirty="0"/>
              <a:t> = fork();</a:t>
            </a:r>
          </a:p>
          <a:p>
            <a:r>
              <a:rPr lang="en-GB" dirty="0"/>
              <a:t>  print (“B”); </a:t>
            </a:r>
          </a:p>
          <a:p>
            <a:r>
              <a:rPr lang="en-GB" dirty="0"/>
              <a:t>  if (</a:t>
            </a:r>
            <a:r>
              <a:rPr lang="en-GB" dirty="0" err="1"/>
              <a:t>pid</a:t>
            </a:r>
            <a:r>
              <a:rPr lang="en-GB" dirty="0"/>
              <a:t>) wait(NULL); </a:t>
            </a:r>
          </a:p>
          <a:p>
            <a:r>
              <a:rPr lang="en-GB" dirty="0"/>
              <a:t>  print (“C”); </a:t>
            </a:r>
          </a:p>
          <a:p>
            <a:r>
              <a:rPr lang="en-GB" dirty="0"/>
              <a:t>}</a:t>
            </a:r>
          </a:p>
          <a:p>
            <a:endParaRPr lang="en-SE" dirty="0"/>
          </a:p>
        </p:txBody>
      </p:sp>
    </p:spTree>
    <p:extLst>
      <p:ext uri="{BB962C8B-B14F-4D97-AF65-F5344CB8AC3E}">
        <p14:creationId xmlns:p14="http://schemas.microsoft.com/office/powerpoint/2010/main" val="157378127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481D-9943-C066-AE9F-ED740A649F3F}"/>
              </a:ext>
            </a:extLst>
          </p:cNvPr>
          <p:cNvSpPr>
            <a:spLocks noGrp="1"/>
          </p:cNvSpPr>
          <p:nvPr>
            <p:ph type="title"/>
          </p:nvPr>
        </p:nvSpPr>
        <p:spPr/>
        <p:txBody>
          <a:bodyPr/>
          <a:lstStyle/>
          <a:p>
            <a:r>
              <a:rPr lang="en-GB" dirty="0">
                <a:solidFill>
                  <a:srgbClr val="FF0000"/>
                </a:solidFill>
              </a:rPr>
              <a:t>Fork </a:t>
            </a:r>
            <a:r>
              <a:rPr lang="en-US" dirty="0">
                <a:solidFill>
                  <a:srgbClr val="FF0000"/>
                </a:solidFill>
              </a:rPr>
              <a:t>ANS</a:t>
            </a:r>
            <a:endParaRPr lang="en-SE" dirty="0">
              <a:solidFill>
                <a:srgbClr val="FF0000"/>
              </a:solidFill>
            </a:endParaRPr>
          </a:p>
        </p:txBody>
      </p:sp>
      <p:sp>
        <p:nvSpPr>
          <p:cNvPr id="3" name="Content Placeholder 2">
            <a:extLst>
              <a:ext uri="{FF2B5EF4-FFF2-40B4-BE49-F238E27FC236}">
                <a16:creationId xmlns:a16="http://schemas.microsoft.com/office/drawing/2014/main" id="{AE765C4D-3A17-F699-772F-F81BB180986E}"/>
              </a:ext>
            </a:extLst>
          </p:cNvPr>
          <p:cNvSpPr>
            <a:spLocks noGrp="1"/>
          </p:cNvSpPr>
          <p:nvPr>
            <p:ph idx="1"/>
          </p:nvPr>
        </p:nvSpPr>
        <p:spPr/>
        <p:txBody>
          <a:bodyPr>
            <a:normAutofit fontScale="92500" lnSpcReduction="10000"/>
          </a:bodyPr>
          <a:lstStyle/>
          <a:p>
            <a:r>
              <a:rPr lang="en-GB" dirty="0"/>
              <a:t>ANS: Two possible answers: ABBCC and ABCBC</a:t>
            </a:r>
          </a:p>
          <a:p>
            <a:r>
              <a:rPr lang="en-GB" dirty="0"/>
              <a:t>ABBCC</a:t>
            </a:r>
          </a:p>
          <a:p>
            <a:pPr lvl="1"/>
            <a:r>
              <a:rPr lang="en-GB" dirty="0"/>
              <a:t>Scenario 1: Parent prints A, forks, prints B, then waits. Child prints B, exits after C. Parent resumes and prints C.</a:t>
            </a:r>
          </a:p>
          <a:p>
            <a:pPr lvl="1"/>
            <a:r>
              <a:rPr lang="en-GB" dirty="0"/>
              <a:t>Order: A → parent B → child B → child C → parent C.</a:t>
            </a:r>
          </a:p>
          <a:p>
            <a:pPr lvl="1"/>
            <a:r>
              <a:rPr lang="en-GB" dirty="0"/>
              <a:t>Scenario 2: Parent prints A, forks. Child prints B first, then parent prints B, parent waits, child prints C, and parent prints C.</a:t>
            </a:r>
          </a:p>
          <a:p>
            <a:pPr lvl="1"/>
            <a:r>
              <a:rPr lang="en-GB" dirty="0"/>
              <a:t>Order: A → child B → parent B → child C → parent C.</a:t>
            </a:r>
          </a:p>
          <a:p>
            <a:r>
              <a:rPr lang="en-GB" dirty="0"/>
              <a:t>ABCBC</a:t>
            </a:r>
          </a:p>
          <a:p>
            <a:pPr lvl="1"/>
            <a:r>
              <a:rPr lang="en-GB" dirty="0"/>
              <a:t>Parent prints A, forks. Child runs first, prints B and C before the parent resumes. Parent then prints B, skips waiting (child already exited), and prints C.</a:t>
            </a:r>
          </a:p>
          <a:p>
            <a:pPr lvl="1"/>
            <a:r>
              <a:rPr lang="en-GB" dirty="0"/>
              <a:t>Order: A → child B → child C → parent B → parent C.</a:t>
            </a:r>
          </a:p>
          <a:p>
            <a:r>
              <a:rPr lang="en-GB" dirty="0"/>
              <a:t>Wait Synchronization: The parent’s wait(NULL) ensures the child’s C always appears before the parent’s C.</a:t>
            </a:r>
            <a:endParaRPr lang="en-SE" dirty="0"/>
          </a:p>
        </p:txBody>
      </p:sp>
    </p:spTree>
    <p:extLst>
      <p:ext uri="{BB962C8B-B14F-4D97-AF65-F5344CB8AC3E}">
        <p14:creationId xmlns:p14="http://schemas.microsoft.com/office/powerpoint/2010/main" val="23034537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BE6B-0C65-5110-8483-EE9E77544F77}"/>
              </a:ext>
            </a:extLst>
          </p:cNvPr>
          <p:cNvSpPr>
            <a:spLocks noGrp="1"/>
          </p:cNvSpPr>
          <p:nvPr>
            <p:ph type="title"/>
          </p:nvPr>
        </p:nvSpPr>
        <p:spPr/>
        <p:txBody>
          <a:bodyPr/>
          <a:lstStyle/>
          <a:p>
            <a:r>
              <a:rPr lang="en-US" dirty="0"/>
              <a:t>Scheduling</a:t>
            </a:r>
            <a:endParaRPr lang="en-SE" dirty="0"/>
          </a:p>
        </p:txBody>
      </p:sp>
      <p:sp>
        <p:nvSpPr>
          <p:cNvPr id="3" name="Content Placeholder 2">
            <a:extLst>
              <a:ext uri="{FF2B5EF4-FFF2-40B4-BE49-F238E27FC236}">
                <a16:creationId xmlns:a16="http://schemas.microsoft.com/office/drawing/2014/main" id="{EB56F1D9-966C-5F42-C49B-BBC015FF1F6D}"/>
              </a:ext>
            </a:extLst>
          </p:cNvPr>
          <p:cNvSpPr>
            <a:spLocks noGrp="1"/>
          </p:cNvSpPr>
          <p:nvPr>
            <p:ph idx="1"/>
          </p:nvPr>
        </p:nvSpPr>
        <p:spPr/>
        <p:txBody>
          <a:bodyPr/>
          <a:lstStyle/>
          <a:p>
            <a:r>
              <a:rPr lang="en-GB" dirty="0"/>
              <a:t>Here is a table of processes and their arrival and execution times.</a:t>
            </a:r>
          </a:p>
          <a:p>
            <a:r>
              <a:rPr lang="en-GB" dirty="0"/>
              <a:t>1) Fill in the scheduling table with the Process ID (PID) that runs at each time instant, under 4 policies: First Come First Serve (FCFS), Shortest Job First (SJF), Shortest-Remaining-Time-First (SRTF), Round-Robin (RR) with </a:t>
            </a:r>
            <a:r>
              <a:rPr lang="en-GB" dirty="0" err="1"/>
              <a:t>timeslice</a:t>
            </a:r>
            <a:r>
              <a:rPr lang="en-GB" dirty="0"/>
              <a:t> quantum = 1. Assume that context switch overhead is 0 and that new RR processes are added to the head of the queue and new FCFS processes are added to the tail of the queue. </a:t>
            </a:r>
          </a:p>
          <a:p>
            <a:r>
              <a:rPr lang="en-GB" dirty="0"/>
              <a:t>2) Compute the finish times and response times for all 5 processes, and the average response time. (If the division is hard, write a fraction like 28/5 instead of 5.6)</a:t>
            </a:r>
          </a:p>
        </p:txBody>
      </p:sp>
    </p:spTree>
    <p:extLst>
      <p:ext uri="{BB962C8B-B14F-4D97-AF65-F5344CB8AC3E}">
        <p14:creationId xmlns:p14="http://schemas.microsoft.com/office/powerpoint/2010/main" val="105798708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05B64-DA2C-B4C9-061A-161884D361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F14B6-5185-8B17-6EDA-749AB5673E3E}"/>
              </a:ext>
            </a:extLst>
          </p:cNvPr>
          <p:cNvSpPr>
            <a:spLocks noGrp="1"/>
          </p:cNvSpPr>
          <p:nvPr>
            <p:ph type="title"/>
          </p:nvPr>
        </p:nvSpPr>
        <p:spPr/>
        <p:txBody>
          <a:bodyPr/>
          <a:lstStyle/>
          <a:p>
            <a:r>
              <a:rPr lang="en-US" altLang="ko-KR" dirty="0"/>
              <a:t>Scheduling </a:t>
            </a:r>
            <a:endParaRPr lang="en-SE" dirty="0"/>
          </a:p>
        </p:txBody>
      </p:sp>
      <p:sp>
        <p:nvSpPr>
          <p:cNvPr id="3" name="Content Placeholder 2">
            <a:extLst>
              <a:ext uri="{FF2B5EF4-FFF2-40B4-BE49-F238E27FC236}">
                <a16:creationId xmlns:a16="http://schemas.microsoft.com/office/drawing/2014/main" id="{3E0F317A-058B-8D14-DB46-6401190741B3}"/>
              </a:ext>
            </a:extLst>
          </p:cNvPr>
          <p:cNvSpPr>
            <a:spLocks noGrp="1"/>
          </p:cNvSpPr>
          <p:nvPr>
            <p:ph idx="1"/>
          </p:nvPr>
        </p:nvSpPr>
        <p:spPr>
          <a:xfrm>
            <a:off x="5562600" y="6338771"/>
            <a:ext cx="1676400" cy="395575"/>
          </a:xfrm>
        </p:spPr>
        <p:txBody>
          <a:bodyPr>
            <a:normAutofit lnSpcReduction="10000"/>
          </a:bodyPr>
          <a:lstStyle/>
          <a:p>
            <a:pPr marL="0" indent="0">
              <a:buNone/>
            </a:pPr>
            <a:r>
              <a:rPr lang="en-GB" sz="2400" dirty="0"/>
              <a:t>Gantt Chart</a:t>
            </a:r>
            <a:endParaRPr lang="en-SE" sz="2400" dirty="0"/>
          </a:p>
        </p:txBody>
      </p:sp>
      <p:graphicFrame>
        <p:nvGraphicFramePr>
          <p:cNvPr id="6" name="表格 6">
            <a:extLst>
              <a:ext uri="{FF2B5EF4-FFF2-40B4-BE49-F238E27FC236}">
                <a16:creationId xmlns:a16="http://schemas.microsoft.com/office/drawing/2014/main" id="{5D362252-1227-564B-3F50-BAC51A5CE9E5}"/>
              </a:ext>
            </a:extLst>
          </p:cNvPr>
          <p:cNvGraphicFramePr>
            <a:graphicFrameLocks noGrp="1"/>
          </p:cNvGraphicFramePr>
          <p:nvPr/>
        </p:nvGraphicFramePr>
        <p:xfrm>
          <a:off x="776640" y="805602"/>
          <a:ext cx="10490204" cy="3383280"/>
        </p:xfrm>
        <a:graphic>
          <a:graphicData uri="http://schemas.openxmlformats.org/drawingml/2006/table">
            <a:tbl>
              <a:tblPr firstRow="1" bandRow="1">
                <a:tableStyleId>{5C22544A-7EE6-4342-B048-85BDC9FD1C3A}</a:tableStyleId>
              </a:tblPr>
              <a:tblGrid>
                <a:gridCol w="320287">
                  <a:extLst>
                    <a:ext uri="{9D8B030D-6E8A-4147-A177-3AD203B41FA5}">
                      <a16:colId xmlns:a16="http://schemas.microsoft.com/office/drawing/2014/main" val="3897766631"/>
                    </a:ext>
                  </a:extLst>
                </a:gridCol>
                <a:gridCol w="814309">
                  <a:extLst>
                    <a:ext uri="{9D8B030D-6E8A-4147-A177-3AD203B41FA5}">
                      <a16:colId xmlns:a16="http://schemas.microsoft.com/office/drawing/2014/main" val="3850674632"/>
                    </a:ext>
                  </a:extLst>
                </a:gridCol>
                <a:gridCol w="778832">
                  <a:extLst>
                    <a:ext uri="{9D8B030D-6E8A-4147-A177-3AD203B41FA5}">
                      <a16:colId xmlns:a16="http://schemas.microsoft.com/office/drawing/2014/main" val="3839086762"/>
                    </a:ext>
                  </a:extLst>
                </a:gridCol>
                <a:gridCol w="1072097">
                  <a:extLst>
                    <a:ext uri="{9D8B030D-6E8A-4147-A177-3AD203B41FA5}">
                      <a16:colId xmlns:a16="http://schemas.microsoft.com/office/drawing/2014/main" val="3306942541"/>
                    </a:ext>
                  </a:extLst>
                </a:gridCol>
                <a:gridCol w="1072097">
                  <a:extLst>
                    <a:ext uri="{9D8B030D-6E8A-4147-A177-3AD203B41FA5}">
                      <a16:colId xmlns:a16="http://schemas.microsoft.com/office/drawing/2014/main" val="3517187588"/>
                    </a:ext>
                  </a:extLst>
                </a:gridCol>
                <a:gridCol w="1072097">
                  <a:extLst>
                    <a:ext uri="{9D8B030D-6E8A-4147-A177-3AD203B41FA5}">
                      <a16:colId xmlns:a16="http://schemas.microsoft.com/office/drawing/2014/main" val="2248621"/>
                    </a:ext>
                  </a:extLst>
                </a:gridCol>
                <a:gridCol w="1072097">
                  <a:extLst>
                    <a:ext uri="{9D8B030D-6E8A-4147-A177-3AD203B41FA5}">
                      <a16:colId xmlns:a16="http://schemas.microsoft.com/office/drawing/2014/main" val="2712044097"/>
                    </a:ext>
                  </a:extLst>
                </a:gridCol>
                <a:gridCol w="1072097">
                  <a:extLst>
                    <a:ext uri="{9D8B030D-6E8A-4147-A177-3AD203B41FA5}">
                      <a16:colId xmlns:a16="http://schemas.microsoft.com/office/drawing/2014/main" val="4072710305"/>
                    </a:ext>
                  </a:extLst>
                </a:gridCol>
                <a:gridCol w="1072097">
                  <a:extLst>
                    <a:ext uri="{9D8B030D-6E8A-4147-A177-3AD203B41FA5}">
                      <a16:colId xmlns:a16="http://schemas.microsoft.com/office/drawing/2014/main" val="3685768401"/>
                    </a:ext>
                  </a:extLst>
                </a:gridCol>
                <a:gridCol w="1072097">
                  <a:extLst>
                    <a:ext uri="{9D8B030D-6E8A-4147-A177-3AD203B41FA5}">
                      <a16:colId xmlns:a16="http://schemas.microsoft.com/office/drawing/2014/main" val="3601507115"/>
                    </a:ext>
                  </a:extLst>
                </a:gridCol>
                <a:gridCol w="1072097">
                  <a:extLst>
                    <a:ext uri="{9D8B030D-6E8A-4147-A177-3AD203B41FA5}">
                      <a16:colId xmlns:a16="http://schemas.microsoft.com/office/drawing/2014/main" val="2233393087"/>
                    </a:ext>
                  </a:extLst>
                </a:gridCol>
              </a:tblGrid>
              <a:tr h="731472">
                <a:tc>
                  <a:txBody>
                    <a:bodyPr/>
                    <a:lstStyle/>
                    <a:p>
                      <a:pPr algn="r"/>
                      <a:r>
                        <a:rPr lang="en-US" b="0" dirty="0">
                          <a:solidFill>
                            <a:schemeClr val="tx1"/>
                          </a:solidFill>
                        </a:rPr>
                        <a:t>PID</a:t>
                      </a:r>
                    </a:p>
                  </a:txBody>
                  <a:tcPr/>
                </a:tc>
                <a:tc>
                  <a:txBody>
                    <a:bodyPr/>
                    <a:lstStyle/>
                    <a:p>
                      <a:pPr algn="r"/>
                      <a:r>
                        <a:rPr lang="en-US" altLang="zh-CN" b="0" dirty="0" err="1">
                          <a:solidFill>
                            <a:schemeClr val="tx1"/>
                          </a:solidFill>
                        </a:rPr>
                        <a:t>Arriv</a:t>
                      </a:r>
                      <a:r>
                        <a:rPr lang="en-US" altLang="zh-CN" b="0" dirty="0">
                          <a:solidFill>
                            <a:schemeClr val="tx1"/>
                          </a:solidFill>
                        </a:rPr>
                        <a:t>.</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GB" altLang="zh-CN" b="0" dirty="0">
                          <a:solidFill>
                            <a:schemeClr val="tx1"/>
                          </a:solidFill>
                        </a:rPr>
                        <a:t>Exec 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Finish</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Response</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marL="45720" marR="4572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Response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Response Time</a:t>
                      </a:r>
                    </a:p>
                  </a:txBody>
                  <a:tcPr/>
                </a:tc>
                <a:tc>
                  <a:txBody>
                    <a:bodyPr/>
                    <a:lstStyle/>
                    <a:p>
                      <a:pPr algn="r"/>
                      <a:r>
                        <a:rPr lang="en-US" b="0" dirty="0">
                          <a:solidFill>
                            <a:schemeClr val="tx1"/>
                          </a:solidFill>
                        </a:rPr>
                        <a:t>RR</a:t>
                      </a:r>
                    </a:p>
                    <a:p>
                      <a:pPr algn="r"/>
                      <a:r>
                        <a:rPr lang="en-US" b="0" dirty="0">
                          <a:solidFill>
                            <a:schemeClr val="tx1"/>
                          </a:solidFill>
                        </a:rPr>
                        <a:t>Finish Time</a:t>
                      </a:r>
                    </a:p>
                  </a:txBody>
                  <a:tcPr/>
                </a:tc>
                <a:tc>
                  <a:txBody>
                    <a:bodyPr/>
                    <a:lstStyle/>
                    <a:p>
                      <a:pPr algn="r"/>
                      <a:r>
                        <a:rPr lang="en-US" b="0" dirty="0">
                          <a:solidFill>
                            <a:schemeClr val="tx1"/>
                          </a:solidFill>
                        </a:rPr>
                        <a:t>RR</a:t>
                      </a:r>
                    </a:p>
                    <a:p>
                      <a:pPr algn="r"/>
                      <a:r>
                        <a:rPr lang="en-US" b="0" dirty="0">
                          <a:solidFill>
                            <a:schemeClr val="tx1"/>
                          </a:solidFill>
                        </a:rPr>
                        <a:t>Response Time</a:t>
                      </a:r>
                    </a:p>
                  </a:txBody>
                  <a:tcPr/>
                </a:tc>
                <a:extLst>
                  <a:ext uri="{0D108BD9-81ED-4DB2-BD59-A6C34878D82A}">
                    <a16:rowId xmlns:a16="http://schemas.microsoft.com/office/drawing/2014/main" val="3141622018"/>
                  </a:ext>
                </a:extLst>
              </a:tr>
              <a:tr h="0">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r>
                        <a:rPr lang="en-US" altLang="zh-CN" dirty="0">
                          <a:solidFill>
                            <a:schemeClr val="tx1"/>
                          </a:solidFill>
                        </a:rPr>
                        <a:t>0</a:t>
                      </a:r>
                      <a:endParaRPr lang="en-US" dirty="0">
                        <a:solidFill>
                          <a:schemeClr val="tx1"/>
                        </a:solidFill>
                      </a:endParaRPr>
                    </a:p>
                  </a:txBody>
                  <a:tcPr/>
                </a:tc>
                <a:tc>
                  <a:txBody>
                    <a:bodyPr/>
                    <a:lstStyle/>
                    <a:p>
                      <a:pPr algn="r"/>
                      <a:r>
                        <a:rPr lang="en-US" altLang="zh-CN" strike="noStrike" dirty="0">
                          <a:solidFill>
                            <a:schemeClr val="tx1"/>
                          </a:solidFill>
                        </a:rPr>
                        <a:t>2</a:t>
                      </a:r>
                      <a:endParaRPr lang="en-US" strike="noStrike"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2311278232"/>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a:t>
                      </a:r>
                      <a:endParaRPr lang="en-US" dirty="0">
                        <a:solidFill>
                          <a:schemeClr val="tx1"/>
                        </a:solidFill>
                      </a:endParaRPr>
                    </a:p>
                  </a:txBody>
                  <a:tcPr/>
                </a:tc>
                <a:tc>
                  <a:txBody>
                    <a:bodyPr/>
                    <a:lstStyle/>
                    <a:p>
                      <a:pPr algn="r"/>
                      <a:r>
                        <a:rPr lang="en-US" altLang="zh-CN" baseline="0" dirty="0">
                          <a:solidFill>
                            <a:schemeClr val="tx1"/>
                          </a:solidFill>
                        </a:rPr>
                        <a:t>1</a:t>
                      </a:r>
                      <a:endParaRPr lang="en-US" baseline="0" dirty="0">
                        <a:solidFill>
                          <a:schemeClr val="tx1"/>
                        </a:solidFill>
                      </a:endParaRPr>
                    </a:p>
                  </a:txBody>
                  <a:tcPr/>
                </a:tc>
                <a:tc>
                  <a:txBody>
                    <a:bodyPr/>
                    <a:lstStyle/>
                    <a:p>
                      <a:pPr algn="r"/>
                      <a:r>
                        <a:rPr lang="en-US" altLang="zh-CN" dirty="0">
                          <a:solidFill>
                            <a:schemeClr val="tx1"/>
                          </a:solidFill>
                        </a:rPr>
                        <a:t>6</a:t>
                      </a: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174960348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3</a:t>
                      </a:r>
                      <a:endParaRPr lang="en-US" dirty="0">
                        <a:solidFill>
                          <a:schemeClr val="tx1"/>
                        </a:solidFill>
                      </a:endParaRPr>
                    </a:p>
                  </a:txBody>
                  <a:tcPr/>
                </a:tc>
                <a:tc>
                  <a:txBody>
                    <a:bodyPr/>
                    <a:lstStyle/>
                    <a:p>
                      <a:pPr algn="r"/>
                      <a:r>
                        <a:rPr lang="en-US" altLang="zh-CN" dirty="0">
                          <a:solidFill>
                            <a:schemeClr val="tx1"/>
                          </a:solidFill>
                        </a:rPr>
                        <a:t>4</a:t>
                      </a:r>
                      <a:endParaRPr lang="en-US" baseline="30000" dirty="0">
                        <a:solidFill>
                          <a:schemeClr val="tx1"/>
                        </a:solidFill>
                      </a:endParaRPr>
                    </a:p>
                  </a:txBody>
                  <a:tcPr/>
                </a:tc>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123394570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4</a:t>
                      </a:r>
                    </a:p>
                  </a:txBody>
                  <a:tcPr/>
                </a:tc>
                <a:tc>
                  <a:txBody>
                    <a:bodyPr/>
                    <a:lstStyle/>
                    <a:p>
                      <a:pPr algn="r"/>
                      <a:r>
                        <a:rPr lang="en-US" baseline="0" dirty="0">
                          <a:solidFill>
                            <a:schemeClr val="tx1"/>
                          </a:solidFill>
                        </a:rPr>
                        <a:t>7</a:t>
                      </a:r>
                    </a:p>
                  </a:txBody>
                  <a:tcPr/>
                </a:tc>
                <a:tc>
                  <a:txBody>
                    <a:bodyPr/>
                    <a:lstStyle/>
                    <a:p>
                      <a:pPr algn="r"/>
                      <a:r>
                        <a:rPr lang="en-US" dirty="0">
                          <a:solidFill>
                            <a:schemeClr val="tx1"/>
                          </a:solidFill>
                        </a:rPr>
                        <a:t>4</a:t>
                      </a: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22842536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5</a:t>
                      </a:r>
                    </a:p>
                  </a:txBody>
                  <a:tcPr/>
                </a:tc>
                <a:tc>
                  <a:txBody>
                    <a:bodyPr/>
                    <a:lstStyle/>
                    <a:p>
                      <a:pPr algn="r"/>
                      <a:r>
                        <a:rPr lang="en-US" baseline="0" dirty="0">
                          <a:solidFill>
                            <a:schemeClr val="tx1"/>
                          </a:solidFill>
                        </a:rPr>
                        <a:t>8</a:t>
                      </a:r>
                    </a:p>
                  </a:txBody>
                  <a:tcPr/>
                </a:tc>
                <a:tc>
                  <a:txBody>
                    <a:bodyPr/>
                    <a:lstStyle/>
                    <a:p>
                      <a:pPr algn="r"/>
                      <a:r>
                        <a:rPr lang="en-US" dirty="0">
                          <a:solidFill>
                            <a:schemeClr val="tx1"/>
                          </a:solidFill>
                        </a:rPr>
                        <a:t>3</a:t>
                      </a: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2075854029"/>
                  </a:ext>
                </a:extLst>
              </a:tr>
              <a:tr h="0">
                <a:tc>
                  <a:txBody>
                    <a:bodyPr/>
                    <a:lstStyle/>
                    <a:p>
                      <a:pPr algn="r"/>
                      <a:endParaRPr lang="en-US" dirty="0">
                        <a:solidFill>
                          <a:schemeClr val="tx1"/>
                        </a:solidFill>
                      </a:endParaRPr>
                    </a:p>
                  </a:txBody>
                  <a:tcPr/>
                </a:tc>
                <a:tc gridSpan="2">
                  <a:txBody>
                    <a:bodyPr/>
                    <a:lstStyle/>
                    <a:p>
                      <a:pPr algn="r"/>
                      <a:endParaRPr lang="en-US" dirty="0">
                        <a:solidFill>
                          <a:schemeClr val="tx1"/>
                        </a:solidFill>
                      </a:endParaRPr>
                    </a:p>
                  </a:txBody>
                  <a:tcPr/>
                </a:tc>
                <a:tc hMerge="1">
                  <a:txBody>
                    <a:bodyPr/>
                    <a:lstStyle/>
                    <a:p>
                      <a:r>
                        <a:rPr lang="en-US" altLang="zh-CN" dirty="0"/>
                        <a:t>Average</a:t>
                      </a:r>
                      <a:r>
                        <a:rPr lang="zh-CN" altLang="en-US" dirty="0"/>
                        <a:t> </a:t>
                      </a:r>
                      <a:r>
                        <a:rPr lang="en-US" altLang="zh-CN" dirty="0"/>
                        <a:t>Turnaround</a:t>
                      </a:r>
                      <a:endParaRPr lang="en-US" dirty="0"/>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a:t>
                      </a:r>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extLst>
                  <a:ext uri="{0D108BD9-81ED-4DB2-BD59-A6C34878D82A}">
                    <a16:rowId xmlns:a16="http://schemas.microsoft.com/office/drawing/2014/main" val="2879113726"/>
                  </a:ext>
                </a:extLst>
              </a:tr>
            </a:tbl>
          </a:graphicData>
        </a:graphic>
      </p:graphicFrame>
      <p:graphicFrame>
        <p:nvGraphicFramePr>
          <p:cNvPr id="32" name="Table 31">
            <a:extLst>
              <a:ext uri="{FF2B5EF4-FFF2-40B4-BE49-F238E27FC236}">
                <a16:creationId xmlns:a16="http://schemas.microsoft.com/office/drawing/2014/main" id="{D461F6FF-2F84-5447-C0A3-B44C4E245575}"/>
              </a:ext>
            </a:extLst>
          </p:cNvPr>
          <p:cNvGraphicFramePr>
            <a:graphicFrameLocks noGrp="1"/>
          </p:cNvGraphicFramePr>
          <p:nvPr/>
        </p:nvGraphicFramePr>
        <p:xfrm>
          <a:off x="1752600" y="4419600"/>
          <a:ext cx="8999704" cy="14833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733727588"/>
                    </a:ext>
                  </a:extLst>
                </a:gridCol>
                <a:gridCol w="510094">
                  <a:extLst>
                    <a:ext uri="{9D8B030D-6E8A-4147-A177-3AD203B41FA5}">
                      <a16:colId xmlns:a16="http://schemas.microsoft.com/office/drawing/2014/main" val="2602592049"/>
                    </a:ext>
                  </a:extLst>
                </a:gridCol>
                <a:gridCol w="510094">
                  <a:extLst>
                    <a:ext uri="{9D8B030D-6E8A-4147-A177-3AD203B41FA5}">
                      <a16:colId xmlns:a16="http://schemas.microsoft.com/office/drawing/2014/main" val="3575549038"/>
                    </a:ext>
                  </a:extLst>
                </a:gridCol>
                <a:gridCol w="510094">
                  <a:extLst>
                    <a:ext uri="{9D8B030D-6E8A-4147-A177-3AD203B41FA5}">
                      <a16:colId xmlns:a16="http://schemas.microsoft.com/office/drawing/2014/main" val="831617333"/>
                    </a:ext>
                  </a:extLst>
                </a:gridCol>
                <a:gridCol w="510094">
                  <a:extLst>
                    <a:ext uri="{9D8B030D-6E8A-4147-A177-3AD203B41FA5}">
                      <a16:colId xmlns:a16="http://schemas.microsoft.com/office/drawing/2014/main" val="3218967563"/>
                    </a:ext>
                  </a:extLst>
                </a:gridCol>
                <a:gridCol w="510094">
                  <a:extLst>
                    <a:ext uri="{9D8B030D-6E8A-4147-A177-3AD203B41FA5}">
                      <a16:colId xmlns:a16="http://schemas.microsoft.com/office/drawing/2014/main" val="3594834760"/>
                    </a:ext>
                  </a:extLst>
                </a:gridCol>
                <a:gridCol w="510094">
                  <a:extLst>
                    <a:ext uri="{9D8B030D-6E8A-4147-A177-3AD203B41FA5}">
                      <a16:colId xmlns:a16="http://schemas.microsoft.com/office/drawing/2014/main" val="2682597463"/>
                    </a:ext>
                  </a:extLst>
                </a:gridCol>
                <a:gridCol w="510094">
                  <a:extLst>
                    <a:ext uri="{9D8B030D-6E8A-4147-A177-3AD203B41FA5}">
                      <a16:colId xmlns:a16="http://schemas.microsoft.com/office/drawing/2014/main" val="3439388444"/>
                    </a:ext>
                  </a:extLst>
                </a:gridCol>
                <a:gridCol w="510094">
                  <a:extLst>
                    <a:ext uri="{9D8B030D-6E8A-4147-A177-3AD203B41FA5}">
                      <a16:colId xmlns:a16="http://schemas.microsoft.com/office/drawing/2014/main" val="3670994415"/>
                    </a:ext>
                  </a:extLst>
                </a:gridCol>
                <a:gridCol w="510094">
                  <a:extLst>
                    <a:ext uri="{9D8B030D-6E8A-4147-A177-3AD203B41FA5}">
                      <a16:colId xmlns:a16="http://schemas.microsoft.com/office/drawing/2014/main" val="3264987435"/>
                    </a:ext>
                  </a:extLst>
                </a:gridCol>
                <a:gridCol w="510094">
                  <a:extLst>
                    <a:ext uri="{9D8B030D-6E8A-4147-A177-3AD203B41FA5}">
                      <a16:colId xmlns:a16="http://schemas.microsoft.com/office/drawing/2014/main" val="2607637358"/>
                    </a:ext>
                  </a:extLst>
                </a:gridCol>
                <a:gridCol w="510094">
                  <a:extLst>
                    <a:ext uri="{9D8B030D-6E8A-4147-A177-3AD203B41FA5}">
                      <a16:colId xmlns:a16="http://schemas.microsoft.com/office/drawing/2014/main" val="4040844026"/>
                    </a:ext>
                  </a:extLst>
                </a:gridCol>
                <a:gridCol w="510094">
                  <a:extLst>
                    <a:ext uri="{9D8B030D-6E8A-4147-A177-3AD203B41FA5}">
                      <a16:colId xmlns:a16="http://schemas.microsoft.com/office/drawing/2014/main" val="1571313798"/>
                    </a:ext>
                  </a:extLst>
                </a:gridCol>
                <a:gridCol w="510094">
                  <a:extLst>
                    <a:ext uri="{9D8B030D-6E8A-4147-A177-3AD203B41FA5}">
                      <a16:colId xmlns:a16="http://schemas.microsoft.com/office/drawing/2014/main" val="931111055"/>
                    </a:ext>
                  </a:extLst>
                </a:gridCol>
                <a:gridCol w="510094">
                  <a:extLst>
                    <a:ext uri="{9D8B030D-6E8A-4147-A177-3AD203B41FA5}">
                      <a16:colId xmlns:a16="http://schemas.microsoft.com/office/drawing/2014/main" val="2677405260"/>
                    </a:ext>
                  </a:extLst>
                </a:gridCol>
                <a:gridCol w="510094">
                  <a:extLst>
                    <a:ext uri="{9D8B030D-6E8A-4147-A177-3AD203B41FA5}">
                      <a16:colId xmlns:a16="http://schemas.microsoft.com/office/drawing/2014/main" val="4166605968"/>
                    </a:ext>
                  </a:extLst>
                </a:gridCol>
                <a:gridCol w="510094">
                  <a:extLst>
                    <a:ext uri="{9D8B030D-6E8A-4147-A177-3AD203B41FA5}">
                      <a16:colId xmlns:a16="http://schemas.microsoft.com/office/drawing/2014/main" val="2182266269"/>
                    </a:ext>
                  </a:extLst>
                </a:gridCol>
              </a:tblGrid>
              <a:tr h="370840">
                <a:tc>
                  <a:txBody>
                    <a:bodyPr/>
                    <a:lstStyle/>
                    <a:p>
                      <a:r>
                        <a:rPr lang="en-GB" dirty="0"/>
                        <a:t>FCFS</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2765478547"/>
                  </a:ext>
                </a:extLst>
              </a:tr>
              <a:tr h="370840">
                <a:tc>
                  <a:txBody>
                    <a:bodyPr/>
                    <a:lstStyle/>
                    <a:p>
                      <a:r>
                        <a:rPr lang="en-GB" dirty="0"/>
                        <a:t>SJF</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821195699"/>
                  </a:ext>
                </a:extLst>
              </a:tr>
              <a:tr h="370840">
                <a:tc>
                  <a:txBody>
                    <a:bodyPr/>
                    <a:lstStyle/>
                    <a:p>
                      <a:r>
                        <a:rPr lang="en-GB" dirty="0"/>
                        <a:t>SRTF</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95064754"/>
                  </a:ext>
                </a:extLst>
              </a:tr>
              <a:tr h="370840">
                <a:tc>
                  <a:txBody>
                    <a:bodyPr/>
                    <a:lstStyle/>
                    <a:p>
                      <a:r>
                        <a:rPr lang="en-GB" dirty="0"/>
                        <a:t>RR</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62492301"/>
                  </a:ext>
                </a:extLst>
              </a:tr>
            </a:tbl>
          </a:graphicData>
        </a:graphic>
      </p:graphicFrame>
      <p:graphicFrame>
        <p:nvGraphicFramePr>
          <p:cNvPr id="33" name="Table 32">
            <a:extLst>
              <a:ext uri="{FF2B5EF4-FFF2-40B4-BE49-F238E27FC236}">
                <a16:creationId xmlns:a16="http://schemas.microsoft.com/office/drawing/2014/main" id="{BFF4CCB7-BF57-6660-5C6E-06E5961DADAE}"/>
              </a:ext>
            </a:extLst>
          </p:cNvPr>
          <p:cNvGraphicFramePr>
            <a:graphicFrameLocks noGrp="1"/>
          </p:cNvGraphicFramePr>
          <p:nvPr/>
        </p:nvGraphicFramePr>
        <p:xfrm>
          <a:off x="1513242" y="5902960"/>
          <a:ext cx="9524993" cy="370840"/>
        </p:xfrm>
        <a:graphic>
          <a:graphicData uri="http://schemas.openxmlformats.org/drawingml/2006/table">
            <a:tbl>
              <a:tblPr firstRow="1" bandRow="1">
                <a:tableStyleId>{2D5ABB26-0587-4C30-8999-92F81FD0307C}</a:tableStyleId>
              </a:tblPr>
              <a:tblGrid>
                <a:gridCol w="839540">
                  <a:extLst>
                    <a:ext uri="{9D8B030D-6E8A-4147-A177-3AD203B41FA5}">
                      <a16:colId xmlns:a16="http://schemas.microsoft.com/office/drawing/2014/main" val="733727588"/>
                    </a:ext>
                  </a:extLst>
                </a:gridCol>
                <a:gridCol w="510909">
                  <a:extLst>
                    <a:ext uri="{9D8B030D-6E8A-4147-A177-3AD203B41FA5}">
                      <a16:colId xmlns:a16="http://schemas.microsoft.com/office/drawing/2014/main" val="2602592049"/>
                    </a:ext>
                  </a:extLst>
                </a:gridCol>
                <a:gridCol w="510909">
                  <a:extLst>
                    <a:ext uri="{9D8B030D-6E8A-4147-A177-3AD203B41FA5}">
                      <a16:colId xmlns:a16="http://schemas.microsoft.com/office/drawing/2014/main" val="3575549038"/>
                    </a:ext>
                  </a:extLst>
                </a:gridCol>
                <a:gridCol w="510909">
                  <a:extLst>
                    <a:ext uri="{9D8B030D-6E8A-4147-A177-3AD203B41FA5}">
                      <a16:colId xmlns:a16="http://schemas.microsoft.com/office/drawing/2014/main" val="831617333"/>
                    </a:ext>
                  </a:extLst>
                </a:gridCol>
                <a:gridCol w="510909">
                  <a:extLst>
                    <a:ext uri="{9D8B030D-6E8A-4147-A177-3AD203B41FA5}">
                      <a16:colId xmlns:a16="http://schemas.microsoft.com/office/drawing/2014/main" val="3218967563"/>
                    </a:ext>
                  </a:extLst>
                </a:gridCol>
                <a:gridCol w="510909">
                  <a:extLst>
                    <a:ext uri="{9D8B030D-6E8A-4147-A177-3AD203B41FA5}">
                      <a16:colId xmlns:a16="http://schemas.microsoft.com/office/drawing/2014/main" val="3594834760"/>
                    </a:ext>
                  </a:extLst>
                </a:gridCol>
                <a:gridCol w="510909">
                  <a:extLst>
                    <a:ext uri="{9D8B030D-6E8A-4147-A177-3AD203B41FA5}">
                      <a16:colId xmlns:a16="http://schemas.microsoft.com/office/drawing/2014/main" val="2682597463"/>
                    </a:ext>
                  </a:extLst>
                </a:gridCol>
                <a:gridCol w="510909">
                  <a:extLst>
                    <a:ext uri="{9D8B030D-6E8A-4147-A177-3AD203B41FA5}">
                      <a16:colId xmlns:a16="http://schemas.microsoft.com/office/drawing/2014/main" val="3439388444"/>
                    </a:ext>
                  </a:extLst>
                </a:gridCol>
                <a:gridCol w="510909">
                  <a:extLst>
                    <a:ext uri="{9D8B030D-6E8A-4147-A177-3AD203B41FA5}">
                      <a16:colId xmlns:a16="http://schemas.microsoft.com/office/drawing/2014/main" val="3670994415"/>
                    </a:ext>
                  </a:extLst>
                </a:gridCol>
                <a:gridCol w="510909">
                  <a:extLst>
                    <a:ext uri="{9D8B030D-6E8A-4147-A177-3AD203B41FA5}">
                      <a16:colId xmlns:a16="http://schemas.microsoft.com/office/drawing/2014/main" val="3264987435"/>
                    </a:ext>
                  </a:extLst>
                </a:gridCol>
                <a:gridCol w="510909">
                  <a:extLst>
                    <a:ext uri="{9D8B030D-6E8A-4147-A177-3AD203B41FA5}">
                      <a16:colId xmlns:a16="http://schemas.microsoft.com/office/drawing/2014/main" val="2607637358"/>
                    </a:ext>
                  </a:extLst>
                </a:gridCol>
                <a:gridCol w="510909">
                  <a:extLst>
                    <a:ext uri="{9D8B030D-6E8A-4147-A177-3AD203B41FA5}">
                      <a16:colId xmlns:a16="http://schemas.microsoft.com/office/drawing/2014/main" val="4040844026"/>
                    </a:ext>
                  </a:extLst>
                </a:gridCol>
                <a:gridCol w="510909">
                  <a:extLst>
                    <a:ext uri="{9D8B030D-6E8A-4147-A177-3AD203B41FA5}">
                      <a16:colId xmlns:a16="http://schemas.microsoft.com/office/drawing/2014/main" val="1571313798"/>
                    </a:ext>
                  </a:extLst>
                </a:gridCol>
                <a:gridCol w="510909">
                  <a:extLst>
                    <a:ext uri="{9D8B030D-6E8A-4147-A177-3AD203B41FA5}">
                      <a16:colId xmlns:a16="http://schemas.microsoft.com/office/drawing/2014/main" val="931111055"/>
                    </a:ext>
                  </a:extLst>
                </a:gridCol>
                <a:gridCol w="510909">
                  <a:extLst>
                    <a:ext uri="{9D8B030D-6E8A-4147-A177-3AD203B41FA5}">
                      <a16:colId xmlns:a16="http://schemas.microsoft.com/office/drawing/2014/main" val="2677405260"/>
                    </a:ext>
                  </a:extLst>
                </a:gridCol>
                <a:gridCol w="510909">
                  <a:extLst>
                    <a:ext uri="{9D8B030D-6E8A-4147-A177-3AD203B41FA5}">
                      <a16:colId xmlns:a16="http://schemas.microsoft.com/office/drawing/2014/main" val="4166605968"/>
                    </a:ext>
                  </a:extLst>
                </a:gridCol>
                <a:gridCol w="510909">
                  <a:extLst>
                    <a:ext uri="{9D8B030D-6E8A-4147-A177-3AD203B41FA5}">
                      <a16:colId xmlns:a16="http://schemas.microsoft.com/office/drawing/2014/main" val="2182266269"/>
                    </a:ext>
                  </a:extLst>
                </a:gridCol>
                <a:gridCol w="510909">
                  <a:extLst>
                    <a:ext uri="{9D8B030D-6E8A-4147-A177-3AD203B41FA5}">
                      <a16:colId xmlns:a16="http://schemas.microsoft.com/office/drawing/2014/main" val="2573345733"/>
                    </a:ext>
                  </a:extLst>
                </a:gridCol>
              </a:tblGrid>
              <a:tr h="370840">
                <a:tc>
                  <a:txBody>
                    <a:bodyPr/>
                    <a:lstStyle/>
                    <a:p>
                      <a:r>
                        <a:rPr lang="en-GB" dirty="0"/>
                        <a:t>Time </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6</a:t>
                      </a:r>
                      <a:endParaRPr lang="en-SE" dirty="0"/>
                    </a:p>
                  </a:txBody>
                  <a:tcPr/>
                </a:tc>
                <a:tc>
                  <a:txBody>
                    <a:bodyPr/>
                    <a:lstStyle/>
                    <a:p>
                      <a:pPr algn="ctr"/>
                      <a:r>
                        <a:rPr lang="en-GB" dirty="0"/>
                        <a:t>7</a:t>
                      </a:r>
                      <a:endParaRPr lang="en-SE" dirty="0"/>
                    </a:p>
                  </a:txBody>
                  <a:tcPr/>
                </a:tc>
                <a:tc>
                  <a:txBody>
                    <a:bodyPr/>
                    <a:lstStyle/>
                    <a:p>
                      <a:pPr algn="ctr"/>
                      <a:r>
                        <a:rPr lang="en-GB" dirty="0"/>
                        <a:t>8</a:t>
                      </a:r>
                      <a:endParaRPr lang="en-SE" dirty="0"/>
                    </a:p>
                  </a:txBody>
                  <a:tcPr/>
                </a:tc>
                <a:tc>
                  <a:txBody>
                    <a:bodyPr/>
                    <a:lstStyle/>
                    <a:p>
                      <a:pPr algn="ctr"/>
                      <a:r>
                        <a:rPr lang="en-GB" dirty="0"/>
                        <a:t>9</a:t>
                      </a:r>
                      <a:endParaRPr lang="en-SE" dirty="0"/>
                    </a:p>
                  </a:txBody>
                  <a:tcPr/>
                </a:tc>
                <a:tc>
                  <a:txBody>
                    <a:bodyPr/>
                    <a:lstStyle/>
                    <a:p>
                      <a:pPr algn="ctr"/>
                      <a:r>
                        <a:rPr lang="en-GB" dirty="0"/>
                        <a:t>10</a:t>
                      </a:r>
                      <a:endParaRPr lang="en-SE" dirty="0"/>
                    </a:p>
                  </a:txBody>
                  <a:tcPr/>
                </a:tc>
                <a:tc>
                  <a:txBody>
                    <a:bodyPr/>
                    <a:lstStyle/>
                    <a:p>
                      <a:pPr algn="ctr"/>
                      <a:r>
                        <a:rPr lang="en-GB" dirty="0"/>
                        <a:t>11</a:t>
                      </a:r>
                      <a:endParaRPr lang="en-SE" dirty="0"/>
                    </a:p>
                  </a:txBody>
                  <a:tcPr/>
                </a:tc>
                <a:tc>
                  <a:txBody>
                    <a:bodyPr/>
                    <a:lstStyle/>
                    <a:p>
                      <a:pPr algn="ctr"/>
                      <a:r>
                        <a:rPr lang="en-GB" dirty="0"/>
                        <a:t>12</a:t>
                      </a:r>
                      <a:endParaRPr lang="en-SE" dirty="0"/>
                    </a:p>
                  </a:txBody>
                  <a:tcPr/>
                </a:tc>
                <a:tc>
                  <a:txBody>
                    <a:bodyPr/>
                    <a:lstStyle/>
                    <a:p>
                      <a:pPr algn="ctr"/>
                      <a:r>
                        <a:rPr lang="en-GB" dirty="0"/>
                        <a:t>13</a:t>
                      </a:r>
                      <a:endParaRPr lang="en-SE" dirty="0"/>
                    </a:p>
                  </a:txBody>
                  <a:tcPr/>
                </a:tc>
                <a:tc>
                  <a:txBody>
                    <a:bodyPr/>
                    <a:lstStyle/>
                    <a:p>
                      <a:pPr algn="ctr"/>
                      <a:r>
                        <a:rPr lang="en-GB" dirty="0"/>
                        <a:t>14</a:t>
                      </a:r>
                      <a:endParaRPr lang="en-SE" dirty="0"/>
                    </a:p>
                  </a:txBody>
                  <a:tcPr/>
                </a:tc>
                <a:tc>
                  <a:txBody>
                    <a:bodyPr/>
                    <a:lstStyle/>
                    <a:p>
                      <a:pPr algn="ctr"/>
                      <a:r>
                        <a:rPr lang="en-GB" dirty="0"/>
                        <a:t>15</a:t>
                      </a:r>
                      <a:endParaRPr lang="en-SE" dirty="0"/>
                    </a:p>
                  </a:txBody>
                  <a:tcPr/>
                </a:tc>
                <a:tc>
                  <a:txBody>
                    <a:bodyPr/>
                    <a:lstStyle/>
                    <a:p>
                      <a:pPr algn="ctr"/>
                      <a:r>
                        <a:rPr lang="en-GB" dirty="0"/>
                        <a:t>16</a:t>
                      </a:r>
                      <a:endParaRPr lang="en-SE" dirty="0"/>
                    </a:p>
                  </a:txBody>
                  <a:tcPr/>
                </a:tc>
                <a:extLst>
                  <a:ext uri="{0D108BD9-81ED-4DB2-BD59-A6C34878D82A}">
                    <a16:rowId xmlns:a16="http://schemas.microsoft.com/office/drawing/2014/main" val="1169300345"/>
                  </a:ext>
                </a:extLst>
              </a:tr>
            </a:tbl>
          </a:graphicData>
        </a:graphic>
      </p:graphicFrame>
    </p:spTree>
    <p:extLst>
      <p:ext uri="{BB962C8B-B14F-4D97-AF65-F5344CB8AC3E}">
        <p14:creationId xmlns:p14="http://schemas.microsoft.com/office/powerpoint/2010/main" val="85812021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8027-5F46-AE07-1A33-4FEF2B5E971C}"/>
              </a:ext>
            </a:extLst>
          </p:cNvPr>
          <p:cNvSpPr>
            <a:spLocks noGrp="1"/>
          </p:cNvSpPr>
          <p:nvPr>
            <p:ph type="title"/>
          </p:nvPr>
        </p:nvSpPr>
        <p:spPr/>
        <p:txBody>
          <a:bodyPr/>
          <a:lstStyle/>
          <a:p>
            <a:r>
              <a:rPr lang="en-US" dirty="0"/>
              <a:t>Scheduling</a:t>
            </a:r>
            <a:endParaRPr lang="en-SE" dirty="0"/>
          </a:p>
        </p:txBody>
      </p:sp>
      <p:graphicFrame>
        <p:nvGraphicFramePr>
          <p:cNvPr id="6" name="表格 6">
            <a:extLst>
              <a:ext uri="{FF2B5EF4-FFF2-40B4-BE49-F238E27FC236}">
                <a16:creationId xmlns:a16="http://schemas.microsoft.com/office/drawing/2014/main" id="{F56D55BF-D2CA-CC53-ED25-ACF1ECCD8AEA}"/>
              </a:ext>
            </a:extLst>
          </p:cNvPr>
          <p:cNvGraphicFramePr>
            <a:graphicFrameLocks noGrp="1"/>
          </p:cNvGraphicFramePr>
          <p:nvPr/>
        </p:nvGraphicFramePr>
        <p:xfrm>
          <a:off x="939798" y="846242"/>
          <a:ext cx="10490204" cy="3383280"/>
        </p:xfrm>
        <a:graphic>
          <a:graphicData uri="http://schemas.openxmlformats.org/drawingml/2006/table">
            <a:tbl>
              <a:tblPr firstRow="1" bandRow="1">
                <a:tableStyleId>{5C22544A-7EE6-4342-B048-85BDC9FD1C3A}</a:tableStyleId>
              </a:tblPr>
              <a:tblGrid>
                <a:gridCol w="320287">
                  <a:extLst>
                    <a:ext uri="{9D8B030D-6E8A-4147-A177-3AD203B41FA5}">
                      <a16:colId xmlns:a16="http://schemas.microsoft.com/office/drawing/2014/main" val="3897766631"/>
                    </a:ext>
                  </a:extLst>
                </a:gridCol>
                <a:gridCol w="814309">
                  <a:extLst>
                    <a:ext uri="{9D8B030D-6E8A-4147-A177-3AD203B41FA5}">
                      <a16:colId xmlns:a16="http://schemas.microsoft.com/office/drawing/2014/main" val="3850674632"/>
                    </a:ext>
                  </a:extLst>
                </a:gridCol>
                <a:gridCol w="778832">
                  <a:extLst>
                    <a:ext uri="{9D8B030D-6E8A-4147-A177-3AD203B41FA5}">
                      <a16:colId xmlns:a16="http://schemas.microsoft.com/office/drawing/2014/main" val="3839086762"/>
                    </a:ext>
                  </a:extLst>
                </a:gridCol>
                <a:gridCol w="1072097">
                  <a:extLst>
                    <a:ext uri="{9D8B030D-6E8A-4147-A177-3AD203B41FA5}">
                      <a16:colId xmlns:a16="http://schemas.microsoft.com/office/drawing/2014/main" val="3306942541"/>
                    </a:ext>
                  </a:extLst>
                </a:gridCol>
                <a:gridCol w="1072097">
                  <a:extLst>
                    <a:ext uri="{9D8B030D-6E8A-4147-A177-3AD203B41FA5}">
                      <a16:colId xmlns:a16="http://schemas.microsoft.com/office/drawing/2014/main" val="3517187588"/>
                    </a:ext>
                  </a:extLst>
                </a:gridCol>
                <a:gridCol w="1072097">
                  <a:extLst>
                    <a:ext uri="{9D8B030D-6E8A-4147-A177-3AD203B41FA5}">
                      <a16:colId xmlns:a16="http://schemas.microsoft.com/office/drawing/2014/main" val="2248621"/>
                    </a:ext>
                  </a:extLst>
                </a:gridCol>
                <a:gridCol w="1072097">
                  <a:extLst>
                    <a:ext uri="{9D8B030D-6E8A-4147-A177-3AD203B41FA5}">
                      <a16:colId xmlns:a16="http://schemas.microsoft.com/office/drawing/2014/main" val="2712044097"/>
                    </a:ext>
                  </a:extLst>
                </a:gridCol>
                <a:gridCol w="1072097">
                  <a:extLst>
                    <a:ext uri="{9D8B030D-6E8A-4147-A177-3AD203B41FA5}">
                      <a16:colId xmlns:a16="http://schemas.microsoft.com/office/drawing/2014/main" val="4072710305"/>
                    </a:ext>
                  </a:extLst>
                </a:gridCol>
                <a:gridCol w="1072097">
                  <a:extLst>
                    <a:ext uri="{9D8B030D-6E8A-4147-A177-3AD203B41FA5}">
                      <a16:colId xmlns:a16="http://schemas.microsoft.com/office/drawing/2014/main" val="3685768401"/>
                    </a:ext>
                  </a:extLst>
                </a:gridCol>
                <a:gridCol w="1072097">
                  <a:extLst>
                    <a:ext uri="{9D8B030D-6E8A-4147-A177-3AD203B41FA5}">
                      <a16:colId xmlns:a16="http://schemas.microsoft.com/office/drawing/2014/main" val="3601507115"/>
                    </a:ext>
                  </a:extLst>
                </a:gridCol>
                <a:gridCol w="1072097">
                  <a:extLst>
                    <a:ext uri="{9D8B030D-6E8A-4147-A177-3AD203B41FA5}">
                      <a16:colId xmlns:a16="http://schemas.microsoft.com/office/drawing/2014/main" val="2233393087"/>
                    </a:ext>
                  </a:extLst>
                </a:gridCol>
              </a:tblGrid>
              <a:tr h="731472">
                <a:tc>
                  <a:txBody>
                    <a:bodyPr/>
                    <a:lstStyle/>
                    <a:p>
                      <a:pPr algn="r"/>
                      <a:r>
                        <a:rPr lang="en-US" b="0" dirty="0">
                          <a:solidFill>
                            <a:schemeClr val="tx1"/>
                          </a:solidFill>
                        </a:rPr>
                        <a:t>PID</a:t>
                      </a:r>
                    </a:p>
                  </a:txBody>
                  <a:tcPr/>
                </a:tc>
                <a:tc>
                  <a:txBody>
                    <a:bodyPr/>
                    <a:lstStyle/>
                    <a:p>
                      <a:pPr algn="r"/>
                      <a:r>
                        <a:rPr lang="en-US" altLang="zh-CN" b="0" dirty="0" err="1">
                          <a:solidFill>
                            <a:schemeClr val="tx1"/>
                          </a:solidFill>
                        </a:rPr>
                        <a:t>Arriv</a:t>
                      </a:r>
                      <a:r>
                        <a:rPr lang="en-US" altLang="zh-CN" b="0" dirty="0">
                          <a:solidFill>
                            <a:schemeClr val="tx1"/>
                          </a:solidFill>
                        </a:rPr>
                        <a:t>.</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GB" altLang="zh-CN" b="0" dirty="0">
                          <a:solidFill>
                            <a:schemeClr val="tx1"/>
                          </a:solidFill>
                        </a:rPr>
                        <a:t>Exec 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Finish</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Response</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marL="45720" marR="4572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Response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Response Time</a:t>
                      </a:r>
                    </a:p>
                  </a:txBody>
                  <a:tcPr/>
                </a:tc>
                <a:tc>
                  <a:txBody>
                    <a:bodyPr/>
                    <a:lstStyle/>
                    <a:p>
                      <a:pPr algn="r"/>
                      <a:r>
                        <a:rPr lang="en-US" b="0" dirty="0">
                          <a:solidFill>
                            <a:schemeClr val="tx1"/>
                          </a:solidFill>
                        </a:rPr>
                        <a:t>RR</a:t>
                      </a:r>
                    </a:p>
                    <a:p>
                      <a:pPr algn="r"/>
                      <a:r>
                        <a:rPr lang="en-US" b="0" dirty="0">
                          <a:solidFill>
                            <a:schemeClr val="tx1"/>
                          </a:solidFill>
                        </a:rPr>
                        <a:t>Finish Time</a:t>
                      </a:r>
                    </a:p>
                  </a:txBody>
                  <a:tcPr/>
                </a:tc>
                <a:tc>
                  <a:txBody>
                    <a:bodyPr/>
                    <a:lstStyle/>
                    <a:p>
                      <a:pPr algn="r"/>
                      <a:r>
                        <a:rPr lang="en-US" b="0" dirty="0">
                          <a:solidFill>
                            <a:schemeClr val="tx1"/>
                          </a:solidFill>
                        </a:rPr>
                        <a:t>RR</a:t>
                      </a:r>
                    </a:p>
                    <a:p>
                      <a:pPr algn="r"/>
                      <a:r>
                        <a:rPr lang="en-US" b="0" dirty="0">
                          <a:solidFill>
                            <a:schemeClr val="tx1"/>
                          </a:solidFill>
                        </a:rPr>
                        <a:t>Response Time</a:t>
                      </a:r>
                    </a:p>
                  </a:txBody>
                  <a:tcPr/>
                </a:tc>
                <a:extLst>
                  <a:ext uri="{0D108BD9-81ED-4DB2-BD59-A6C34878D82A}">
                    <a16:rowId xmlns:a16="http://schemas.microsoft.com/office/drawing/2014/main" val="3141622018"/>
                  </a:ext>
                </a:extLst>
              </a:tr>
              <a:tr h="0">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r>
                        <a:rPr lang="en-US" altLang="zh-CN" dirty="0">
                          <a:solidFill>
                            <a:schemeClr val="tx1"/>
                          </a:solidFill>
                        </a:rPr>
                        <a:t>0</a:t>
                      </a:r>
                      <a:endParaRPr lang="en-US" dirty="0">
                        <a:solidFill>
                          <a:schemeClr val="tx1"/>
                        </a:solidFill>
                      </a:endParaRPr>
                    </a:p>
                  </a:txBody>
                  <a:tcPr/>
                </a:tc>
                <a:tc>
                  <a:txBody>
                    <a:bodyPr/>
                    <a:lstStyle/>
                    <a:p>
                      <a:pPr algn="r"/>
                      <a:r>
                        <a:rPr lang="en-US" altLang="zh-CN" strike="noStrike" dirty="0">
                          <a:solidFill>
                            <a:schemeClr val="tx1"/>
                          </a:solidFill>
                        </a:rPr>
                        <a:t>2</a:t>
                      </a:r>
                      <a:endParaRPr lang="en-US" strike="noStrike" dirty="0">
                        <a:solidFill>
                          <a:schemeClr val="tx1"/>
                        </a:solidFill>
                      </a:endParaRPr>
                    </a:p>
                  </a:txBody>
                  <a:tcPr/>
                </a:tc>
                <a:tc>
                  <a:txBody>
                    <a:bodyPr/>
                    <a:lstStyle/>
                    <a:p>
                      <a:pPr algn="r"/>
                      <a:r>
                        <a:rPr lang="en-US" altLang="zh-CN" dirty="0">
                          <a:solidFill>
                            <a:schemeClr val="tx1"/>
                          </a:solidFill>
                        </a:rPr>
                        <a:t>2</a:t>
                      </a:r>
                      <a:endParaRPr lang="en-US" dirty="0">
                        <a:solidFill>
                          <a:schemeClr val="tx1"/>
                        </a:solidFill>
                      </a:endParaRPr>
                    </a:p>
                  </a:txBody>
                  <a:tcPr/>
                </a:tc>
                <a:tc>
                  <a:txBody>
                    <a:bodyPr/>
                    <a:lstStyle/>
                    <a:p>
                      <a:pPr algn="r"/>
                      <a:r>
                        <a:rPr lang="en-US" dirty="0">
                          <a:solidFill>
                            <a:schemeClr val="tx1"/>
                          </a:solidFill>
                        </a:rPr>
                        <a:t>2</a:t>
                      </a:r>
                    </a:p>
                  </a:txBody>
                  <a:tcPr/>
                </a:tc>
                <a:tc>
                  <a:txBody>
                    <a:bodyPr/>
                    <a:lstStyle/>
                    <a:p>
                      <a:pPr algn="r"/>
                      <a:r>
                        <a:rPr lang="en-US" altLang="zh-CN" dirty="0">
                          <a:solidFill>
                            <a:schemeClr val="tx1"/>
                          </a:solidFill>
                        </a:rPr>
                        <a:t>2</a:t>
                      </a:r>
                      <a:endParaRPr lang="en-US" dirty="0">
                        <a:solidFill>
                          <a:schemeClr val="tx1"/>
                        </a:solidFill>
                      </a:endParaRPr>
                    </a:p>
                  </a:txBody>
                  <a:tcPr/>
                </a:tc>
                <a:tc>
                  <a:txBody>
                    <a:bodyPr/>
                    <a:lstStyle/>
                    <a:p>
                      <a:pPr algn="r"/>
                      <a:r>
                        <a:rPr lang="en-US" dirty="0">
                          <a:solidFill>
                            <a:schemeClr val="tx1"/>
                          </a:solidFill>
                        </a:rPr>
                        <a:t>2</a:t>
                      </a:r>
                    </a:p>
                  </a:txBody>
                  <a:tcPr/>
                </a:tc>
                <a:tc>
                  <a:txBody>
                    <a:bodyPr/>
                    <a:lstStyle/>
                    <a:p>
                      <a:pPr algn="r"/>
                      <a:r>
                        <a:rPr lang="en-US" dirty="0">
                          <a:solidFill>
                            <a:schemeClr val="tx1"/>
                          </a:solidFill>
                        </a:rPr>
                        <a:t>2</a:t>
                      </a:r>
                    </a:p>
                  </a:txBody>
                  <a:tcPr/>
                </a:tc>
                <a:tc>
                  <a:txBody>
                    <a:bodyPr/>
                    <a:lstStyle/>
                    <a:p>
                      <a:pPr algn="r"/>
                      <a:r>
                        <a:rPr lang="en-US" dirty="0">
                          <a:solidFill>
                            <a:schemeClr val="tx1"/>
                          </a:solidFill>
                        </a:rPr>
                        <a:t>2</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3</a:t>
                      </a:r>
                    </a:p>
                  </a:txBody>
                  <a:tcPr/>
                </a:tc>
                <a:extLst>
                  <a:ext uri="{0D108BD9-81ED-4DB2-BD59-A6C34878D82A}">
                    <a16:rowId xmlns:a16="http://schemas.microsoft.com/office/drawing/2014/main" val="2311278232"/>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a:t>
                      </a:r>
                      <a:endParaRPr lang="en-US" dirty="0">
                        <a:solidFill>
                          <a:schemeClr val="tx1"/>
                        </a:solidFill>
                      </a:endParaRPr>
                    </a:p>
                  </a:txBody>
                  <a:tcPr/>
                </a:tc>
                <a:tc>
                  <a:txBody>
                    <a:bodyPr/>
                    <a:lstStyle/>
                    <a:p>
                      <a:pPr algn="r"/>
                      <a:r>
                        <a:rPr lang="en-US" altLang="zh-CN" baseline="0" dirty="0">
                          <a:solidFill>
                            <a:schemeClr val="tx1"/>
                          </a:solidFill>
                        </a:rPr>
                        <a:t>1</a:t>
                      </a:r>
                      <a:endParaRPr lang="en-US" baseline="0" dirty="0">
                        <a:solidFill>
                          <a:schemeClr val="tx1"/>
                        </a:solidFill>
                      </a:endParaRPr>
                    </a:p>
                  </a:txBody>
                  <a:tcPr/>
                </a:tc>
                <a:tc>
                  <a:txBody>
                    <a:bodyPr/>
                    <a:lstStyle/>
                    <a:p>
                      <a:pPr algn="r"/>
                      <a:r>
                        <a:rPr lang="en-US" altLang="zh-CN" dirty="0">
                          <a:solidFill>
                            <a:schemeClr val="tx1"/>
                          </a:solidFill>
                        </a:rPr>
                        <a:t>6</a:t>
                      </a:r>
                      <a:endParaRPr lang="en-US" dirty="0">
                        <a:solidFill>
                          <a:schemeClr val="tx1"/>
                        </a:solidFill>
                      </a:endParaRPr>
                    </a:p>
                  </a:txBody>
                  <a:tcPr/>
                </a:tc>
                <a:tc>
                  <a:txBody>
                    <a:bodyPr/>
                    <a:lstStyle/>
                    <a:p>
                      <a:pPr algn="r"/>
                      <a:r>
                        <a:rPr lang="en-US" altLang="zh-CN" dirty="0">
                          <a:solidFill>
                            <a:schemeClr val="tx1"/>
                          </a:solidFill>
                        </a:rPr>
                        <a:t>8</a:t>
                      </a:r>
                      <a:endParaRPr lang="en-US" dirty="0">
                        <a:solidFill>
                          <a:schemeClr val="tx1"/>
                        </a:solidFill>
                      </a:endParaRPr>
                    </a:p>
                  </a:txBody>
                  <a:tcPr/>
                </a:tc>
                <a:tc>
                  <a:txBody>
                    <a:bodyPr/>
                    <a:lstStyle/>
                    <a:p>
                      <a:pPr algn="r"/>
                      <a:r>
                        <a:rPr lang="en-US" dirty="0">
                          <a:solidFill>
                            <a:schemeClr val="tx1"/>
                          </a:solidFill>
                        </a:rPr>
                        <a:t>7</a:t>
                      </a:r>
                    </a:p>
                  </a:txBody>
                  <a:tcPr/>
                </a:tc>
                <a:tc>
                  <a:txBody>
                    <a:bodyPr/>
                    <a:lstStyle/>
                    <a:p>
                      <a:pPr algn="r"/>
                      <a:r>
                        <a:rPr lang="en-US" altLang="zh-CN" dirty="0">
                          <a:solidFill>
                            <a:schemeClr val="tx1"/>
                          </a:solidFill>
                        </a:rPr>
                        <a:t>8</a:t>
                      </a:r>
                      <a:endParaRPr lang="en-US" dirty="0">
                        <a:solidFill>
                          <a:schemeClr val="tx1"/>
                        </a:solidFill>
                      </a:endParaRPr>
                    </a:p>
                  </a:txBody>
                  <a:tcPr/>
                </a:tc>
                <a:tc>
                  <a:txBody>
                    <a:bodyPr/>
                    <a:lstStyle/>
                    <a:p>
                      <a:pPr algn="r"/>
                      <a:r>
                        <a:rPr lang="en-US" dirty="0">
                          <a:solidFill>
                            <a:schemeClr val="tx1"/>
                          </a:solidFill>
                        </a:rPr>
                        <a:t>7</a:t>
                      </a:r>
                    </a:p>
                  </a:txBody>
                  <a:tcPr/>
                </a:tc>
                <a:tc>
                  <a:txBody>
                    <a:bodyPr/>
                    <a:lstStyle/>
                    <a:p>
                      <a:pPr algn="r"/>
                      <a:r>
                        <a:rPr lang="en-US" dirty="0">
                          <a:solidFill>
                            <a:schemeClr val="tx1"/>
                          </a:solidFill>
                        </a:rPr>
                        <a:t>9</a:t>
                      </a:r>
                    </a:p>
                  </a:txBody>
                  <a:tcPr/>
                </a:tc>
                <a:tc>
                  <a:txBody>
                    <a:bodyPr/>
                    <a:lstStyle/>
                    <a:p>
                      <a:pPr algn="r"/>
                      <a:r>
                        <a:rPr lang="en-US" dirty="0">
                          <a:solidFill>
                            <a:schemeClr val="tx1"/>
                          </a:solidFill>
                        </a:rPr>
                        <a:t>8</a:t>
                      </a:r>
                    </a:p>
                  </a:txBody>
                  <a:tcPr/>
                </a:tc>
                <a:tc>
                  <a:txBody>
                    <a:bodyPr/>
                    <a:lstStyle/>
                    <a:p>
                      <a:pPr algn="r"/>
                      <a:r>
                        <a:rPr lang="en-US" dirty="0">
                          <a:solidFill>
                            <a:schemeClr val="tx1"/>
                          </a:solidFill>
                        </a:rPr>
                        <a:t>13</a:t>
                      </a:r>
                    </a:p>
                  </a:txBody>
                  <a:tcPr/>
                </a:tc>
                <a:tc>
                  <a:txBody>
                    <a:bodyPr/>
                    <a:lstStyle/>
                    <a:p>
                      <a:pPr algn="r"/>
                      <a:r>
                        <a:rPr lang="en-US" dirty="0">
                          <a:solidFill>
                            <a:schemeClr val="tx1"/>
                          </a:solidFill>
                        </a:rPr>
                        <a:t>12</a:t>
                      </a:r>
                    </a:p>
                  </a:txBody>
                  <a:tcPr/>
                </a:tc>
                <a:extLst>
                  <a:ext uri="{0D108BD9-81ED-4DB2-BD59-A6C34878D82A}">
                    <a16:rowId xmlns:a16="http://schemas.microsoft.com/office/drawing/2014/main" val="174960348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3</a:t>
                      </a:r>
                      <a:endParaRPr lang="en-US" dirty="0">
                        <a:solidFill>
                          <a:schemeClr val="tx1"/>
                        </a:solidFill>
                      </a:endParaRPr>
                    </a:p>
                  </a:txBody>
                  <a:tcPr/>
                </a:tc>
                <a:tc>
                  <a:txBody>
                    <a:bodyPr/>
                    <a:lstStyle/>
                    <a:p>
                      <a:pPr algn="r"/>
                      <a:r>
                        <a:rPr lang="en-US" altLang="zh-CN" dirty="0">
                          <a:solidFill>
                            <a:schemeClr val="tx1"/>
                          </a:solidFill>
                        </a:rPr>
                        <a:t>4</a:t>
                      </a:r>
                      <a:endParaRPr lang="en-US" baseline="30000" dirty="0">
                        <a:solidFill>
                          <a:schemeClr val="tx1"/>
                        </a:solidFill>
                      </a:endParaRPr>
                    </a:p>
                  </a:txBody>
                  <a:tcPr/>
                </a:tc>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r>
                        <a:rPr lang="en-US" altLang="zh-CN" dirty="0">
                          <a:solidFill>
                            <a:schemeClr val="tx1"/>
                          </a:solidFill>
                        </a:rPr>
                        <a:t>9</a:t>
                      </a:r>
                      <a:endParaRPr lang="en-US" dirty="0">
                        <a:solidFill>
                          <a:schemeClr val="tx1"/>
                        </a:solidFill>
                      </a:endParaRPr>
                    </a:p>
                  </a:txBody>
                  <a:tcPr/>
                </a:tc>
                <a:tc>
                  <a:txBody>
                    <a:bodyPr/>
                    <a:lstStyle/>
                    <a:p>
                      <a:pPr algn="r"/>
                      <a:r>
                        <a:rPr lang="en-US" dirty="0">
                          <a:solidFill>
                            <a:schemeClr val="tx1"/>
                          </a:solidFill>
                        </a:rPr>
                        <a:t>5</a:t>
                      </a:r>
                    </a:p>
                  </a:txBody>
                  <a:tcPr/>
                </a:tc>
                <a:tc>
                  <a:txBody>
                    <a:bodyPr/>
                    <a:lstStyle/>
                    <a:p>
                      <a:pPr algn="r"/>
                      <a:r>
                        <a:rPr lang="en-US" altLang="zh-CN" dirty="0">
                          <a:solidFill>
                            <a:schemeClr val="tx1"/>
                          </a:solidFill>
                        </a:rPr>
                        <a:t>9</a:t>
                      </a:r>
                      <a:endParaRPr lang="en-US" dirty="0">
                        <a:solidFill>
                          <a:schemeClr val="tx1"/>
                        </a:solidFill>
                      </a:endParaRPr>
                    </a:p>
                  </a:txBody>
                  <a:tcPr/>
                </a:tc>
                <a:tc>
                  <a:txBody>
                    <a:bodyPr/>
                    <a:lstStyle/>
                    <a:p>
                      <a:pPr algn="r"/>
                      <a:r>
                        <a:rPr lang="en-US" dirty="0">
                          <a:solidFill>
                            <a:schemeClr val="tx1"/>
                          </a:solidFill>
                        </a:rPr>
                        <a:t>5</a:t>
                      </a:r>
                    </a:p>
                  </a:txBody>
                  <a:tcPr/>
                </a:tc>
                <a:tc>
                  <a:txBody>
                    <a:bodyPr/>
                    <a:lstStyle/>
                    <a:p>
                      <a:pPr algn="r"/>
                      <a:r>
                        <a:rPr lang="en-US" dirty="0">
                          <a:solidFill>
                            <a:schemeClr val="tx1"/>
                          </a:solidFill>
                        </a:rPr>
                        <a:t>5</a:t>
                      </a:r>
                    </a:p>
                  </a:txBody>
                  <a:tcPr/>
                </a:tc>
                <a:tc>
                  <a:txBody>
                    <a:bodyPr/>
                    <a:lstStyle/>
                    <a:p>
                      <a:pPr algn="r"/>
                      <a:r>
                        <a:rPr lang="en-US" dirty="0">
                          <a:solidFill>
                            <a:schemeClr val="tx1"/>
                          </a:solidFill>
                        </a:rPr>
                        <a:t>1</a:t>
                      </a:r>
                    </a:p>
                  </a:txBody>
                  <a:tcPr/>
                </a:tc>
                <a:tc>
                  <a:txBody>
                    <a:bodyPr/>
                    <a:lstStyle/>
                    <a:p>
                      <a:pPr algn="r"/>
                      <a:r>
                        <a:rPr lang="en-US" dirty="0">
                          <a:solidFill>
                            <a:schemeClr val="tx1"/>
                          </a:solidFill>
                        </a:rPr>
                        <a:t>5</a:t>
                      </a:r>
                    </a:p>
                  </a:txBody>
                  <a:tcPr/>
                </a:tc>
                <a:tc>
                  <a:txBody>
                    <a:bodyPr/>
                    <a:lstStyle/>
                    <a:p>
                      <a:pPr algn="r"/>
                      <a:r>
                        <a:rPr lang="en-US" dirty="0">
                          <a:solidFill>
                            <a:schemeClr val="tx1"/>
                          </a:solidFill>
                        </a:rPr>
                        <a:t>1</a:t>
                      </a:r>
                    </a:p>
                  </a:txBody>
                  <a:tcPr/>
                </a:tc>
                <a:extLst>
                  <a:ext uri="{0D108BD9-81ED-4DB2-BD59-A6C34878D82A}">
                    <a16:rowId xmlns:a16="http://schemas.microsoft.com/office/drawing/2014/main" val="123394570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4</a:t>
                      </a:r>
                    </a:p>
                  </a:txBody>
                  <a:tcPr/>
                </a:tc>
                <a:tc>
                  <a:txBody>
                    <a:bodyPr/>
                    <a:lstStyle/>
                    <a:p>
                      <a:pPr algn="r"/>
                      <a:r>
                        <a:rPr lang="en-US" baseline="0" dirty="0">
                          <a:solidFill>
                            <a:schemeClr val="tx1"/>
                          </a:solidFill>
                        </a:rPr>
                        <a:t>7</a:t>
                      </a:r>
                    </a:p>
                  </a:txBody>
                  <a:tcPr/>
                </a:tc>
                <a:tc>
                  <a:txBody>
                    <a:bodyPr/>
                    <a:lstStyle/>
                    <a:p>
                      <a:pPr algn="r"/>
                      <a:r>
                        <a:rPr lang="en-US" dirty="0">
                          <a:solidFill>
                            <a:schemeClr val="tx1"/>
                          </a:solidFill>
                        </a:rPr>
                        <a:t>4</a:t>
                      </a:r>
                    </a:p>
                  </a:txBody>
                  <a:tcPr/>
                </a:tc>
                <a:tc>
                  <a:txBody>
                    <a:bodyPr/>
                    <a:lstStyle/>
                    <a:p>
                      <a:pPr algn="r"/>
                      <a:r>
                        <a:rPr lang="en-US" dirty="0">
                          <a:solidFill>
                            <a:schemeClr val="tx1"/>
                          </a:solidFill>
                        </a:rPr>
                        <a:t>13</a:t>
                      </a:r>
                    </a:p>
                  </a:txBody>
                  <a:tcPr/>
                </a:tc>
                <a:tc>
                  <a:txBody>
                    <a:bodyPr/>
                    <a:lstStyle/>
                    <a:p>
                      <a:pPr algn="r"/>
                      <a:r>
                        <a:rPr lang="en-US" dirty="0">
                          <a:solidFill>
                            <a:schemeClr val="tx1"/>
                          </a:solidFill>
                        </a:rPr>
                        <a:t>6</a:t>
                      </a:r>
                    </a:p>
                  </a:txBody>
                  <a:tcPr/>
                </a:tc>
                <a:tc>
                  <a:txBody>
                    <a:bodyPr/>
                    <a:lstStyle/>
                    <a:p>
                      <a:pPr algn="r"/>
                      <a:r>
                        <a:rPr lang="en-US" dirty="0">
                          <a:solidFill>
                            <a:schemeClr val="tx1"/>
                          </a:solidFill>
                        </a:rPr>
                        <a:t>16</a:t>
                      </a:r>
                    </a:p>
                  </a:txBody>
                  <a:tcPr/>
                </a:tc>
                <a:tc>
                  <a:txBody>
                    <a:bodyPr/>
                    <a:lstStyle/>
                    <a:p>
                      <a:pPr algn="r"/>
                      <a:r>
                        <a:rPr lang="en-US" dirty="0">
                          <a:solidFill>
                            <a:schemeClr val="tx1"/>
                          </a:solidFill>
                        </a:rPr>
                        <a:t>9</a:t>
                      </a:r>
                    </a:p>
                  </a:txBody>
                  <a:tcPr/>
                </a:tc>
                <a:tc>
                  <a:txBody>
                    <a:bodyPr/>
                    <a:lstStyle/>
                    <a:p>
                      <a:pPr algn="r"/>
                      <a:r>
                        <a:rPr lang="en-US" dirty="0">
                          <a:solidFill>
                            <a:schemeClr val="tx1"/>
                          </a:solidFill>
                        </a:rPr>
                        <a:t>16</a:t>
                      </a:r>
                    </a:p>
                  </a:txBody>
                  <a:tcPr/>
                </a:tc>
                <a:tc>
                  <a:txBody>
                    <a:bodyPr/>
                    <a:lstStyle/>
                    <a:p>
                      <a:pPr algn="r"/>
                      <a:r>
                        <a:rPr lang="en-US" dirty="0">
                          <a:solidFill>
                            <a:schemeClr val="tx1"/>
                          </a:solidFill>
                        </a:rPr>
                        <a:t>9</a:t>
                      </a:r>
                    </a:p>
                  </a:txBody>
                  <a:tcPr/>
                </a:tc>
                <a:tc>
                  <a:txBody>
                    <a:bodyPr/>
                    <a:lstStyle/>
                    <a:p>
                      <a:pPr algn="r"/>
                      <a:r>
                        <a:rPr lang="en-US" dirty="0">
                          <a:solidFill>
                            <a:schemeClr val="tx1"/>
                          </a:solidFill>
                        </a:rPr>
                        <a:t>16</a:t>
                      </a:r>
                    </a:p>
                  </a:txBody>
                  <a:tcPr/>
                </a:tc>
                <a:tc>
                  <a:txBody>
                    <a:bodyPr/>
                    <a:lstStyle/>
                    <a:p>
                      <a:pPr algn="r"/>
                      <a:r>
                        <a:rPr lang="en-US" dirty="0">
                          <a:solidFill>
                            <a:schemeClr val="tx1"/>
                          </a:solidFill>
                        </a:rPr>
                        <a:t>9</a:t>
                      </a:r>
                    </a:p>
                  </a:txBody>
                  <a:tcPr/>
                </a:tc>
                <a:extLst>
                  <a:ext uri="{0D108BD9-81ED-4DB2-BD59-A6C34878D82A}">
                    <a16:rowId xmlns:a16="http://schemas.microsoft.com/office/drawing/2014/main" val="22842536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5</a:t>
                      </a:r>
                    </a:p>
                  </a:txBody>
                  <a:tcPr/>
                </a:tc>
                <a:tc>
                  <a:txBody>
                    <a:bodyPr/>
                    <a:lstStyle/>
                    <a:p>
                      <a:pPr algn="r"/>
                      <a:r>
                        <a:rPr lang="en-US" baseline="0" dirty="0">
                          <a:solidFill>
                            <a:schemeClr val="tx1"/>
                          </a:solidFill>
                        </a:rPr>
                        <a:t>8</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16</a:t>
                      </a:r>
                    </a:p>
                  </a:txBody>
                  <a:tcPr/>
                </a:tc>
                <a:tc>
                  <a:txBody>
                    <a:bodyPr/>
                    <a:lstStyle/>
                    <a:p>
                      <a:pPr algn="r"/>
                      <a:r>
                        <a:rPr lang="en-US" dirty="0">
                          <a:solidFill>
                            <a:schemeClr val="tx1"/>
                          </a:solidFill>
                        </a:rPr>
                        <a:t>8</a:t>
                      </a:r>
                    </a:p>
                  </a:txBody>
                  <a:tcPr/>
                </a:tc>
                <a:tc>
                  <a:txBody>
                    <a:bodyPr/>
                    <a:lstStyle/>
                    <a:p>
                      <a:pPr algn="r"/>
                      <a:r>
                        <a:rPr lang="en-US" dirty="0">
                          <a:solidFill>
                            <a:schemeClr val="tx1"/>
                          </a:solidFill>
                        </a:rPr>
                        <a:t>12</a:t>
                      </a:r>
                    </a:p>
                  </a:txBody>
                  <a:tcPr/>
                </a:tc>
                <a:tc>
                  <a:txBody>
                    <a:bodyPr/>
                    <a:lstStyle/>
                    <a:p>
                      <a:pPr algn="r"/>
                      <a:r>
                        <a:rPr lang="en-US" dirty="0">
                          <a:solidFill>
                            <a:schemeClr val="tx1"/>
                          </a:solidFill>
                        </a:rPr>
                        <a:t>4</a:t>
                      </a:r>
                    </a:p>
                  </a:txBody>
                  <a:tcPr/>
                </a:tc>
                <a:tc>
                  <a:txBody>
                    <a:bodyPr/>
                    <a:lstStyle/>
                    <a:p>
                      <a:pPr algn="r"/>
                      <a:r>
                        <a:rPr lang="en-US" dirty="0">
                          <a:solidFill>
                            <a:schemeClr val="tx1"/>
                          </a:solidFill>
                        </a:rPr>
                        <a:t>12</a:t>
                      </a:r>
                    </a:p>
                  </a:txBody>
                  <a:tcPr/>
                </a:tc>
                <a:tc>
                  <a:txBody>
                    <a:bodyPr/>
                    <a:lstStyle/>
                    <a:p>
                      <a:pPr algn="r"/>
                      <a:r>
                        <a:rPr lang="en-US" dirty="0">
                          <a:solidFill>
                            <a:schemeClr val="tx1"/>
                          </a:solidFill>
                        </a:rPr>
                        <a:t>4</a:t>
                      </a:r>
                    </a:p>
                  </a:txBody>
                  <a:tcPr/>
                </a:tc>
                <a:tc>
                  <a:txBody>
                    <a:bodyPr/>
                    <a:lstStyle/>
                    <a:p>
                      <a:pPr algn="r"/>
                      <a:r>
                        <a:rPr lang="en-US" dirty="0">
                          <a:solidFill>
                            <a:schemeClr val="tx1"/>
                          </a:solidFill>
                        </a:rPr>
                        <a:t>15</a:t>
                      </a:r>
                    </a:p>
                  </a:txBody>
                  <a:tcPr/>
                </a:tc>
                <a:tc>
                  <a:txBody>
                    <a:bodyPr/>
                    <a:lstStyle/>
                    <a:p>
                      <a:pPr algn="r"/>
                      <a:r>
                        <a:rPr lang="en-US" dirty="0">
                          <a:solidFill>
                            <a:schemeClr val="tx1"/>
                          </a:solidFill>
                        </a:rPr>
                        <a:t>7</a:t>
                      </a:r>
                    </a:p>
                  </a:txBody>
                  <a:tcPr/>
                </a:tc>
                <a:extLst>
                  <a:ext uri="{0D108BD9-81ED-4DB2-BD59-A6C34878D82A}">
                    <a16:rowId xmlns:a16="http://schemas.microsoft.com/office/drawing/2014/main" val="2075854029"/>
                  </a:ext>
                </a:extLst>
              </a:tr>
              <a:tr h="0">
                <a:tc>
                  <a:txBody>
                    <a:bodyPr/>
                    <a:lstStyle/>
                    <a:p>
                      <a:pPr algn="r"/>
                      <a:endParaRPr lang="en-US" dirty="0">
                        <a:solidFill>
                          <a:schemeClr val="tx1"/>
                        </a:solidFill>
                      </a:endParaRPr>
                    </a:p>
                  </a:txBody>
                  <a:tcPr/>
                </a:tc>
                <a:tc gridSpan="2">
                  <a:txBody>
                    <a:bodyPr/>
                    <a:lstStyle/>
                    <a:p>
                      <a:pPr algn="r"/>
                      <a:endParaRPr lang="en-US" dirty="0">
                        <a:solidFill>
                          <a:schemeClr val="tx1"/>
                        </a:solidFill>
                      </a:endParaRPr>
                    </a:p>
                  </a:txBody>
                  <a:tcPr/>
                </a:tc>
                <a:tc hMerge="1">
                  <a:txBody>
                    <a:bodyPr/>
                    <a:lstStyle/>
                    <a:p>
                      <a:r>
                        <a:rPr lang="en-US" altLang="zh-CN" dirty="0"/>
                        <a:t>Average</a:t>
                      </a:r>
                      <a:r>
                        <a:rPr lang="zh-CN" altLang="en-US" dirty="0"/>
                        <a:t> </a:t>
                      </a:r>
                      <a:r>
                        <a:rPr lang="en-US" altLang="zh-CN" dirty="0"/>
                        <a:t>Turnaround</a:t>
                      </a:r>
                      <a:endParaRPr lang="en-US" dirty="0"/>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 5.6</a:t>
                      </a:r>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 5.4</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 4.8</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 6.4</a:t>
                      </a:r>
                    </a:p>
                  </a:txBody>
                  <a:tcPr/>
                </a:tc>
                <a:extLst>
                  <a:ext uri="{0D108BD9-81ED-4DB2-BD59-A6C34878D82A}">
                    <a16:rowId xmlns:a16="http://schemas.microsoft.com/office/drawing/2014/main" val="2879113726"/>
                  </a:ext>
                </a:extLst>
              </a:tr>
            </a:tbl>
          </a:graphicData>
        </a:graphic>
      </p:graphicFrame>
      <p:sp>
        <p:nvSpPr>
          <p:cNvPr id="11" name="文本框 10">
            <a:extLst>
              <a:ext uri="{FF2B5EF4-FFF2-40B4-BE49-F238E27FC236}">
                <a16:creationId xmlns:a16="http://schemas.microsoft.com/office/drawing/2014/main" id="{7B95E552-BB9C-9DD5-CCC3-40AA06825068}"/>
              </a:ext>
            </a:extLst>
          </p:cNvPr>
          <p:cNvSpPr txBox="1"/>
          <p:nvPr/>
        </p:nvSpPr>
        <p:spPr>
          <a:xfrm>
            <a:off x="4942626" y="7629372"/>
            <a:ext cx="1095172" cy="369332"/>
          </a:xfrm>
          <a:prstGeom prst="rect">
            <a:avLst/>
          </a:prstGeom>
          <a:noFill/>
        </p:spPr>
        <p:txBody>
          <a:bodyPr wrap="none" rtlCol="0">
            <a:spAutoFit/>
          </a:bodyPr>
          <a:lstStyle/>
          <a:p>
            <a:pPr defTabSz="457200" eaLnBrk="1" fontAlgn="auto" hangingPunct="1">
              <a:spcBef>
                <a:spcPts val="0"/>
              </a:spcBef>
              <a:spcAft>
                <a:spcPts val="0"/>
              </a:spcAft>
            </a:pPr>
            <a:r>
              <a:rPr lang="en-US" altLang="zh-CN" b="0" dirty="0">
                <a:solidFill>
                  <a:srgbClr val="000000"/>
                </a:solidFill>
                <a:latin typeface="Arial" panose="020B0604020202020204"/>
                <a:ea typeface="黑体" panose="02010609060101010101" pitchFamily="49" charset="-122"/>
                <a:cs typeface="+mn-cs"/>
              </a:rPr>
              <a:t>B arrives</a:t>
            </a:r>
            <a:endParaRPr lang="en-US" b="0" dirty="0">
              <a:solidFill>
                <a:srgbClr val="000000"/>
              </a:solidFill>
              <a:latin typeface="Arial" panose="020B0604020202020204"/>
              <a:ea typeface="+mn-ea"/>
              <a:cs typeface="+mn-cs"/>
            </a:endParaRPr>
          </a:p>
        </p:txBody>
      </p:sp>
      <p:sp>
        <p:nvSpPr>
          <p:cNvPr id="42" name="文本框 10">
            <a:extLst>
              <a:ext uri="{FF2B5EF4-FFF2-40B4-BE49-F238E27FC236}">
                <a16:creationId xmlns:a16="http://schemas.microsoft.com/office/drawing/2014/main" id="{2193EE09-BEED-D6C1-361A-A16E6E3D7CBF}"/>
              </a:ext>
            </a:extLst>
          </p:cNvPr>
          <p:cNvSpPr txBox="1"/>
          <p:nvPr/>
        </p:nvSpPr>
        <p:spPr>
          <a:xfrm>
            <a:off x="5944367" y="7629372"/>
            <a:ext cx="1107996" cy="369332"/>
          </a:xfrm>
          <a:prstGeom prst="rect">
            <a:avLst/>
          </a:prstGeom>
          <a:noFill/>
        </p:spPr>
        <p:txBody>
          <a:bodyPr wrap="none" rtlCol="0">
            <a:spAutoFit/>
          </a:bodyPr>
          <a:lstStyle/>
          <a:p>
            <a:pPr defTabSz="457200" eaLnBrk="1" fontAlgn="auto" hangingPunct="1">
              <a:spcBef>
                <a:spcPts val="0"/>
              </a:spcBef>
              <a:spcAft>
                <a:spcPts val="0"/>
              </a:spcAft>
            </a:pPr>
            <a:r>
              <a:rPr lang="en-US" altLang="zh-CN" b="0" dirty="0">
                <a:solidFill>
                  <a:srgbClr val="000000"/>
                </a:solidFill>
                <a:latin typeface="Arial" panose="020B0604020202020204"/>
                <a:ea typeface="黑体" panose="02010609060101010101" pitchFamily="49" charset="-122"/>
                <a:cs typeface="+mn-cs"/>
              </a:rPr>
              <a:t>C arrives</a:t>
            </a:r>
            <a:endParaRPr lang="en-US" b="0" dirty="0">
              <a:solidFill>
                <a:srgbClr val="000000"/>
              </a:solidFill>
              <a:latin typeface="Arial" panose="020B0604020202020204"/>
              <a:ea typeface="+mn-ea"/>
              <a:cs typeface="+mn-cs"/>
            </a:endParaRPr>
          </a:p>
        </p:txBody>
      </p:sp>
      <p:graphicFrame>
        <p:nvGraphicFramePr>
          <p:cNvPr id="32" name="Table 31">
            <a:extLst>
              <a:ext uri="{FF2B5EF4-FFF2-40B4-BE49-F238E27FC236}">
                <a16:creationId xmlns:a16="http://schemas.microsoft.com/office/drawing/2014/main" id="{57975AA6-80FA-7BF1-4E89-648A2FFB6619}"/>
              </a:ext>
            </a:extLst>
          </p:cNvPr>
          <p:cNvGraphicFramePr>
            <a:graphicFrameLocks noGrp="1"/>
          </p:cNvGraphicFramePr>
          <p:nvPr/>
        </p:nvGraphicFramePr>
        <p:xfrm>
          <a:off x="1915758" y="4460240"/>
          <a:ext cx="8999704" cy="14833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733727588"/>
                    </a:ext>
                  </a:extLst>
                </a:gridCol>
                <a:gridCol w="510094">
                  <a:extLst>
                    <a:ext uri="{9D8B030D-6E8A-4147-A177-3AD203B41FA5}">
                      <a16:colId xmlns:a16="http://schemas.microsoft.com/office/drawing/2014/main" val="2602592049"/>
                    </a:ext>
                  </a:extLst>
                </a:gridCol>
                <a:gridCol w="510094">
                  <a:extLst>
                    <a:ext uri="{9D8B030D-6E8A-4147-A177-3AD203B41FA5}">
                      <a16:colId xmlns:a16="http://schemas.microsoft.com/office/drawing/2014/main" val="3575549038"/>
                    </a:ext>
                  </a:extLst>
                </a:gridCol>
                <a:gridCol w="510094">
                  <a:extLst>
                    <a:ext uri="{9D8B030D-6E8A-4147-A177-3AD203B41FA5}">
                      <a16:colId xmlns:a16="http://schemas.microsoft.com/office/drawing/2014/main" val="831617333"/>
                    </a:ext>
                  </a:extLst>
                </a:gridCol>
                <a:gridCol w="510094">
                  <a:extLst>
                    <a:ext uri="{9D8B030D-6E8A-4147-A177-3AD203B41FA5}">
                      <a16:colId xmlns:a16="http://schemas.microsoft.com/office/drawing/2014/main" val="3218967563"/>
                    </a:ext>
                  </a:extLst>
                </a:gridCol>
                <a:gridCol w="510094">
                  <a:extLst>
                    <a:ext uri="{9D8B030D-6E8A-4147-A177-3AD203B41FA5}">
                      <a16:colId xmlns:a16="http://schemas.microsoft.com/office/drawing/2014/main" val="3594834760"/>
                    </a:ext>
                  </a:extLst>
                </a:gridCol>
                <a:gridCol w="510094">
                  <a:extLst>
                    <a:ext uri="{9D8B030D-6E8A-4147-A177-3AD203B41FA5}">
                      <a16:colId xmlns:a16="http://schemas.microsoft.com/office/drawing/2014/main" val="2682597463"/>
                    </a:ext>
                  </a:extLst>
                </a:gridCol>
                <a:gridCol w="510094">
                  <a:extLst>
                    <a:ext uri="{9D8B030D-6E8A-4147-A177-3AD203B41FA5}">
                      <a16:colId xmlns:a16="http://schemas.microsoft.com/office/drawing/2014/main" val="3439388444"/>
                    </a:ext>
                  </a:extLst>
                </a:gridCol>
                <a:gridCol w="510094">
                  <a:extLst>
                    <a:ext uri="{9D8B030D-6E8A-4147-A177-3AD203B41FA5}">
                      <a16:colId xmlns:a16="http://schemas.microsoft.com/office/drawing/2014/main" val="3670994415"/>
                    </a:ext>
                  </a:extLst>
                </a:gridCol>
                <a:gridCol w="510094">
                  <a:extLst>
                    <a:ext uri="{9D8B030D-6E8A-4147-A177-3AD203B41FA5}">
                      <a16:colId xmlns:a16="http://schemas.microsoft.com/office/drawing/2014/main" val="3264987435"/>
                    </a:ext>
                  </a:extLst>
                </a:gridCol>
                <a:gridCol w="510094">
                  <a:extLst>
                    <a:ext uri="{9D8B030D-6E8A-4147-A177-3AD203B41FA5}">
                      <a16:colId xmlns:a16="http://schemas.microsoft.com/office/drawing/2014/main" val="2607637358"/>
                    </a:ext>
                  </a:extLst>
                </a:gridCol>
                <a:gridCol w="510094">
                  <a:extLst>
                    <a:ext uri="{9D8B030D-6E8A-4147-A177-3AD203B41FA5}">
                      <a16:colId xmlns:a16="http://schemas.microsoft.com/office/drawing/2014/main" val="4040844026"/>
                    </a:ext>
                  </a:extLst>
                </a:gridCol>
                <a:gridCol w="510094">
                  <a:extLst>
                    <a:ext uri="{9D8B030D-6E8A-4147-A177-3AD203B41FA5}">
                      <a16:colId xmlns:a16="http://schemas.microsoft.com/office/drawing/2014/main" val="1571313798"/>
                    </a:ext>
                  </a:extLst>
                </a:gridCol>
                <a:gridCol w="510094">
                  <a:extLst>
                    <a:ext uri="{9D8B030D-6E8A-4147-A177-3AD203B41FA5}">
                      <a16:colId xmlns:a16="http://schemas.microsoft.com/office/drawing/2014/main" val="931111055"/>
                    </a:ext>
                  </a:extLst>
                </a:gridCol>
                <a:gridCol w="510094">
                  <a:extLst>
                    <a:ext uri="{9D8B030D-6E8A-4147-A177-3AD203B41FA5}">
                      <a16:colId xmlns:a16="http://schemas.microsoft.com/office/drawing/2014/main" val="2677405260"/>
                    </a:ext>
                  </a:extLst>
                </a:gridCol>
                <a:gridCol w="510094">
                  <a:extLst>
                    <a:ext uri="{9D8B030D-6E8A-4147-A177-3AD203B41FA5}">
                      <a16:colId xmlns:a16="http://schemas.microsoft.com/office/drawing/2014/main" val="4166605968"/>
                    </a:ext>
                  </a:extLst>
                </a:gridCol>
                <a:gridCol w="510094">
                  <a:extLst>
                    <a:ext uri="{9D8B030D-6E8A-4147-A177-3AD203B41FA5}">
                      <a16:colId xmlns:a16="http://schemas.microsoft.com/office/drawing/2014/main" val="2182266269"/>
                    </a:ext>
                  </a:extLst>
                </a:gridCol>
              </a:tblGrid>
              <a:tr h="370840">
                <a:tc>
                  <a:txBody>
                    <a:bodyPr/>
                    <a:lstStyle/>
                    <a:p>
                      <a:r>
                        <a:rPr lang="en-GB" dirty="0"/>
                        <a:t>FCFS</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5</a:t>
                      </a:r>
                      <a:endParaRPr lang="en-SE" dirty="0"/>
                    </a:p>
                  </a:txBody>
                  <a:tcPr/>
                </a:tc>
                <a:tc>
                  <a:txBody>
                    <a:bodyPr/>
                    <a:lstStyle/>
                    <a:p>
                      <a:pPr algn="ctr"/>
                      <a:r>
                        <a:rPr lang="en-GB" dirty="0"/>
                        <a:t>5</a:t>
                      </a:r>
                      <a:endParaRPr lang="en-SE" dirty="0"/>
                    </a:p>
                  </a:txBody>
                  <a:tcPr/>
                </a:tc>
                <a:extLst>
                  <a:ext uri="{0D108BD9-81ED-4DB2-BD59-A6C34878D82A}">
                    <a16:rowId xmlns:a16="http://schemas.microsoft.com/office/drawing/2014/main" val="2765478547"/>
                  </a:ext>
                </a:extLst>
              </a:tr>
              <a:tr h="370840">
                <a:tc>
                  <a:txBody>
                    <a:bodyPr/>
                    <a:lstStyle/>
                    <a:p>
                      <a:r>
                        <a:rPr lang="en-GB" dirty="0"/>
                        <a:t>SJF</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5</a:t>
                      </a:r>
                      <a:endParaRPr lang="en-SE" dirty="0"/>
                    </a:p>
                  </a:txBody>
                  <a:tcPr/>
                </a:tc>
                <a:tc>
                  <a:txBody>
                    <a:bodyPr/>
                    <a:lstStyle/>
                    <a:p>
                      <a:pPr algn="ctr"/>
                      <a:r>
                        <a:rPr lang="en-GB" dirty="0"/>
                        <a:t>5</a:t>
                      </a:r>
                      <a:endParaRPr lang="en-SE" dirty="0"/>
                    </a:p>
                  </a:txBody>
                  <a:tcPr/>
                </a:tc>
                <a:tc>
                  <a:txBody>
                    <a:bodyPr/>
                    <a:lstStyle/>
                    <a:p>
                      <a:pPr algn="ctr"/>
                      <a:r>
                        <a:rPr lang="en-GB" dirty="0"/>
                        <a:t>5</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3821195699"/>
                  </a:ext>
                </a:extLst>
              </a:tr>
              <a:tr h="370840">
                <a:tc>
                  <a:txBody>
                    <a:bodyPr/>
                    <a:lstStyle/>
                    <a:p>
                      <a:r>
                        <a:rPr lang="en-GB" dirty="0"/>
                        <a:t>SRTF</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5</a:t>
                      </a:r>
                      <a:endParaRPr lang="en-SE" dirty="0"/>
                    </a:p>
                  </a:txBody>
                  <a:tcPr/>
                </a:tc>
                <a:tc>
                  <a:txBody>
                    <a:bodyPr/>
                    <a:lstStyle/>
                    <a:p>
                      <a:pPr algn="ctr"/>
                      <a:r>
                        <a:rPr lang="en-GB" dirty="0"/>
                        <a:t>5</a:t>
                      </a:r>
                      <a:endParaRPr lang="en-SE" dirty="0"/>
                    </a:p>
                  </a:txBody>
                  <a:tcPr/>
                </a:tc>
                <a:tc>
                  <a:txBody>
                    <a:bodyPr/>
                    <a:lstStyle/>
                    <a:p>
                      <a:pPr algn="ctr"/>
                      <a:r>
                        <a:rPr lang="en-GB" dirty="0"/>
                        <a:t>5</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695064754"/>
                  </a:ext>
                </a:extLst>
              </a:tr>
              <a:tr h="370840">
                <a:tc>
                  <a:txBody>
                    <a:bodyPr/>
                    <a:lstStyle/>
                    <a:p>
                      <a:r>
                        <a:rPr lang="en-GB" dirty="0"/>
                        <a:t>RR</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2</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2</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362492301"/>
                  </a:ext>
                </a:extLst>
              </a:tr>
            </a:tbl>
          </a:graphicData>
        </a:graphic>
      </p:graphicFrame>
      <p:graphicFrame>
        <p:nvGraphicFramePr>
          <p:cNvPr id="33" name="Table 32">
            <a:extLst>
              <a:ext uri="{FF2B5EF4-FFF2-40B4-BE49-F238E27FC236}">
                <a16:creationId xmlns:a16="http://schemas.microsoft.com/office/drawing/2014/main" id="{8A8433EE-5FDA-45B0-C06A-8C9691339AAA}"/>
              </a:ext>
            </a:extLst>
          </p:cNvPr>
          <p:cNvGraphicFramePr>
            <a:graphicFrameLocks noGrp="1"/>
          </p:cNvGraphicFramePr>
          <p:nvPr/>
        </p:nvGraphicFramePr>
        <p:xfrm>
          <a:off x="1676400" y="5943600"/>
          <a:ext cx="9524993" cy="370840"/>
        </p:xfrm>
        <a:graphic>
          <a:graphicData uri="http://schemas.openxmlformats.org/drawingml/2006/table">
            <a:tbl>
              <a:tblPr firstRow="1" bandRow="1">
                <a:tableStyleId>{2D5ABB26-0587-4C30-8999-92F81FD0307C}</a:tableStyleId>
              </a:tblPr>
              <a:tblGrid>
                <a:gridCol w="839540">
                  <a:extLst>
                    <a:ext uri="{9D8B030D-6E8A-4147-A177-3AD203B41FA5}">
                      <a16:colId xmlns:a16="http://schemas.microsoft.com/office/drawing/2014/main" val="733727588"/>
                    </a:ext>
                  </a:extLst>
                </a:gridCol>
                <a:gridCol w="510909">
                  <a:extLst>
                    <a:ext uri="{9D8B030D-6E8A-4147-A177-3AD203B41FA5}">
                      <a16:colId xmlns:a16="http://schemas.microsoft.com/office/drawing/2014/main" val="2602592049"/>
                    </a:ext>
                  </a:extLst>
                </a:gridCol>
                <a:gridCol w="510909">
                  <a:extLst>
                    <a:ext uri="{9D8B030D-6E8A-4147-A177-3AD203B41FA5}">
                      <a16:colId xmlns:a16="http://schemas.microsoft.com/office/drawing/2014/main" val="3575549038"/>
                    </a:ext>
                  </a:extLst>
                </a:gridCol>
                <a:gridCol w="510909">
                  <a:extLst>
                    <a:ext uri="{9D8B030D-6E8A-4147-A177-3AD203B41FA5}">
                      <a16:colId xmlns:a16="http://schemas.microsoft.com/office/drawing/2014/main" val="831617333"/>
                    </a:ext>
                  </a:extLst>
                </a:gridCol>
                <a:gridCol w="510909">
                  <a:extLst>
                    <a:ext uri="{9D8B030D-6E8A-4147-A177-3AD203B41FA5}">
                      <a16:colId xmlns:a16="http://schemas.microsoft.com/office/drawing/2014/main" val="3218967563"/>
                    </a:ext>
                  </a:extLst>
                </a:gridCol>
                <a:gridCol w="510909">
                  <a:extLst>
                    <a:ext uri="{9D8B030D-6E8A-4147-A177-3AD203B41FA5}">
                      <a16:colId xmlns:a16="http://schemas.microsoft.com/office/drawing/2014/main" val="3594834760"/>
                    </a:ext>
                  </a:extLst>
                </a:gridCol>
                <a:gridCol w="510909">
                  <a:extLst>
                    <a:ext uri="{9D8B030D-6E8A-4147-A177-3AD203B41FA5}">
                      <a16:colId xmlns:a16="http://schemas.microsoft.com/office/drawing/2014/main" val="2682597463"/>
                    </a:ext>
                  </a:extLst>
                </a:gridCol>
                <a:gridCol w="510909">
                  <a:extLst>
                    <a:ext uri="{9D8B030D-6E8A-4147-A177-3AD203B41FA5}">
                      <a16:colId xmlns:a16="http://schemas.microsoft.com/office/drawing/2014/main" val="3439388444"/>
                    </a:ext>
                  </a:extLst>
                </a:gridCol>
                <a:gridCol w="510909">
                  <a:extLst>
                    <a:ext uri="{9D8B030D-6E8A-4147-A177-3AD203B41FA5}">
                      <a16:colId xmlns:a16="http://schemas.microsoft.com/office/drawing/2014/main" val="3670994415"/>
                    </a:ext>
                  </a:extLst>
                </a:gridCol>
                <a:gridCol w="510909">
                  <a:extLst>
                    <a:ext uri="{9D8B030D-6E8A-4147-A177-3AD203B41FA5}">
                      <a16:colId xmlns:a16="http://schemas.microsoft.com/office/drawing/2014/main" val="3264987435"/>
                    </a:ext>
                  </a:extLst>
                </a:gridCol>
                <a:gridCol w="510909">
                  <a:extLst>
                    <a:ext uri="{9D8B030D-6E8A-4147-A177-3AD203B41FA5}">
                      <a16:colId xmlns:a16="http://schemas.microsoft.com/office/drawing/2014/main" val="2607637358"/>
                    </a:ext>
                  </a:extLst>
                </a:gridCol>
                <a:gridCol w="510909">
                  <a:extLst>
                    <a:ext uri="{9D8B030D-6E8A-4147-A177-3AD203B41FA5}">
                      <a16:colId xmlns:a16="http://schemas.microsoft.com/office/drawing/2014/main" val="4040844026"/>
                    </a:ext>
                  </a:extLst>
                </a:gridCol>
                <a:gridCol w="510909">
                  <a:extLst>
                    <a:ext uri="{9D8B030D-6E8A-4147-A177-3AD203B41FA5}">
                      <a16:colId xmlns:a16="http://schemas.microsoft.com/office/drawing/2014/main" val="1571313798"/>
                    </a:ext>
                  </a:extLst>
                </a:gridCol>
                <a:gridCol w="510909">
                  <a:extLst>
                    <a:ext uri="{9D8B030D-6E8A-4147-A177-3AD203B41FA5}">
                      <a16:colId xmlns:a16="http://schemas.microsoft.com/office/drawing/2014/main" val="931111055"/>
                    </a:ext>
                  </a:extLst>
                </a:gridCol>
                <a:gridCol w="510909">
                  <a:extLst>
                    <a:ext uri="{9D8B030D-6E8A-4147-A177-3AD203B41FA5}">
                      <a16:colId xmlns:a16="http://schemas.microsoft.com/office/drawing/2014/main" val="2677405260"/>
                    </a:ext>
                  </a:extLst>
                </a:gridCol>
                <a:gridCol w="510909">
                  <a:extLst>
                    <a:ext uri="{9D8B030D-6E8A-4147-A177-3AD203B41FA5}">
                      <a16:colId xmlns:a16="http://schemas.microsoft.com/office/drawing/2014/main" val="4166605968"/>
                    </a:ext>
                  </a:extLst>
                </a:gridCol>
                <a:gridCol w="510909">
                  <a:extLst>
                    <a:ext uri="{9D8B030D-6E8A-4147-A177-3AD203B41FA5}">
                      <a16:colId xmlns:a16="http://schemas.microsoft.com/office/drawing/2014/main" val="2182266269"/>
                    </a:ext>
                  </a:extLst>
                </a:gridCol>
                <a:gridCol w="510909">
                  <a:extLst>
                    <a:ext uri="{9D8B030D-6E8A-4147-A177-3AD203B41FA5}">
                      <a16:colId xmlns:a16="http://schemas.microsoft.com/office/drawing/2014/main" val="2573345733"/>
                    </a:ext>
                  </a:extLst>
                </a:gridCol>
              </a:tblGrid>
              <a:tr h="370840">
                <a:tc>
                  <a:txBody>
                    <a:bodyPr/>
                    <a:lstStyle/>
                    <a:p>
                      <a:r>
                        <a:rPr lang="en-GB" dirty="0"/>
                        <a:t>Time </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6</a:t>
                      </a:r>
                      <a:endParaRPr lang="en-SE" dirty="0"/>
                    </a:p>
                  </a:txBody>
                  <a:tcPr/>
                </a:tc>
                <a:tc>
                  <a:txBody>
                    <a:bodyPr/>
                    <a:lstStyle/>
                    <a:p>
                      <a:pPr algn="ctr"/>
                      <a:r>
                        <a:rPr lang="en-GB" dirty="0"/>
                        <a:t>7</a:t>
                      </a:r>
                      <a:endParaRPr lang="en-SE" dirty="0"/>
                    </a:p>
                  </a:txBody>
                  <a:tcPr/>
                </a:tc>
                <a:tc>
                  <a:txBody>
                    <a:bodyPr/>
                    <a:lstStyle/>
                    <a:p>
                      <a:pPr algn="ctr"/>
                      <a:r>
                        <a:rPr lang="en-GB" dirty="0"/>
                        <a:t>8</a:t>
                      </a:r>
                      <a:endParaRPr lang="en-SE" dirty="0"/>
                    </a:p>
                  </a:txBody>
                  <a:tcPr/>
                </a:tc>
                <a:tc>
                  <a:txBody>
                    <a:bodyPr/>
                    <a:lstStyle/>
                    <a:p>
                      <a:pPr algn="ctr"/>
                      <a:r>
                        <a:rPr lang="en-GB" dirty="0"/>
                        <a:t>9</a:t>
                      </a:r>
                      <a:endParaRPr lang="en-SE" dirty="0"/>
                    </a:p>
                  </a:txBody>
                  <a:tcPr/>
                </a:tc>
                <a:tc>
                  <a:txBody>
                    <a:bodyPr/>
                    <a:lstStyle/>
                    <a:p>
                      <a:pPr algn="ctr"/>
                      <a:r>
                        <a:rPr lang="en-GB" dirty="0"/>
                        <a:t>10</a:t>
                      </a:r>
                      <a:endParaRPr lang="en-SE" dirty="0"/>
                    </a:p>
                  </a:txBody>
                  <a:tcPr/>
                </a:tc>
                <a:tc>
                  <a:txBody>
                    <a:bodyPr/>
                    <a:lstStyle/>
                    <a:p>
                      <a:pPr algn="ctr"/>
                      <a:r>
                        <a:rPr lang="en-GB" dirty="0"/>
                        <a:t>11</a:t>
                      </a:r>
                      <a:endParaRPr lang="en-SE" dirty="0"/>
                    </a:p>
                  </a:txBody>
                  <a:tcPr/>
                </a:tc>
                <a:tc>
                  <a:txBody>
                    <a:bodyPr/>
                    <a:lstStyle/>
                    <a:p>
                      <a:pPr algn="ctr"/>
                      <a:r>
                        <a:rPr lang="en-GB" dirty="0"/>
                        <a:t>12</a:t>
                      </a:r>
                      <a:endParaRPr lang="en-SE" dirty="0"/>
                    </a:p>
                  </a:txBody>
                  <a:tcPr/>
                </a:tc>
                <a:tc>
                  <a:txBody>
                    <a:bodyPr/>
                    <a:lstStyle/>
                    <a:p>
                      <a:pPr algn="ctr"/>
                      <a:r>
                        <a:rPr lang="en-GB" dirty="0"/>
                        <a:t>13</a:t>
                      </a:r>
                      <a:endParaRPr lang="en-SE" dirty="0"/>
                    </a:p>
                  </a:txBody>
                  <a:tcPr/>
                </a:tc>
                <a:tc>
                  <a:txBody>
                    <a:bodyPr/>
                    <a:lstStyle/>
                    <a:p>
                      <a:pPr algn="ctr"/>
                      <a:r>
                        <a:rPr lang="en-GB" dirty="0"/>
                        <a:t>14</a:t>
                      </a:r>
                      <a:endParaRPr lang="en-SE" dirty="0"/>
                    </a:p>
                  </a:txBody>
                  <a:tcPr/>
                </a:tc>
                <a:tc>
                  <a:txBody>
                    <a:bodyPr/>
                    <a:lstStyle/>
                    <a:p>
                      <a:pPr algn="ctr"/>
                      <a:r>
                        <a:rPr lang="en-GB" dirty="0"/>
                        <a:t>15</a:t>
                      </a:r>
                      <a:endParaRPr lang="en-SE" dirty="0"/>
                    </a:p>
                  </a:txBody>
                  <a:tcPr/>
                </a:tc>
                <a:tc>
                  <a:txBody>
                    <a:bodyPr/>
                    <a:lstStyle/>
                    <a:p>
                      <a:pPr algn="ctr"/>
                      <a:r>
                        <a:rPr lang="en-GB" dirty="0"/>
                        <a:t>16</a:t>
                      </a:r>
                      <a:endParaRPr lang="en-SE" dirty="0"/>
                    </a:p>
                  </a:txBody>
                  <a:tcPr/>
                </a:tc>
                <a:extLst>
                  <a:ext uri="{0D108BD9-81ED-4DB2-BD59-A6C34878D82A}">
                    <a16:rowId xmlns:a16="http://schemas.microsoft.com/office/drawing/2014/main" val="1169300345"/>
                  </a:ext>
                </a:extLst>
              </a:tr>
            </a:tbl>
          </a:graphicData>
        </a:graphic>
      </p:graphicFrame>
      <p:sp>
        <p:nvSpPr>
          <p:cNvPr id="36" name="Content Placeholder 2">
            <a:extLst>
              <a:ext uri="{FF2B5EF4-FFF2-40B4-BE49-F238E27FC236}">
                <a16:creationId xmlns:a16="http://schemas.microsoft.com/office/drawing/2014/main" id="{5DDDDC17-1B53-D0C6-AC2C-40B2632F153E}"/>
              </a:ext>
            </a:extLst>
          </p:cNvPr>
          <p:cNvSpPr>
            <a:spLocks noGrp="1"/>
          </p:cNvSpPr>
          <p:nvPr>
            <p:ph idx="1"/>
          </p:nvPr>
        </p:nvSpPr>
        <p:spPr>
          <a:xfrm>
            <a:off x="5791200" y="6310025"/>
            <a:ext cx="1676400" cy="395575"/>
          </a:xfrm>
        </p:spPr>
        <p:txBody>
          <a:bodyPr>
            <a:normAutofit lnSpcReduction="10000"/>
          </a:bodyPr>
          <a:lstStyle/>
          <a:p>
            <a:pPr marL="0" indent="0">
              <a:buNone/>
            </a:pPr>
            <a:r>
              <a:rPr lang="en-GB" sz="2400" dirty="0"/>
              <a:t>Gantt Chart</a:t>
            </a:r>
            <a:endParaRPr lang="en-SE" sz="2400" dirty="0"/>
          </a:p>
        </p:txBody>
      </p:sp>
    </p:spTree>
    <p:extLst>
      <p:ext uri="{BB962C8B-B14F-4D97-AF65-F5344CB8AC3E}">
        <p14:creationId xmlns:p14="http://schemas.microsoft.com/office/powerpoint/2010/main" val="82076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C918D-4719-B2AC-70DC-7F972750C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D438A-0867-D75E-106E-A99BC859EE00}"/>
              </a:ext>
            </a:extLst>
          </p:cNvPr>
          <p:cNvSpPr>
            <a:spLocks noGrp="1"/>
          </p:cNvSpPr>
          <p:nvPr>
            <p:ph type="title"/>
          </p:nvPr>
        </p:nvSpPr>
        <p:spPr/>
        <p:txBody>
          <a:bodyPr/>
          <a:lstStyle/>
          <a:p>
            <a:r>
              <a:rPr lang="en-US" altLang="zh-CN" dirty="0"/>
              <a:t>Q. Fork</a:t>
            </a:r>
            <a:endParaRPr lang="en-SE" dirty="0"/>
          </a:p>
        </p:txBody>
      </p:sp>
      <p:sp>
        <p:nvSpPr>
          <p:cNvPr id="3" name="Content Placeholder 2">
            <a:extLst>
              <a:ext uri="{FF2B5EF4-FFF2-40B4-BE49-F238E27FC236}">
                <a16:creationId xmlns:a16="http://schemas.microsoft.com/office/drawing/2014/main" id="{0AF0BEC8-B3C8-C86A-BBB9-6ED783266165}"/>
              </a:ext>
            </a:extLst>
          </p:cNvPr>
          <p:cNvSpPr>
            <a:spLocks noGrp="1"/>
          </p:cNvSpPr>
          <p:nvPr>
            <p:ph idx="1"/>
          </p:nvPr>
        </p:nvSpPr>
        <p:spPr>
          <a:xfrm>
            <a:off x="812800" y="914400"/>
            <a:ext cx="4064000" cy="5105400"/>
          </a:xfrm>
        </p:spPr>
        <p:txBody>
          <a:bodyPr>
            <a:normAutofit fontScale="77500" lnSpcReduction="20000"/>
          </a:bodyPr>
          <a:lstStyle/>
          <a:p>
            <a:r>
              <a:rPr lang="en-GB" dirty="0"/>
              <a:t>For these questions, assume there is no error, i.e., all fork calls succeed, and the return value of fork() is never negative.</a:t>
            </a:r>
          </a:p>
          <a:p>
            <a:r>
              <a:rPr lang="en-GB" dirty="0"/>
              <a:t>1. </a:t>
            </a:r>
            <a:r>
              <a:rPr lang="en-US" altLang="zh-CN" dirty="0"/>
              <a:t>What does this program print?</a:t>
            </a:r>
          </a:p>
          <a:p>
            <a:r>
              <a:rPr lang="en-US" dirty="0"/>
              <a:t>ANS: </a:t>
            </a:r>
            <a:r>
              <a:rPr lang="en-GB" dirty="0"/>
              <a:t>The parent process will print from 0 to 9. The child process will print &lt;output of ls&gt; with any possible interleaving with the parent’s printing of 0 to 9. </a:t>
            </a:r>
          </a:p>
          <a:p>
            <a:pPr lvl="1"/>
            <a:r>
              <a:rPr lang="en-GB" dirty="0"/>
              <a:t>0</a:t>
            </a:r>
          </a:p>
          <a:p>
            <a:pPr lvl="1"/>
            <a:r>
              <a:rPr lang="en-GB" dirty="0"/>
              <a:t>1</a:t>
            </a:r>
          </a:p>
          <a:p>
            <a:pPr lvl="1"/>
            <a:r>
              <a:rPr lang="en-GB" dirty="0"/>
              <a:t>2</a:t>
            </a:r>
          </a:p>
          <a:p>
            <a:pPr lvl="1"/>
            <a:r>
              <a:rPr lang="en-GB" dirty="0"/>
              <a:t>…</a:t>
            </a:r>
          </a:p>
          <a:p>
            <a:pPr lvl="1"/>
            <a:r>
              <a:rPr lang="en-GB" dirty="0"/>
              <a:t>9</a:t>
            </a:r>
          </a:p>
          <a:p>
            <a:pPr lvl="1"/>
            <a:r>
              <a:rPr lang="en-GB" dirty="0"/>
              <a:t>&lt;output of ls&gt;</a:t>
            </a:r>
            <a:endParaRPr lang="en-SE" dirty="0"/>
          </a:p>
        </p:txBody>
      </p:sp>
      <p:sp>
        <p:nvSpPr>
          <p:cNvPr id="6" name="TextBox 5">
            <a:extLst>
              <a:ext uri="{FF2B5EF4-FFF2-40B4-BE49-F238E27FC236}">
                <a16:creationId xmlns:a16="http://schemas.microsoft.com/office/drawing/2014/main" id="{EF9EF05A-3FED-D218-423C-EB3524149061}"/>
              </a:ext>
            </a:extLst>
          </p:cNvPr>
          <p:cNvSpPr txBox="1"/>
          <p:nvPr/>
        </p:nvSpPr>
        <p:spPr>
          <a:xfrm>
            <a:off x="5105400" y="838200"/>
            <a:ext cx="6553200" cy="3539430"/>
          </a:xfrm>
          <a:prstGeom prst="rect">
            <a:avLst/>
          </a:prstGeom>
          <a:noFill/>
          <a:ln>
            <a:solidFill>
              <a:schemeClr val="tx1"/>
            </a:solidFill>
          </a:ln>
        </p:spPr>
        <p:txBody>
          <a:bodyPr wrap="square" rtlCol="0">
            <a:spAutoFit/>
          </a:bodyPr>
          <a:lstStyle/>
          <a:p>
            <a:r>
              <a:rPr lang="en-GB" sz="1600" b="0" dirty="0">
                <a:latin typeface="Courier New" panose="02070309020205020404" pitchFamily="49" charset="0"/>
                <a:cs typeface="Courier New" panose="02070309020205020404" pitchFamily="49" charset="0"/>
              </a:rPr>
              <a:t>1 int main(void) {</a:t>
            </a:r>
          </a:p>
          <a:p>
            <a:r>
              <a:rPr lang="en-GB" sz="1600" b="0" dirty="0">
                <a:latin typeface="Courier New" panose="02070309020205020404" pitchFamily="49" charset="0"/>
                <a:cs typeface="Courier New" panose="02070309020205020404" pitchFamily="49" charset="0"/>
              </a:rPr>
              <a:t>2 char**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 = (char**) malloc(3 * </a:t>
            </a:r>
            <a:r>
              <a:rPr lang="en-GB" sz="1600" b="0" dirty="0" err="1">
                <a:latin typeface="Courier New" panose="02070309020205020404" pitchFamily="49" charset="0"/>
                <a:cs typeface="Courier New" panose="02070309020205020404" pitchFamily="49" charset="0"/>
              </a:rPr>
              <a:t>sizeof</a:t>
            </a:r>
            <a:r>
              <a:rPr lang="en-GB" sz="1600" b="0" dirty="0">
                <a:latin typeface="Courier New" panose="02070309020205020404" pitchFamily="49" charset="0"/>
                <a:cs typeface="Courier New" panose="02070309020205020404" pitchFamily="49" charset="0"/>
              </a:rPr>
              <a:t>(char*));</a:t>
            </a:r>
          </a:p>
          <a:p>
            <a:r>
              <a:rPr lang="en-GB" sz="1600" b="0" dirty="0">
                <a:latin typeface="Courier New" panose="02070309020205020404" pitchFamily="49" charset="0"/>
                <a:cs typeface="Courier New" panose="02070309020205020404" pitchFamily="49" charset="0"/>
              </a:rPr>
              <a:t>3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[0] = "/bin/ls";</a:t>
            </a:r>
          </a:p>
          <a:p>
            <a:r>
              <a:rPr lang="en-GB" sz="1600" b="0" dirty="0">
                <a:latin typeface="Courier New" panose="02070309020205020404" pitchFamily="49" charset="0"/>
                <a:cs typeface="Courier New" panose="02070309020205020404" pitchFamily="49" charset="0"/>
              </a:rPr>
              <a:t>4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[1] = ".";</a:t>
            </a:r>
          </a:p>
          <a:p>
            <a:r>
              <a:rPr lang="en-GB" sz="1600" b="0" dirty="0">
                <a:latin typeface="Courier New" panose="02070309020205020404" pitchFamily="49" charset="0"/>
                <a:cs typeface="Courier New" panose="02070309020205020404" pitchFamily="49" charset="0"/>
              </a:rPr>
              <a:t>5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[2] = NULL;</a:t>
            </a:r>
          </a:p>
          <a:p>
            <a:r>
              <a:rPr lang="en-GB" sz="1600" b="0" dirty="0">
                <a:latin typeface="Courier New" panose="02070309020205020404" pitchFamily="49" charset="0"/>
                <a:cs typeface="Courier New" panose="02070309020205020404" pitchFamily="49" charset="0"/>
              </a:rPr>
              <a:t>6 for (int i = 0; i &lt; 10; i++) {</a:t>
            </a:r>
          </a:p>
          <a:p>
            <a:pPr marL="342900" indent="-342900">
              <a:buAutoNum type="arabicPlain" startAt="7"/>
            </a:pPr>
            <a:r>
              <a:rPr lang="en-GB" sz="1600" b="0" dirty="0" err="1">
                <a:latin typeface="Courier New" panose="02070309020205020404" pitchFamily="49" charset="0"/>
                <a:cs typeface="Courier New" panose="02070309020205020404" pitchFamily="49" charset="0"/>
              </a:rPr>
              <a:t>printf</a:t>
            </a:r>
            <a:r>
              <a:rPr lang="en-GB" sz="1600" b="0" dirty="0">
                <a:latin typeface="Courier New" panose="02070309020205020404" pitchFamily="49" charset="0"/>
                <a:cs typeface="Courier New" panose="02070309020205020404" pitchFamily="49" charset="0"/>
              </a:rPr>
              <a:t>("%d\n", i);</a:t>
            </a:r>
          </a:p>
          <a:p>
            <a:pPr marL="342900" indent="-342900">
              <a:buAutoNum type="arabicPlain" startAt="7"/>
            </a:pPr>
            <a:r>
              <a:rPr lang="en-GB" sz="1600" b="0" dirty="0">
                <a:latin typeface="Courier New" panose="02070309020205020404" pitchFamily="49" charset="0"/>
                <a:cs typeface="Courier New" panose="02070309020205020404" pitchFamily="49" charset="0"/>
              </a:rPr>
              <a:t>if (i == 3) {</a:t>
            </a:r>
          </a:p>
          <a:p>
            <a:pPr marL="342900" indent="-342900">
              <a:buAutoNum type="arabicPlain" startAt="7"/>
            </a:pP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pid_t</a:t>
            </a: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fork_ret</a:t>
            </a:r>
            <a:r>
              <a:rPr lang="en-GB" sz="1600" b="0" dirty="0">
                <a:latin typeface="Courier New" panose="02070309020205020404" pitchFamily="49" charset="0"/>
                <a:cs typeface="Courier New" panose="02070309020205020404" pitchFamily="49" charset="0"/>
              </a:rPr>
              <a:t> = fork();</a:t>
            </a:r>
          </a:p>
          <a:p>
            <a:pPr marL="342900" indent="-342900">
              <a:buAutoNum type="arabicPlain" startAt="7"/>
            </a:pPr>
            <a:r>
              <a:rPr lang="en-GB" sz="1600" b="0" dirty="0">
                <a:latin typeface="Courier New" panose="02070309020205020404" pitchFamily="49" charset="0"/>
                <a:cs typeface="Courier New" panose="02070309020205020404" pitchFamily="49" charset="0"/>
              </a:rPr>
              <a:t>  if (</a:t>
            </a:r>
            <a:r>
              <a:rPr lang="en-GB" sz="1600" b="0" dirty="0" err="1">
                <a:latin typeface="Courier New" panose="02070309020205020404" pitchFamily="49" charset="0"/>
                <a:cs typeface="Courier New" panose="02070309020205020404" pitchFamily="49" charset="0"/>
              </a:rPr>
              <a:t>fork_ret</a:t>
            </a:r>
            <a:r>
              <a:rPr lang="en-GB" sz="1600" b="0" dirty="0">
                <a:latin typeface="Courier New" panose="02070309020205020404" pitchFamily="49" charset="0"/>
                <a:cs typeface="Courier New" panose="02070309020205020404" pitchFamily="49" charset="0"/>
              </a:rPr>
              <a:t> == 0)</a:t>
            </a:r>
          </a:p>
          <a:p>
            <a:pPr marL="342900" indent="-342900">
              <a:buAutoNum type="arabicPlain" startAt="7"/>
            </a:pPr>
            <a:r>
              <a:rPr lang="en-GB" sz="1600" b="0" dirty="0">
                <a:latin typeface="Courier New" panose="02070309020205020404" pitchFamily="49" charset="0"/>
                <a:cs typeface="Courier New" panose="02070309020205020404" pitchFamily="49" charset="0"/>
              </a:rPr>
              <a:t>    </a:t>
            </a:r>
            <a:r>
              <a:rPr lang="en-GB" sz="1600" b="0" dirty="0" err="1">
                <a:latin typeface="Courier New" panose="02070309020205020404" pitchFamily="49" charset="0"/>
                <a:cs typeface="Courier New" panose="02070309020205020404" pitchFamily="49" charset="0"/>
              </a:rPr>
              <a:t>execv</a:t>
            </a:r>
            <a:r>
              <a:rPr lang="en-GB" sz="1600" b="0" dirty="0">
                <a:latin typeface="Courier New" panose="02070309020205020404" pitchFamily="49" charset="0"/>
                <a:cs typeface="Courier New" panose="02070309020205020404" pitchFamily="49" charset="0"/>
              </a:rPr>
              <a:t>("/bin/ls", </a:t>
            </a:r>
            <a:r>
              <a:rPr lang="en-GB" sz="1600" b="0" dirty="0" err="1">
                <a:latin typeface="Courier New" panose="02070309020205020404" pitchFamily="49" charset="0"/>
                <a:cs typeface="Courier New" panose="02070309020205020404" pitchFamily="49" charset="0"/>
              </a:rPr>
              <a:t>argv</a:t>
            </a:r>
            <a:r>
              <a:rPr lang="en-GB" sz="1600" b="0" dirty="0">
                <a:latin typeface="Courier New" panose="02070309020205020404" pitchFamily="49" charset="0"/>
                <a:cs typeface="Courier New" panose="02070309020205020404" pitchFamily="49" charset="0"/>
              </a:rPr>
              <a:t>);</a:t>
            </a:r>
          </a:p>
          <a:p>
            <a:pPr marL="342900" indent="-342900">
              <a:buAutoNum type="arabicPlain" startAt="7"/>
            </a:pPr>
            <a:r>
              <a:rPr lang="en-GB" sz="1600" b="0" dirty="0">
                <a:latin typeface="Courier New" panose="02070309020205020404" pitchFamily="49" charset="0"/>
                <a:cs typeface="Courier New" panose="02070309020205020404" pitchFamily="49" charset="0"/>
              </a:rPr>
              <a:t>}</a:t>
            </a:r>
          </a:p>
          <a:p>
            <a:r>
              <a:rPr lang="en-GB" sz="1600" b="0" dirty="0">
                <a:latin typeface="Courier New" panose="02070309020205020404" pitchFamily="49" charset="0"/>
                <a:cs typeface="Courier New" panose="02070309020205020404" pitchFamily="49" charset="0"/>
              </a:rPr>
              <a:t>12 return 0;</a:t>
            </a:r>
          </a:p>
          <a:p>
            <a:r>
              <a:rPr lang="en-GB" sz="1600" b="0" dirty="0">
                <a:latin typeface="Courier New" panose="02070309020205020404" pitchFamily="49" charset="0"/>
                <a:cs typeface="Courier New" panose="02070309020205020404" pitchFamily="49" charset="0"/>
              </a:rPr>
              <a:t>13 }</a:t>
            </a:r>
            <a:endParaRPr lang="en-SE" sz="1600"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9694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9800-6399-F52D-7076-EA534841B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BD28E-183B-12DD-2D18-3121F94CABCB}"/>
              </a:ext>
            </a:extLst>
          </p:cNvPr>
          <p:cNvSpPr>
            <a:spLocks noGrp="1"/>
          </p:cNvSpPr>
          <p:nvPr>
            <p:ph type="title"/>
          </p:nvPr>
        </p:nvSpPr>
        <p:spPr/>
        <p:txBody>
          <a:bodyPr/>
          <a:lstStyle/>
          <a:p>
            <a:r>
              <a:rPr lang="en-US" dirty="0"/>
              <a:t>Scheduling</a:t>
            </a:r>
            <a:endParaRPr lang="en-SE" dirty="0"/>
          </a:p>
        </p:txBody>
      </p:sp>
      <p:sp>
        <p:nvSpPr>
          <p:cNvPr id="3" name="Content Placeholder 2">
            <a:extLst>
              <a:ext uri="{FF2B5EF4-FFF2-40B4-BE49-F238E27FC236}">
                <a16:creationId xmlns:a16="http://schemas.microsoft.com/office/drawing/2014/main" id="{123317B7-95BF-8D31-7941-C414E46D564E}"/>
              </a:ext>
            </a:extLst>
          </p:cNvPr>
          <p:cNvSpPr>
            <a:spLocks noGrp="1"/>
          </p:cNvSpPr>
          <p:nvPr>
            <p:ph idx="1"/>
          </p:nvPr>
        </p:nvSpPr>
        <p:spPr/>
        <p:txBody>
          <a:bodyPr/>
          <a:lstStyle/>
          <a:p>
            <a:r>
              <a:rPr lang="en-GB" dirty="0"/>
              <a:t>Here is a table of processes and their arrival and execution times.</a:t>
            </a:r>
          </a:p>
          <a:p>
            <a:r>
              <a:rPr lang="en-GB" dirty="0"/>
              <a:t>1) Fill in the scheduling table with the Process ID (PID) that runs at each time instant, under 4 policies: First Come First Serve (FCFS), Shortest Job First (SJF), Shortest-Remaining-Time-First (SRTF), Round-Robin (RR) with </a:t>
            </a:r>
            <a:r>
              <a:rPr lang="en-GB" dirty="0" err="1"/>
              <a:t>timeslice</a:t>
            </a:r>
            <a:r>
              <a:rPr lang="en-GB" dirty="0"/>
              <a:t> quantum = 1. Assume that context switch overhead is 0 and that new RR processes are added to the head of the queue and new FCFS processes are added to the tail of the queue. </a:t>
            </a:r>
          </a:p>
          <a:p>
            <a:r>
              <a:rPr lang="en-GB" dirty="0"/>
              <a:t>2) Compute the finish times and response times for all 5 processes, and the average response time. (If the division is hard, write a fraction like 28/5 instead of 5.6)</a:t>
            </a:r>
          </a:p>
        </p:txBody>
      </p:sp>
    </p:spTree>
    <p:extLst>
      <p:ext uri="{BB962C8B-B14F-4D97-AF65-F5344CB8AC3E}">
        <p14:creationId xmlns:p14="http://schemas.microsoft.com/office/powerpoint/2010/main" val="4783475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7EFE7-1570-81CA-8C67-68E86B556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6ABFB-C171-2319-5443-055F7FA74FE1}"/>
              </a:ext>
            </a:extLst>
          </p:cNvPr>
          <p:cNvSpPr>
            <a:spLocks noGrp="1"/>
          </p:cNvSpPr>
          <p:nvPr>
            <p:ph type="title"/>
          </p:nvPr>
        </p:nvSpPr>
        <p:spPr/>
        <p:txBody>
          <a:bodyPr/>
          <a:lstStyle/>
          <a:p>
            <a:r>
              <a:rPr lang="en-US" dirty="0"/>
              <a:t>Scheduling</a:t>
            </a:r>
            <a:endParaRPr lang="en-SE" dirty="0"/>
          </a:p>
        </p:txBody>
      </p:sp>
      <p:graphicFrame>
        <p:nvGraphicFramePr>
          <p:cNvPr id="6" name="表格 6">
            <a:extLst>
              <a:ext uri="{FF2B5EF4-FFF2-40B4-BE49-F238E27FC236}">
                <a16:creationId xmlns:a16="http://schemas.microsoft.com/office/drawing/2014/main" id="{9E59607C-9FBA-0525-178B-8C1B758047D8}"/>
              </a:ext>
            </a:extLst>
          </p:cNvPr>
          <p:cNvGraphicFramePr>
            <a:graphicFrameLocks noGrp="1"/>
          </p:cNvGraphicFramePr>
          <p:nvPr>
            <p:extLst>
              <p:ext uri="{D42A27DB-BD31-4B8C-83A1-F6EECF244321}">
                <p14:modId xmlns:p14="http://schemas.microsoft.com/office/powerpoint/2010/main" val="3942002636"/>
              </p:ext>
            </p:extLst>
          </p:nvPr>
        </p:nvGraphicFramePr>
        <p:xfrm>
          <a:off x="530799" y="889000"/>
          <a:ext cx="10490204" cy="2743200"/>
        </p:xfrm>
        <a:graphic>
          <a:graphicData uri="http://schemas.openxmlformats.org/drawingml/2006/table">
            <a:tbl>
              <a:tblPr firstRow="1" bandRow="1">
                <a:tableStyleId>{5C22544A-7EE6-4342-B048-85BDC9FD1C3A}</a:tableStyleId>
              </a:tblPr>
              <a:tblGrid>
                <a:gridCol w="320287">
                  <a:extLst>
                    <a:ext uri="{9D8B030D-6E8A-4147-A177-3AD203B41FA5}">
                      <a16:colId xmlns:a16="http://schemas.microsoft.com/office/drawing/2014/main" val="3897766631"/>
                    </a:ext>
                  </a:extLst>
                </a:gridCol>
                <a:gridCol w="814309">
                  <a:extLst>
                    <a:ext uri="{9D8B030D-6E8A-4147-A177-3AD203B41FA5}">
                      <a16:colId xmlns:a16="http://schemas.microsoft.com/office/drawing/2014/main" val="3850674632"/>
                    </a:ext>
                  </a:extLst>
                </a:gridCol>
                <a:gridCol w="778832">
                  <a:extLst>
                    <a:ext uri="{9D8B030D-6E8A-4147-A177-3AD203B41FA5}">
                      <a16:colId xmlns:a16="http://schemas.microsoft.com/office/drawing/2014/main" val="3839086762"/>
                    </a:ext>
                  </a:extLst>
                </a:gridCol>
                <a:gridCol w="1072097">
                  <a:extLst>
                    <a:ext uri="{9D8B030D-6E8A-4147-A177-3AD203B41FA5}">
                      <a16:colId xmlns:a16="http://schemas.microsoft.com/office/drawing/2014/main" val="3306942541"/>
                    </a:ext>
                  </a:extLst>
                </a:gridCol>
                <a:gridCol w="1072097">
                  <a:extLst>
                    <a:ext uri="{9D8B030D-6E8A-4147-A177-3AD203B41FA5}">
                      <a16:colId xmlns:a16="http://schemas.microsoft.com/office/drawing/2014/main" val="3517187588"/>
                    </a:ext>
                  </a:extLst>
                </a:gridCol>
                <a:gridCol w="1072097">
                  <a:extLst>
                    <a:ext uri="{9D8B030D-6E8A-4147-A177-3AD203B41FA5}">
                      <a16:colId xmlns:a16="http://schemas.microsoft.com/office/drawing/2014/main" val="2248621"/>
                    </a:ext>
                  </a:extLst>
                </a:gridCol>
                <a:gridCol w="1072097">
                  <a:extLst>
                    <a:ext uri="{9D8B030D-6E8A-4147-A177-3AD203B41FA5}">
                      <a16:colId xmlns:a16="http://schemas.microsoft.com/office/drawing/2014/main" val="2712044097"/>
                    </a:ext>
                  </a:extLst>
                </a:gridCol>
                <a:gridCol w="1072097">
                  <a:extLst>
                    <a:ext uri="{9D8B030D-6E8A-4147-A177-3AD203B41FA5}">
                      <a16:colId xmlns:a16="http://schemas.microsoft.com/office/drawing/2014/main" val="4072710305"/>
                    </a:ext>
                  </a:extLst>
                </a:gridCol>
                <a:gridCol w="1072097">
                  <a:extLst>
                    <a:ext uri="{9D8B030D-6E8A-4147-A177-3AD203B41FA5}">
                      <a16:colId xmlns:a16="http://schemas.microsoft.com/office/drawing/2014/main" val="3685768401"/>
                    </a:ext>
                  </a:extLst>
                </a:gridCol>
                <a:gridCol w="1072097">
                  <a:extLst>
                    <a:ext uri="{9D8B030D-6E8A-4147-A177-3AD203B41FA5}">
                      <a16:colId xmlns:a16="http://schemas.microsoft.com/office/drawing/2014/main" val="3601507115"/>
                    </a:ext>
                  </a:extLst>
                </a:gridCol>
                <a:gridCol w="1072097">
                  <a:extLst>
                    <a:ext uri="{9D8B030D-6E8A-4147-A177-3AD203B41FA5}">
                      <a16:colId xmlns:a16="http://schemas.microsoft.com/office/drawing/2014/main" val="2233393087"/>
                    </a:ext>
                  </a:extLst>
                </a:gridCol>
              </a:tblGrid>
              <a:tr h="875830">
                <a:tc>
                  <a:txBody>
                    <a:bodyPr/>
                    <a:lstStyle/>
                    <a:p>
                      <a:pPr algn="r"/>
                      <a:r>
                        <a:rPr lang="en-US" b="0" dirty="0">
                          <a:solidFill>
                            <a:schemeClr val="tx1"/>
                          </a:solidFill>
                        </a:rPr>
                        <a:t>PID</a:t>
                      </a:r>
                    </a:p>
                  </a:txBody>
                  <a:tcPr/>
                </a:tc>
                <a:tc>
                  <a:txBody>
                    <a:bodyPr/>
                    <a:lstStyle/>
                    <a:p>
                      <a:pPr algn="r"/>
                      <a:r>
                        <a:rPr lang="en-US" altLang="zh-CN" b="0" dirty="0" err="1">
                          <a:solidFill>
                            <a:schemeClr val="tx1"/>
                          </a:solidFill>
                        </a:rPr>
                        <a:t>Arriv</a:t>
                      </a:r>
                      <a:r>
                        <a:rPr lang="en-US" altLang="zh-CN" b="0" dirty="0">
                          <a:solidFill>
                            <a:schemeClr val="tx1"/>
                          </a:solidFill>
                        </a:rPr>
                        <a:t>.</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GB" altLang="zh-CN" b="0" dirty="0">
                          <a:solidFill>
                            <a:schemeClr val="tx1"/>
                          </a:solidFill>
                        </a:rPr>
                        <a:t>Exec 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Finish</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Response</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marL="45720" marR="4572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Response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Response Time</a:t>
                      </a:r>
                    </a:p>
                  </a:txBody>
                  <a:tcPr/>
                </a:tc>
                <a:tc>
                  <a:txBody>
                    <a:bodyPr/>
                    <a:lstStyle/>
                    <a:p>
                      <a:pPr algn="r"/>
                      <a:r>
                        <a:rPr lang="en-US" b="0" dirty="0">
                          <a:solidFill>
                            <a:schemeClr val="tx1"/>
                          </a:solidFill>
                        </a:rPr>
                        <a:t>RR</a:t>
                      </a:r>
                    </a:p>
                    <a:p>
                      <a:pPr algn="r"/>
                      <a:r>
                        <a:rPr lang="en-US" b="0" dirty="0">
                          <a:solidFill>
                            <a:schemeClr val="tx1"/>
                          </a:solidFill>
                        </a:rPr>
                        <a:t>Finish Time</a:t>
                      </a:r>
                    </a:p>
                  </a:txBody>
                  <a:tcPr/>
                </a:tc>
                <a:tc>
                  <a:txBody>
                    <a:bodyPr/>
                    <a:lstStyle/>
                    <a:p>
                      <a:pPr algn="r"/>
                      <a:r>
                        <a:rPr lang="en-US" b="0" dirty="0">
                          <a:solidFill>
                            <a:schemeClr val="tx1"/>
                          </a:solidFill>
                        </a:rPr>
                        <a:t>RR</a:t>
                      </a:r>
                    </a:p>
                    <a:p>
                      <a:pPr algn="r"/>
                      <a:r>
                        <a:rPr lang="en-US" b="0" dirty="0">
                          <a:solidFill>
                            <a:schemeClr val="tx1"/>
                          </a:solidFill>
                        </a:rPr>
                        <a:t>Response Time</a:t>
                      </a:r>
                    </a:p>
                  </a:txBody>
                  <a:tcPr/>
                </a:tc>
                <a:extLst>
                  <a:ext uri="{0D108BD9-81ED-4DB2-BD59-A6C34878D82A}">
                    <a16:rowId xmlns:a16="http://schemas.microsoft.com/office/drawing/2014/main" val="3141622018"/>
                  </a:ext>
                </a:extLst>
              </a:tr>
              <a:tr h="0">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r>
                        <a:rPr lang="en-US" altLang="zh-CN" dirty="0">
                          <a:solidFill>
                            <a:schemeClr val="tx1"/>
                          </a:solidFill>
                        </a:rPr>
                        <a:t>0</a:t>
                      </a:r>
                      <a:endParaRPr lang="en-US" dirty="0">
                        <a:solidFill>
                          <a:schemeClr val="tx1"/>
                        </a:solidFill>
                      </a:endParaRPr>
                    </a:p>
                  </a:txBody>
                  <a:tcPr/>
                </a:tc>
                <a:tc>
                  <a:txBody>
                    <a:bodyPr/>
                    <a:lstStyle/>
                    <a:p>
                      <a:pPr algn="r"/>
                      <a:r>
                        <a:rPr lang="en-US" altLang="zh-CN" strike="noStrike" dirty="0">
                          <a:solidFill>
                            <a:schemeClr val="tx1"/>
                          </a:solidFill>
                        </a:rPr>
                        <a:t>3</a:t>
                      </a:r>
                      <a:endParaRPr lang="en-US" strike="noStrike"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2311278232"/>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a:t>
                      </a:r>
                      <a:endParaRPr lang="en-US" dirty="0">
                        <a:solidFill>
                          <a:schemeClr val="tx1"/>
                        </a:solidFill>
                      </a:endParaRPr>
                    </a:p>
                  </a:txBody>
                  <a:tcPr/>
                </a:tc>
                <a:tc>
                  <a:txBody>
                    <a:bodyPr/>
                    <a:lstStyle/>
                    <a:p>
                      <a:pPr algn="r"/>
                      <a:r>
                        <a:rPr lang="en-US" altLang="zh-CN" baseline="0" dirty="0">
                          <a:solidFill>
                            <a:schemeClr val="tx1"/>
                          </a:solidFill>
                        </a:rPr>
                        <a:t>1</a:t>
                      </a:r>
                      <a:endParaRPr lang="en-US" baseline="0" dirty="0">
                        <a:solidFill>
                          <a:schemeClr val="tx1"/>
                        </a:solidFill>
                      </a:endParaRPr>
                    </a:p>
                  </a:txBody>
                  <a:tcPr/>
                </a:tc>
                <a:tc>
                  <a:txBody>
                    <a:bodyPr/>
                    <a:lstStyle/>
                    <a:p>
                      <a:pPr algn="r"/>
                      <a:r>
                        <a:rPr lang="en-US" altLang="zh-CN" dirty="0">
                          <a:solidFill>
                            <a:schemeClr val="tx1"/>
                          </a:solidFill>
                        </a:rPr>
                        <a:t>5</a:t>
                      </a: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174960348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3</a:t>
                      </a:r>
                      <a:endParaRPr lang="en-US" dirty="0">
                        <a:solidFill>
                          <a:schemeClr val="tx1"/>
                        </a:solidFill>
                      </a:endParaRPr>
                    </a:p>
                  </a:txBody>
                  <a:tcPr/>
                </a:tc>
                <a:tc>
                  <a:txBody>
                    <a:bodyPr/>
                    <a:lstStyle/>
                    <a:p>
                      <a:pPr algn="r"/>
                      <a:r>
                        <a:rPr lang="en-US" altLang="zh-CN" dirty="0">
                          <a:solidFill>
                            <a:schemeClr val="tx1"/>
                          </a:solidFill>
                        </a:rPr>
                        <a:t>3</a:t>
                      </a:r>
                      <a:endParaRPr lang="en-US" baseline="30000" dirty="0">
                        <a:solidFill>
                          <a:schemeClr val="tx1"/>
                        </a:solidFill>
                      </a:endParaRPr>
                    </a:p>
                  </a:txBody>
                  <a:tcPr/>
                </a:tc>
                <a:tc>
                  <a:txBody>
                    <a:bodyPr/>
                    <a:lstStyle/>
                    <a:p>
                      <a:pPr algn="r"/>
                      <a:r>
                        <a:rPr lang="en-US" altLang="zh-CN" dirty="0">
                          <a:solidFill>
                            <a:schemeClr val="tx1"/>
                          </a:solidFill>
                        </a:rPr>
                        <a:t>2</a:t>
                      </a: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123394570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4</a:t>
                      </a:r>
                    </a:p>
                  </a:txBody>
                  <a:tcPr/>
                </a:tc>
                <a:tc>
                  <a:txBody>
                    <a:bodyPr/>
                    <a:lstStyle/>
                    <a:p>
                      <a:pPr algn="r"/>
                      <a:r>
                        <a:rPr lang="en-US" baseline="0" dirty="0">
                          <a:solidFill>
                            <a:schemeClr val="tx1"/>
                          </a:solidFill>
                        </a:rPr>
                        <a:t>9</a:t>
                      </a:r>
                    </a:p>
                  </a:txBody>
                  <a:tcPr/>
                </a:tc>
                <a:tc>
                  <a:txBody>
                    <a:bodyPr/>
                    <a:lstStyle/>
                    <a:p>
                      <a:pPr algn="r"/>
                      <a:r>
                        <a:rPr lang="en-US" dirty="0">
                          <a:solidFill>
                            <a:schemeClr val="tx1"/>
                          </a:solidFill>
                        </a:rPr>
                        <a:t>2</a:t>
                      </a: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extLst>
                  <a:ext uri="{0D108BD9-81ED-4DB2-BD59-A6C34878D82A}">
                    <a16:rowId xmlns:a16="http://schemas.microsoft.com/office/drawing/2014/main" val="2284253600"/>
                  </a:ext>
                </a:extLst>
              </a:tr>
              <a:tr h="0">
                <a:tc>
                  <a:txBody>
                    <a:bodyPr/>
                    <a:lstStyle/>
                    <a:p>
                      <a:pPr algn="r"/>
                      <a:endParaRPr lang="en-US" dirty="0">
                        <a:solidFill>
                          <a:schemeClr val="tx1"/>
                        </a:solidFill>
                      </a:endParaRPr>
                    </a:p>
                  </a:txBody>
                  <a:tcPr/>
                </a:tc>
                <a:tc gridSpan="2">
                  <a:txBody>
                    <a:bodyPr/>
                    <a:lstStyle/>
                    <a:p>
                      <a:pPr algn="r"/>
                      <a:endParaRPr lang="en-US" dirty="0">
                        <a:solidFill>
                          <a:schemeClr val="tx1"/>
                        </a:solidFill>
                      </a:endParaRPr>
                    </a:p>
                  </a:txBody>
                  <a:tcPr/>
                </a:tc>
                <a:tc hMerge="1">
                  <a:txBody>
                    <a:bodyPr/>
                    <a:lstStyle/>
                    <a:p>
                      <a:r>
                        <a:rPr lang="en-US" altLang="zh-CN" dirty="0"/>
                        <a:t>Average</a:t>
                      </a:r>
                      <a:r>
                        <a:rPr lang="zh-CN" altLang="en-US" dirty="0"/>
                        <a:t> </a:t>
                      </a:r>
                      <a:r>
                        <a:rPr lang="en-US" altLang="zh-CN" dirty="0"/>
                        <a:t>Turnaround</a:t>
                      </a:r>
                      <a:endParaRPr lang="en-US" dirty="0"/>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 </a:t>
                      </a:r>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 </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 </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 </a:t>
                      </a:r>
                    </a:p>
                  </a:txBody>
                  <a:tcPr/>
                </a:tc>
                <a:extLst>
                  <a:ext uri="{0D108BD9-81ED-4DB2-BD59-A6C34878D82A}">
                    <a16:rowId xmlns:a16="http://schemas.microsoft.com/office/drawing/2014/main" val="2879113726"/>
                  </a:ext>
                </a:extLst>
              </a:tr>
            </a:tbl>
          </a:graphicData>
        </a:graphic>
      </p:graphicFrame>
      <p:sp>
        <p:nvSpPr>
          <p:cNvPr id="11" name="文本框 10">
            <a:extLst>
              <a:ext uri="{FF2B5EF4-FFF2-40B4-BE49-F238E27FC236}">
                <a16:creationId xmlns:a16="http://schemas.microsoft.com/office/drawing/2014/main" id="{30F0970B-47A5-D306-9A89-16794956F88F}"/>
              </a:ext>
            </a:extLst>
          </p:cNvPr>
          <p:cNvSpPr txBox="1"/>
          <p:nvPr/>
        </p:nvSpPr>
        <p:spPr>
          <a:xfrm>
            <a:off x="4942626" y="7629372"/>
            <a:ext cx="1095172" cy="369332"/>
          </a:xfrm>
          <a:prstGeom prst="rect">
            <a:avLst/>
          </a:prstGeom>
          <a:noFill/>
        </p:spPr>
        <p:txBody>
          <a:bodyPr wrap="none" rtlCol="0">
            <a:spAutoFit/>
          </a:bodyPr>
          <a:lstStyle/>
          <a:p>
            <a:pPr defTabSz="457200" eaLnBrk="1" fontAlgn="auto" hangingPunct="1">
              <a:spcBef>
                <a:spcPts val="0"/>
              </a:spcBef>
              <a:spcAft>
                <a:spcPts val="0"/>
              </a:spcAft>
            </a:pPr>
            <a:r>
              <a:rPr lang="en-US" altLang="zh-CN" b="0" dirty="0">
                <a:solidFill>
                  <a:srgbClr val="000000"/>
                </a:solidFill>
                <a:latin typeface="Arial" panose="020B0604020202020204"/>
                <a:ea typeface="黑体" panose="02010609060101010101" pitchFamily="49" charset="-122"/>
                <a:cs typeface="+mn-cs"/>
              </a:rPr>
              <a:t>B arrives</a:t>
            </a:r>
            <a:endParaRPr lang="en-US" b="0" dirty="0">
              <a:solidFill>
                <a:srgbClr val="000000"/>
              </a:solidFill>
              <a:latin typeface="Arial" panose="020B0604020202020204"/>
              <a:ea typeface="+mn-ea"/>
              <a:cs typeface="+mn-cs"/>
            </a:endParaRPr>
          </a:p>
        </p:txBody>
      </p:sp>
      <p:sp>
        <p:nvSpPr>
          <p:cNvPr id="42" name="文本框 10">
            <a:extLst>
              <a:ext uri="{FF2B5EF4-FFF2-40B4-BE49-F238E27FC236}">
                <a16:creationId xmlns:a16="http://schemas.microsoft.com/office/drawing/2014/main" id="{84A9D2B7-C986-0478-DB39-9322737E146A}"/>
              </a:ext>
            </a:extLst>
          </p:cNvPr>
          <p:cNvSpPr txBox="1"/>
          <p:nvPr/>
        </p:nvSpPr>
        <p:spPr>
          <a:xfrm>
            <a:off x="5944367" y="7629372"/>
            <a:ext cx="1107996" cy="369332"/>
          </a:xfrm>
          <a:prstGeom prst="rect">
            <a:avLst/>
          </a:prstGeom>
          <a:noFill/>
        </p:spPr>
        <p:txBody>
          <a:bodyPr wrap="none" rtlCol="0">
            <a:spAutoFit/>
          </a:bodyPr>
          <a:lstStyle/>
          <a:p>
            <a:pPr defTabSz="457200" eaLnBrk="1" fontAlgn="auto" hangingPunct="1">
              <a:spcBef>
                <a:spcPts val="0"/>
              </a:spcBef>
              <a:spcAft>
                <a:spcPts val="0"/>
              </a:spcAft>
            </a:pPr>
            <a:r>
              <a:rPr lang="en-US" altLang="zh-CN" b="0" dirty="0">
                <a:solidFill>
                  <a:srgbClr val="000000"/>
                </a:solidFill>
                <a:latin typeface="Arial" panose="020B0604020202020204"/>
                <a:ea typeface="黑体" panose="02010609060101010101" pitchFamily="49" charset="-122"/>
                <a:cs typeface="+mn-cs"/>
              </a:rPr>
              <a:t>C arrives</a:t>
            </a:r>
            <a:endParaRPr lang="en-US" b="0" dirty="0">
              <a:solidFill>
                <a:srgbClr val="000000"/>
              </a:solidFill>
              <a:latin typeface="Arial" panose="020B0604020202020204"/>
              <a:ea typeface="+mn-ea"/>
              <a:cs typeface="+mn-cs"/>
            </a:endParaRPr>
          </a:p>
        </p:txBody>
      </p:sp>
      <p:graphicFrame>
        <p:nvGraphicFramePr>
          <p:cNvPr id="32" name="Table 31">
            <a:extLst>
              <a:ext uri="{FF2B5EF4-FFF2-40B4-BE49-F238E27FC236}">
                <a16:creationId xmlns:a16="http://schemas.microsoft.com/office/drawing/2014/main" id="{B8F9F04B-E9FD-D7AF-3C0F-6872766CB875}"/>
              </a:ext>
            </a:extLst>
          </p:cNvPr>
          <p:cNvGraphicFramePr>
            <a:graphicFrameLocks noGrp="1"/>
          </p:cNvGraphicFramePr>
          <p:nvPr>
            <p:extLst>
              <p:ext uri="{D42A27DB-BD31-4B8C-83A1-F6EECF244321}">
                <p14:modId xmlns:p14="http://schemas.microsoft.com/office/powerpoint/2010/main" val="1869311505"/>
              </p:ext>
            </p:extLst>
          </p:nvPr>
        </p:nvGraphicFramePr>
        <p:xfrm>
          <a:off x="2895600" y="4267200"/>
          <a:ext cx="6959328" cy="14833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733727588"/>
                    </a:ext>
                  </a:extLst>
                </a:gridCol>
                <a:gridCol w="510094">
                  <a:extLst>
                    <a:ext uri="{9D8B030D-6E8A-4147-A177-3AD203B41FA5}">
                      <a16:colId xmlns:a16="http://schemas.microsoft.com/office/drawing/2014/main" val="2602592049"/>
                    </a:ext>
                  </a:extLst>
                </a:gridCol>
                <a:gridCol w="510094">
                  <a:extLst>
                    <a:ext uri="{9D8B030D-6E8A-4147-A177-3AD203B41FA5}">
                      <a16:colId xmlns:a16="http://schemas.microsoft.com/office/drawing/2014/main" val="3575549038"/>
                    </a:ext>
                  </a:extLst>
                </a:gridCol>
                <a:gridCol w="510094">
                  <a:extLst>
                    <a:ext uri="{9D8B030D-6E8A-4147-A177-3AD203B41FA5}">
                      <a16:colId xmlns:a16="http://schemas.microsoft.com/office/drawing/2014/main" val="831617333"/>
                    </a:ext>
                  </a:extLst>
                </a:gridCol>
                <a:gridCol w="510094">
                  <a:extLst>
                    <a:ext uri="{9D8B030D-6E8A-4147-A177-3AD203B41FA5}">
                      <a16:colId xmlns:a16="http://schemas.microsoft.com/office/drawing/2014/main" val="3218967563"/>
                    </a:ext>
                  </a:extLst>
                </a:gridCol>
                <a:gridCol w="510094">
                  <a:extLst>
                    <a:ext uri="{9D8B030D-6E8A-4147-A177-3AD203B41FA5}">
                      <a16:colId xmlns:a16="http://schemas.microsoft.com/office/drawing/2014/main" val="3594834760"/>
                    </a:ext>
                  </a:extLst>
                </a:gridCol>
                <a:gridCol w="510094">
                  <a:extLst>
                    <a:ext uri="{9D8B030D-6E8A-4147-A177-3AD203B41FA5}">
                      <a16:colId xmlns:a16="http://schemas.microsoft.com/office/drawing/2014/main" val="2682597463"/>
                    </a:ext>
                  </a:extLst>
                </a:gridCol>
                <a:gridCol w="510094">
                  <a:extLst>
                    <a:ext uri="{9D8B030D-6E8A-4147-A177-3AD203B41FA5}">
                      <a16:colId xmlns:a16="http://schemas.microsoft.com/office/drawing/2014/main" val="3439388444"/>
                    </a:ext>
                  </a:extLst>
                </a:gridCol>
                <a:gridCol w="510094">
                  <a:extLst>
                    <a:ext uri="{9D8B030D-6E8A-4147-A177-3AD203B41FA5}">
                      <a16:colId xmlns:a16="http://schemas.microsoft.com/office/drawing/2014/main" val="3670994415"/>
                    </a:ext>
                  </a:extLst>
                </a:gridCol>
                <a:gridCol w="510094">
                  <a:extLst>
                    <a:ext uri="{9D8B030D-6E8A-4147-A177-3AD203B41FA5}">
                      <a16:colId xmlns:a16="http://schemas.microsoft.com/office/drawing/2014/main" val="3264987435"/>
                    </a:ext>
                  </a:extLst>
                </a:gridCol>
                <a:gridCol w="510094">
                  <a:extLst>
                    <a:ext uri="{9D8B030D-6E8A-4147-A177-3AD203B41FA5}">
                      <a16:colId xmlns:a16="http://schemas.microsoft.com/office/drawing/2014/main" val="2607637358"/>
                    </a:ext>
                  </a:extLst>
                </a:gridCol>
                <a:gridCol w="510094">
                  <a:extLst>
                    <a:ext uri="{9D8B030D-6E8A-4147-A177-3AD203B41FA5}">
                      <a16:colId xmlns:a16="http://schemas.microsoft.com/office/drawing/2014/main" val="4040844026"/>
                    </a:ext>
                  </a:extLst>
                </a:gridCol>
                <a:gridCol w="510094">
                  <a:extLst>
                    <a:ext uri="{9D8B030D-6E8A-4147-A177-3AD203B41FA5}">
                      <a16:colId xmlns:a16="http://schemas.microsoft.com/office/drawing/2014/main" val="1571313798"/>
                    </a:ext>
                  </a:extLst>
                </a:gridCol>
              </a:tblGrid>
              <a:tr h="370840">
                <a:tc>
                  <a:txBody>
                    <a:bodyPr/>
                    <a:lstStyle/>
                    <a:p>
                      <a:r>
                        <a:rPr lang="en-GB" dirty="0"/>
                        <a:t>FCFS</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2765478547"/>
                  </a:ext>
                </a:extLst>
              </a:tr>
              <a:tr h="370840">
                <a:tc>
                  <a:txBody>
                    <a:bodyPr/>
                    <a:lstStyle/>
                    <a:p>
                      <a:r>
                        <a:rPr lang="en-GB" dirty="0"/>
                        <a:t>SJF</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821195699"/>
                  </a:ext>
                </a:extLst>
              </a:tr>
              <a:tr h="370840">
                <a:tc>
                  <a:txBody>
                    <a:bodyPr/>
                    <a:lstStyle/>
                    <a:p>
                      <a:r>
                        <a:rPr lang="en-GB" dirty="0"/>
                        <a:t>SRTF</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695064754"/>
                  </a:ext>
                </a:extLst>
              </a:tr>
              <a:tr h="370840">
                <a:tc>
                  <a:txBody>
                    <a:bodyPr/>
                    <a:lstStyle/>
                    <a:p>
                      <a:r>
                        <a:rPr lang="en-GB" dirty="0"/>
                        <a:t>RR</a:t>
                      </a: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extLst>
                  <a:ext uri="{0D108BD9-81ED-4DB2-BD59-A6C34878D82A}">
                    <a16:rowId xmlns:a16="http://schemas.microsoft.com/office/drawing/2014/main" val="362492301"/>
                  </a:ext>
                </a:extLst>
              </a:tr>
            </a:tbl>
          </a:graphicData>
        </a:graphic>
      </p:graphicFrame>
      <p:graphicFrame>
        <p:nvGraphicFramePr>
          <p:cNvPr id="33" name="Table 32">
            <a:extLst>
              <a:ext uri="{FF2B5EF4-FFF2-40B4-BE49-F238E27FC236}">
                <a16:creationId xmlns:a16="http://schemas.microsoft.com/office/drawing/2014/main" id="{8477DA40-32A4-696E-A951-47FE7E32C149}"/>
              </a:ext>
            </a:extLst>
          </p:cNvPr>
          <p:cNvGraphicFramePr>
            <a:graphicFrameLocks noGrp="1"/>
          </p:cNvGraphicFramePr>
          <p:nvPr>
            <p:extLst>
              <p:ext uri="{D42A27DB-BD31-4B8C-83A1-F6EECF244321}">
                <p14:modId xmlns:p14="http://schemas.microsoft.com/office/powerpoint/2010/main" val="643781708"/>
              </p:ext>
            </p:extLst>
          </p:nvPr>
        </p:nvGraphicFramePr>
        <p:xfrm>
          <a:off x="2656242" y="5750560"/>
          <a:ext cx="7361291" cy="370840"/>
        </p:xfrm>
        <a:graphic>
          <a:graphicData uri="http://schemas.openxmlformats.org/drawingml/2006/table">
            <a:tbl>
              <a:tblPr firstRow="1" bandRow="1">
                <a:tableStyleId>{2D5ABB26-0587-4C30-8999-92F81FD0307C}</a:tableStyleId>
              </a:tblPr>
              <a:tblGrid>
                <a:gridCol w="839540">
                  <a:extLst>
                    <a:ext uri="{9D8B030D-6E8A-4147-A177-3AD203B41FA5}">
                      <a16:colId xmlns:a16="http://schemas.microsoft.com/office/drawing/2014/main" val="733727588"/>
                    </a:ext>
                  </a:extLst>
                </a:gridCol>
                <a:gridCol w="510909">
                  <a:extLst>
                    <a:ext uri="{9D8B030D-6E8A-4147-A177-3AD203B41FA5}">
                      <a16:colId xmlns:a16="http://schemas.microsoft.com/office/drawing/2014/main" val="2602592049"/>
                    </a:ext>
                  </a:extLst>
                </a:gridCol>
                <a:gridCol w="510909">
                  <a:extLst>
                    <a:ext uri="{9D8B030D-6E8A-4147-A177-3AD203B41FA5}">
                      <a16:colId xmlns:a16="http://schemas.microsoft.com/office/drawing/2014/main" val="3575549038"/>
                    </a:ext>
                  </a:extLst>
                </a:gridCol>
                <a:gridCol w="510909">
                  <a:extLst>
                    <a:ext uri="{9D8B030D-6E8A-4147-A177-3AD203B41FA5}">
                      <a16:colId xmlns:a16="http://schemas.microsoft.com/office/drawing/2014/main" val="831617333"/>
                    </a:ext>
                  </a:extLst>
                </a:gridCol>
                <a:gridCol w="390843">
                  <a:extLst>
                    <a:ext uri="{9D8B030D-6E8A-4147-A177-3AD203B41FA5}">
                      <a16:colId xmlns:a16="http://schemas.microsoft.com/office/drawing/2014/main" val="3218967563"/>
                    </a:ext>
                  </a:extLst>
                </a:gridCol>
                <a:gridCol w="510909">
                  <a:extLst>
                    <a:ext uri="{9D8B030D-6E8A-4147-A177-3AD203B41FA5}">
                      <a16:colId xmlns:a16="http://schemas.microsoft.com/office/drawing/2014/main" val="3594834760"/>
                    </a:ext>
                  </a:extLst>
                </a:gridCol>
                <a:gridCol w="510909">
                  <a:extLst>
                    <a:ext uri="{9D8B030D-6E8A-4147-A177-3AD203B41FA5}">
                      <a16:colId xmlns:a16="http://schemas.microsoft.com/office/drawing/2014/main" val="2682597463"/>
                    </a:ext>
                  </a:extLst>
                </a:gridCol>
                <a:gridCol w="510909">
                  <a:extLst>
                    <a:ext uri="{9D8B030D-6E8A-4147-A177-3AD203B41FA5}">
                      <a16:colId xmlns:a16="http://schemas.microsoft.com/office/drawing/2014/main" val="3439388444"/>
                    </a:ext>
                  </a:extLst>
                </a:gridCol>
                <a:gridCol w="510909">
                  <a:extLst>
                    <a:ext uri="{9D8B030D-6E8A-4147-A177-3AD203B41FA5}">
                      <a16:colId xmlns:a16="http://schemas.microsoft.com/office/drawing/2014/main" val="3670994415"/>
                    </a:ext>
                  </a:extLst>
                </a:gridCol>
                <a:gridCol w="510909">
                  <a:extLst>
                    <a:ext uri="{9D8B030D-6E8A-4147-A177-3AD203B41FA5}">
                      <a16:colId xmlns:a16="http://schemas.microsoft.com/office/drawing/2014/main" val="3264987435"/>
                    </a:ext>
                  </a:extLst>
                </a:gridCol>
                <a:gridCol w="510909">
                  <a:extLst>
                    <a:ext uri="{9D8B030D-6E8A-4147-A177-3AD203B41FA5}">
                      <a16:colId xmlns:a16="http://schemas.microsoft.com/office/drawing/2014/main" val="2607637358"/>
                    </a:ext>
                  </a:extLst>
                </a:gridCol>
                <a:gridCol w="510909">
                  <a:extLst>
                    <a:ext uri="{9D8B030D-6E8A-4147-A177-3AD203B41FA5}">
                      <a16:colId xmlns:a16="http://schemas.microsoft.com/office/drawing/2014/main" val="4040844026"/>
                    </a:ext>
                  </a:extLst>
                </a:gridCol>
                <a:gridCol w="510909">
                  <a:extLst>
                    <a:ext uri="{9D8B030D-6E8A-4147-A177-3AD203B41FA5}">
                      <a16:colId xmlns:a16="http://schemas.microsoft.com/office/drawing/2014/main" val="1571313798"/>
                    </a:ext>
                  </a:extLst>
                </a:gridCol>
                <a:gridCol w="510909">
                  <a:extLst>
                    <a:ext uri="{9D8B030D-6E8A-4147-A177-3AD203B41FA5}">
                      <a16:colId xmlns:a16="http://schemas.microsoft.com/office/drawing/2014/main" val="931111055"/>
                    </a:ext>
                  </a:extLst>
                </a:gridCol>
              </a:tblGrid>
              <a:tr h="370840">
                <a:tc>
                  <a:txBody>
                    <a:bodyPr/>
                    <a:lstStyle/>
                    <a:p>
                      <a:r>
                        <a:rPr lang="en-GB" dirty="0"/>
                        <a:t>Time </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6</a:t>
                      </a:r>
                      <a:endParaRPr lang="en-SE" dirty="0"/>
                    </a:p>
                  </a:txBody>
                  <a:tcPr/>
                </a:tc>
                <a:tc>
                  <a:txBody>
                    <a:bodyPr/>
                    <a:lstStyle/>
                    <a:p>
                      <a:pPr algn="ctr"/>
                      <a:r>
                        <a:rPr lang="en-GB" dirty="0"/>
                        <a:t>7</a:t>
                      </a:r>
                      <a:endParaRPr lang="en-SE" dirty="0"/>
                    </a:p>
                  </a:txBody>
                  <a:tcPr/>
                </a:tc>
                <a:tc>
                  <a:txBody>
                    <a:bodyPr/>
                    <a:lstStyle/>
                    <a:p>
                      <a:pPr algn="ctr"/>
                      <a:r>
                        <a:rPr lang="en-GB" dirty="0"/>
                        <a:t>8</a:t>
                      </a:r>
                      <a:endParaRPr lang="en-SE" dirty="0"/>
                    </a:p>
                  </a:txBody>
                  <a:tcPr/>
                </a:tc>
                <a:tc>
                  <a:txBody>
                    <a:bodyPr/>
                    <a:lstStyle/>
                    <a:p>
                      <a:pPr algn="ctr"/>
                      <a:r>
                        <a:rPr lang="en-GB" dirty="0"/>
                        <a:t>9</a:t>
                      </a:r>
                      <a:endParaRPr lang="en-SE" dirty="0"/>
                    </a:p>
                  </a:txBody>
                  <a:tcPr/>
                </a:tc>
                <a:tc>
                  <a:txBody>
                    <a:bodyPr/>
                    <a:lstStyle/>
                    <a:p>
                      <a:pPr algn="ctr"/>
                      <a:r>
                        <a:rPr lang="en-GB" dirty="0"/>
                        <a:t>10</a:t>
                      </a:r>
                      <a:endParaRPr lang="en-SE" dirty="0"/>
                    </a:p>
                  </a:txBody>
                  <a:tcPr/>
                </a:tc>
                <a:tc>
                  <a:txBody>
                    <a:bodyPr/>
                    <a:lstStyle/>
                    <a:p>
                      <a:pPr algn="ctr"/>
                      <a:r>
                        <a:rPr lang="en-GB" dirty="0"/>
                        <a:t>11</a:t>
                      </a:r>
                      <a:endParaRPr lang="en-SE" dirty="0"/>
                    </a:p>
                  </a:txBody>
                  <a:tcPr/>
                </a:tc>
                <a:tc>
                  <a:txBody>
                    <a:bodyPr/>
                    <a:lstStyle/>
                    <a:p>
                      <a:pPr algn="ctr"/>
                      <a:r>
                        <a:rPr lang="en-GB" dirty="0"/>
                        <a:t>12</a:t>
                      </a:r>
                      <a:endParaRPr lang="en-SE" dirty="0"/>
                    </a:p>
                  </a:txBody>
                  <a:tcPr/>
                </a:tc>
                <a:extLst>
                  <a:ext uri="{0D108BD9-81ED-4DB2-BD59-A6C34878D82A}">
                    <a16:rowId xmlns:a16="http://schemas.microsoft.com/office/drawing/2014/main" val="1169300345"/>
                  </a:ext>
                </a:extLst>
              </a:tr>
            </a:tbl>
          </a:graphicData>
        </a:graphic>
      </p:graphicFrame>
      <p:sp>
        <p:nvSpPr>
          <p:cNvPr id="36" name="Content Placeholder 2">
            <a:extLst>
              <a:ext uri="{FF2B5EF4-FFF2-40B4-BE49-F238E27FC236}">
                <a16:creationId xmlns:a16="http://schemas.microsoft.com/office/drawing/2014/main" id="{A3E78703-1E7E-8610-9A1F-E93CA60B988D}"/>
              </a:ext>
            </a:extLst>
          </p:cNvPr>
          <p:cNvSpPr>
            <a:spLocks noGrp="1"/>
          </p:cNvSpPr>
          <p:nvPr>
            <p:ph idx="1"/>
          </p:nvPr>
        </p:nvSpPr>
        <p:spPr>
          <a:xfrm>
            <a:off x="5537064" y="6187772"/>
            <a:ext cx="1676400" cy="395575"/>
          </a:xfrm>
        </p:spPr>
        <p:txBody>
          <a:bodyPr>
            <a:normAutofit lnSpcReduction="10000"/>
          </a:bodyPr>
          <a:lstStyle/>
          <a:p>
            <a:pPr marL="0" indent="0">
              <a:buNone/>
            </a:pPr>
            <a:r>
              <a:rPr lang="en-GB" sz="2400" dirty="0"/>
              <a:t>Gantt Chart</a:t>
            </a:r>
            <a:endParaRPr lang="en-SE" sz="2400" dirty="0"/>
          </a:p>
        </p:txBody>
      </p:sp>
    </p:spTree>
    <p:extLst>
      <p:ext uri="{BB962C8B-B14F-4D97-AF65-F5344CB8AC3E}">
        <p14:creationId xmlns:p14="http://schemas.microsoft.com/office/powerpoint/2010/main" val="3408101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E224D-CE2B-C9BC-14EB-B815184D8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315A7-63E7-58ED-769B-C1B9FBE22BC2}"/>
              </a:ext>
            </a:extLst>
          </p:cNvPr>
          <p:cNvSpPr>
            <a:spLocks noGrp="1"/>
          </p:cNvSpPr>
          <p:nvPr>
            <p:ph type="title"/>
          </p:nvPr>
        </p:nvSpPr>
        <p:spPr/>
        <p:txBody>
          <a:bodyPr/>
          <a:lstStyle/>
          <a:p>
            <a:r>
              <a:rPr lang="en-US" dirty="0"/>
              <a:t>Scheduling</a:t>
            </a:r>
            <a:endParaRPr lang="en-SE" dirty="0"/>
          </a:p>
        </p:txBody>
      </p:sp>
      <p:graphicFrame>
        <p:nvGraphicFramePr>
          <p:cNvPr id="6" name="表格 6">
            <a:extLst>
              <a:ext uri="{FF2B5EF4-FFF2-40B4-BE49-F238E27FC236}">
                <a16:creationId xmlns:a16="http://schemas.microsoft.com/office/drawing/2014/main" id="{0C5C220C-57BB-4A26-90EF-1B4C9D9A49FD}"/>
              </a:ext>
            </a:extLst>
          </p:cNvPr>
          <p:cNvGraphicFramePr>
            <a:graphicFrameLocks noGrp="1"/>
          </p:cNvGraphicFramePr>
          <p:nvPr>
            <p:extLst>
              <p:ext uri="{D42A27DB-BD31-4B8C-83A1-F6EECF244321}">
                <p14:modId xmlns:p14="http://schemas.microsoft.com/office/powerpoint/2010/main" val="4168476510"/>
              </p:ext>
            </p:extLst>
          </p:nvPr>
        </p:nvGraphicFramePr>
        <p:xfrm>
          <a:off x="990600" y="854105"/>
          <a:ext cx="10490204" cy="3017520"/>
        </p:xfrm>
        <a:graphic>
          <a:graphicData uri="http://schemas.openxmlformats.org/drawingml/2006/table">
            <a:tbl>
              <a:tblPr firstRow="1" bandRow="1">
                <a:tableStyleId>{5C22544A-7EE6-4342-B048-85BDC9FD1C3A}</a:tableStyleId>
              </a:tblPr>
              <a:tblGrid>
                <a:gridCol w="320287">
                  <a:extLst>
                    <a:ext uri="{9D8B030D-6E8A-4147-A177-3AD203B41FA5}">
                      <a16:colId xmlns:a16="http://schemas.microsoft.com/office/drawing/2014/main" val="3897766631"/>
                    </a:ext>
                  </a:extLst>
                </a:gridCol>
                <a:gridCol w="814309">
                  <a:extLst>
                    <a:ext uri="{9D8B030D-6E8A-4147-A177-3AD203B41FA5}">
                      <a16:colId xmlns:a16="http://schemas.microsoft.com/office/drawing/2014/main" val="3850674632"/>
                    </a:ext>
                  </a:extLst>
                </a:gridCol>
                <a:gridCol w="778832">
                  <a:extLst>
                    <a:ext uri="{9D8B030D-6E8A-4147-A177-3AD203B41FA5}">
                      <a16:colId xmlns:a16="http://schemas.microsoft.com/office/drawing/2014/main" val="3839086762"/>
                    </a:ext>
                  </a:extLst>
                </a:gridCol>
                <a:gridCol w="1072097">
                  <a:extLst>
                    <a:ext uri="{9D8B030D-6E8A-4147-A177-3AD203B41FA5}">
                      <a16:colId xmlns:a16="http://schemas.microsoft.com/office/drawing/2014/main" val="3306942541"/>
                    </a:ext>
                  </a:extLst>
                </a:gridCol>
                <a:gridCol w="1072097">
                  <a:extLst>
                    <a:ext uri="{9D8B030D-6E8A-4147-A177-3AD203B41FA5}">
                      <a16:colId xmlns:a16="http://schemas.microsoft.com/office/drawing/2014/main" val="3517187588"/>
                    </a:ext>
                  </a:extLst>
                </a:gridCol>
                <a:gridCol w="1072097">
                  <a:extLst>
                    <a:ext uri="{9D8B030D-6E8A-4147-A177-3AD203B41FA5}">
                      <a16:colId xmlns:a16="http://schemas.microsoft.com/office/drawing/2014/main" val="2248621"/>
                    </a:ext>
                  </a:extLst>
                </a:gridCol>
                <a:gridCol w="1072097">
                  <a:extLst>
                    <a:ext uri="{9D8B030D-6E8A-4147-A177-3AD203B41FA5}">
                      <a16:colId xmlns:a16="http://schemas.microsoft.com/office/drawing/2014/main" val="2712044097"/>
                    </a:ext>
                  </a:extLst>
                </a:gridCol>
                <a:gridCol w="1072097">
                  <a:extLst>
                    <a:ext uri="{9D8B030D-6E8A-4147-A177-3AD203B41FA5}">
                      <a16:colId xmlns:a16="http://schemas.microsoft.com/office/drawing/2014/main" val="4072710305"/>
                    </a:ext>
                  </a:extLst>
                </a:gridCol>
                <a:gridCol w="1072097">
                  <a:extLst>
                    <a:ext uri="{9D8B030D-6E8A-4147-A177-3AD203B41FA5}">
                      <a16:colId xmlns:a16="http://schemas.microsoft.com/office/drawing/2014/main" val="3685768401"/>
                    </a:ext>
                  </a:extLst>
                </a:gridCol>
                <a:gridCol w="1072097">
                  <a:extLst>
                    <a:ext uri="{9D8B030D-6E8A-4147-A177-3AD203B41FA5}">
                      <a16:colId xmlns:a16="http://schemas.microsoft.com/office/drawing/2014/main" val="3601507115"/>
                    </a:ext>
                  </a:extLst>
                </a:gridCol>
                <a:gridCol w="1072097">
                  <a:extLst>
                    <a:ext uri="{9D8B030D-6E8A-4147-A177-3AD203B41FA5}">
                      <a16:colId xmlns:a16="http://schemas.microsoft.com/office/drawing/2014/main" val="2233393087"/>
                    </a:ext>
                  </a:extLst>
                </a:gridCol>
              </a:tblGrid>
              <a:tr h="875830">
                <a:tc>
                  <a:txBody>
                    <a:bodyPr/>
                    <a:lstStyle/>
                    <a:p>
                      <a:pPr algn="r"/>
                      <a:r>
                        <a:rPr lang="en-US" b="0" dirty="0">
                          <a:solidFill>
                            <a:schemeClr val="tx1"/>
                          </a:solidFill>
                        </a:rPr>
                        <a:t>PID</a:t>
                      </a:r>
                    </a:p>
                  </a:txBody>
                  <a:tcPr/>
                </a:tc>
                <a:tc>
                  <a:txBody>
                    <a:bodyPr/>
                    <a:lstStyle/>
                    <a:p>
                      <a:pPr algn="r"/>
                      <a:r>
                        <a:rPr lang="en-US" altLang="zh-CN" b="0" dirty="0" err="1">
                          <a:solidFill>
                            <a:schemeClr val="tx1"/>
                          </a:solidFill>
                        </a:rPr>
                        <a:t>Arriv</a:t>
                      </a:r>
                      <a:r>
                        <a:rPr lang="en-US" altLang="zh-CN" b="0" dirty="0">
                          <a:solidFill>
                            <a:schemeClr val="tx1"/>
                          </a:solidFill>
                        </a:rPr>
                        <a:t>.</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GB" altLang="zh-CN" b="0" dirty="0">
                          <a:solidFill>
                            <a:schemeClr val="tx1"/>
                          </a:solidFill>
                        </a:rPr>
                        <a:t>Exec 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Finish</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US" altLang="zh-CN" b="0" dirty="0">
                          <a:solidFill>
                            <a:schemeClr val="tx1"/>
                          </a:solidFill>
                        </a:rPr>
                        <a:t>FCFS</a:t>
                      </a:r>
                    </a:p>
                    <a:p>
                      <a:pPr algn="r"/>
                      <a:r>
                        <a:rPr lang="en-US" altLang="zh-CN" b="0" dirty="0">
                          <a:solidFill>
                            <a:schemeClr val="tx1"/>
                          </a:solidFill>
                        </a:rPr>
                        <a:t>Response</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marL="45720" marR="4572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SJF Response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Finish Time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SRTF Response Time</a:t>
                      </a:r>
                    </a:p>
                  </a:txBody>
                  <a:tcPr/>
                </a:tc>
                <a:tc>
                  <a:txBody>
                    <a:bodyPr/>
                    <a:lstStyle/>
                    <a:p>
                      <a:pPr algn="r"/>
                      <a:r>
                        <a:rPr lang="en-US" b="0" dirty="0">
                          <a:solidFill>
                            <a:schemeClr val="tx1"/>
                          </a:solidFill>
                        </a:rPr>
                        <a:t>RR</a:t>
                      </a:r>
                    </a:p>
                    <a:p>
                      <a:pPr algn="r"/>
                      <a:r>
                        <a:rPr lang="en-US" b="0" dirty="0">
                          <a:solidFill>
                            <a:schemeClr val="tx1"/>
                          </a:solidFill>
                        </a:rPr>
                        <a:t>Finish Time</a:t>
                      </a:r>
                    </a:p>
                  </a:txBody>
                  <a:tcPr/>
                </a:tc>
                <a:tc>
                  <a:txBody>
                    <a:bodyPr/>
                    <a:lstStyle/>
                    <a:p>
                      <a:pPr algn="r"/>
                      <a:r>
                        <a:rPr lang="en-US" b="0" dirty="0">
                          <a:solidFill>
                            <a:schemeClr val="tx1"/>
                          </a:solidFill>
                        </a:rPr>
                        <a:t>RR</a:t>
                      </a:r>
                    </a:p>
                    <a:p>
                      <a:pPr algn="r"/>
                      <a:r>
                        <a:rPr lang="en-US" b="0" dirty="0">
                          <a:solidFill>
                            <a:schemeClr val="tx1"/>
                          </a:solidFill>
                        </a:rPr>
                        <a:t>Response Time</a:t>
                      </a:r>
                    </a:p>
                  </a:txBody>
                  <a:tcPr/>
                </a:tc>
                <a:extLst>
                  <a:ext uri="{0D108BD9-81ED-4DB2-BD59-A6C34878D82A}">
                    <a16:rowId xmlns:a16="http://schemas.microsoft.com/office/drawing/2014/main" val="3141622018"/>
                  </a:ext>
                </a:extLst>
              </a:tr>
              <a:tr h="0">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r>
                        <a:rPr lang="en-US" altLang="zh-CN" dirty="0">
                          <a:solidFill>
                            <a:schemeClr val="tx1"/>
                          </a:solidFill>
                        </a:rPr>
                        <a:t>0</a:t>
                      </a:r>
                      <a:endParaRPr lang="en-US" dirty="0">
                        <a:solidFill>
                          <a:schemeClr val="tx1"/>
                        </a:solidFill>
                      </a:endParaRPr>
                    </a:p>
                  </a:txBody>
                  <a:tcPr/>
                </a:tc>
                <a:tc>
                  <a:txBody>
                    <a:bodyPr/>
                    <a:lstStyle/>
                    <a:p>
                      <a:pPr algn="r"/>
                      <a:r>
                        <a:rPr lang="en-US" altLang="zh-CN" strike="noStrike" dirty="0">
                          <a:solidFill>
                            <a:schemeClr val="tx1"/>
                          </a:solidFill>
                        </a:rPr>
                        <a:t>3</a:t>
                      </a:r>
                      <a:endParaRPr lang="en-US" strike="noStrike" dirty="0">
                        <a:solidFill>
                          <a:schemeClr val="tx1"/>
                        </a:solidFill>
                      </a:endParaRPr>
                    </a:p>
                  </a:txBody>
                  <a:tcPr/>
                </a:tc>
                <a:tc>
                  <a:txBody>
                    <a:bodyPr/>
                    <a:lstStyle/>
                    <a:p>
                      <a:pPr algn="r"/>
                      <a:r>
                        <a:rPr lang="en-US" altLang="zh-CN" dirty="0">
                          <a:solidFill>
                            <a:schemeClr val="tx1"/>
                          </a:solidFill>
                        </a:rPr>
                        <a:t>3</a:t>
                      </a:r>
                      <a:endParaRPr lang="en-US" dirty="0">
                        <a:solidFill>
                          <a:schemeClr val="tx1"/>
                        </a:solidFill>
                      </a:endParaRPr>
                    </a:p>
                  </a:txBody>
                  <a:tcPr/>
                </a:tc>
                <a:tc>
                  <a:txBody>
                    <a:bodyPr/>
                    <a:lstStyle/>
                    <a:p>
                      <a:pPr algn="r"/>
                      <a:r>
                        <a:rPr lang="en-US" dirty="0">
                          <a:solidFill>
                            <a:schemeClr val="tx1"/>
                          </a:solidFill>
                        </a:rPr>
                        <a:t>3</a:t>
                      </a:r>
                    </a:p>
                  </a:txBody>
                  <a:tcPr/>
                </a:tc>
                <a:tc>
                  <a:txBody>
                    <a:bodyPr/>
                    <a:lstStyle/>
                    <a:p>
                      <a:pPr algn="r"/>
                      <a:r>
                        <a:rPr lang="en-US" altLang="zh-CN" dirty="0">
                          <a:solidFill>
                            <a:schemeClr val="tx1"/>
                          </a:solidFill>
                        </a:rPr>
                        <a:t>3</a:t>
                      </a:r>
                      <a:endParaRPr lang="en-US" dirty="0">
                        <a:solidFill>
                          <a:schemeClr val="tx1"/>
                        </a:solidFill>
                      </a:endParaRP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6</a:t>
                      </a:r>
                    </a:p>
                  </a:txBody>
                  <a:tcPr/>
                </a:tc>
                <a:tc>
                  <a:txBody>
                    <a:bodyPr/>
                    <a:lstStyle/>
                    <a:p>
                      <a:pPr algn="r"/>
                      <a:r>
                        <a:rPr lang="en-US" dirty="0">
                          <a:solidFill>
                            <a:schemeClr val="tx1"/>
                          </a:solidFill>
                        </a:rPr>
                        <a:t>6</a:t>
                      </a:r>
                    </a:p>
                  </a:txBody>
                  <a:tcPr/>
                </a:tc>
                <a:extLst>
                  <a:ext uri="{0D108BD9-81ED-4DB2-BD59-A6C34878D82A}">
                    <a16:rowId xmlns:a16="http://schemas.microsoft.com/office/drawing/2014/main" val="2311278232"/>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a:t>
                      </a:r>
                      <a:endParaRPr lang="en-US" dirty="0">
                        <a:solidFill>
                          <a:schemeClr val="tx1"/>
                        </a:solidFill>
                      </a:endParaRPr>
                    </a:p>
                  </a:txBody>
                  <a:tcPr/>
                </a:tc>
                <a:tc>
                  <a:txBody>
                    <a:bodyPr/>
                    <a:lstStyle/>
                    <a:p>
                      <a:pPr algn="r"/>
                      <a:r>
                        <a:rPr lang="en-US" altLang="zh-CN" baseline="0" dirty="0">
                          <a:solidFill>
                            <a:schemeClr val="tx1"/>
                          </a:solidFill>
                        </a:rPr>
                        <a:t>1</a:t>
                      </a:r>
                      <a:endParaRPr lang="en-US" baseline="0" dirty="0">
                        <a:solidFill>
                          <a:schemeClr val="tx1"/>
                        </a:solidFill>
                      </a:endParaRPr>
                    </a:p>
                  </a:txBody>
                  <a:tcPr/>
                </a:tc>
                <a:tc>
                  <a:txBody>
                    <a:bodyPr/>
                    <a:lstStyle/>
                    <a:p>
                      <a:pPr algn="r"/>
                      <a:r>
                        <a:rPr lang="en-US" altLang="zh-CN" dirty="0">
                          <a:solidFill>
                            <a:schemeClr val="tx1"/>
                          </a:solidFill>
                        </a:rPr>
                        <a:t>5</a:t>
                      </a:r>
                      <a:endParaRPr lang="en-US" dirty="0">
                        <a:solidFill>
                          <a:schemeClr val="tx1"/>
                        </a:solidFill>
                      </a:endParaRPr>
                    </a:p>
                  </a:txBody>
                  <a:tcPr/>
                </a:tc>
                <a:tc>
                  <a:txBody>
                    <a:bodyPr/>
                    <a:lstStyle/>
                    <a:p>
                      <a:pPr algn="r"/>
                      <a:r>
                        <a:rPr lang="en-US" altLang="zh-CN" dirty="0">
                          <a:solidFill>
                            <a:schemeClr val="tx1"/>
                          </a:solidFill>
                        </a:rPr>
                        <a:t>8</a:t>
                      </a:r>
                      <a:endParaRPr lang="en-US" dirty="0">
                        <a:solidFill>
                          <a:schemeClr val="tx1"/>
                        </a:solidFill>
                      </a:endParaRPr>
                    </a:p>
                  </a:txBody>
                  <a:tcPr/>
                </a:tc>
                <a:tc>
                  <a:txBody>
                    <a:bodyPr/>
                    <a:lstStyle/>
                    <a:p>
                      <a:pPr algn="r"/>
                      <a:r>
                        <a:rPr lang="en-US" dirty="0">
                          <a:solidFill>
                            <a:schemeClr val="tx1"/>
                          </a:solidFill>
                        </a:rPr>
                        <a:t>7</a:t>
                      </a:r>
                    </a:p>
                  </a:txBody>
                  <a:tcPr/>
                </a:tc>
                <a:tc>
                  <a:txBody>
                    <a:bodyPr/>
                    <a:lstStyle/>
                    <a:p>
                      <a:pPr algn="r"/>
                      <a:r>
                        <a:rPr lang="en-US" altLang="zh-CN" dirty="0">
                          <a:solidFill>
                            <a:schemeClr val="tx1"/>
                          </a:solidFill>
                        </a:rPr>
                        <a:t>8</a:t>
                      </a:r>
                      <a:endParaRPr lang="en-US" dirty="0">
                        <a:solidFill>
                          <a:schemeClr val="tx1"/>
                        </a:solidFill>
                      </a:endParaRPr>
                    </a:p>
                  </a:txBody>
                  <a:tcPr/>
                </a:tc>
                <a:tc>
                  <a:txBody>
                    <a:bodyPr/>
                    <a:lstStyle/>
                    <a:p>
                      <a:pPr algn="r"/>
                      <a:r>
                        <a:rPr lang="en-US" dirty="0">
                          <a:solidFill>
                            <a:schemeClr val="tx1"/>
                          </a:solidFill>
                        </a:rPr>
                        <a:t>7</a:t>
                      </a:r>
                    </a:p>
                  </a:txBody>
                  <a:tcPr/>
                </a:tc>
                <a:tc>
                  <a:txBody>
                    <a:bodyPr/>
                    <a:lstStyle/>
                    <a:p>
                      <a:pPr algn="r"/>
                      <a:r>
                        <a:rPr lang="en-US" dirty="0">
                          <a:solidFill>
                            <a:schemeClr val="tx1"/>
                          </a:solidFill>
                        </a:rPr>
                        <a:t>10</a:t>
                      </a:r>
                    </a:p>
                  </a:txBody>
                  <a:tcPr/>
                </a:tc>
                <a:tc>
                  <a:txBody>
                    <a:bodyPr/>
                    <a:lstStyle/>
                    <a:p>
                      <a:pPr algn="r"/>
                      <a:r>
                        <a:rPr lang="en-US" dirty="0">
                          <a:solidFill>
                            <a:schemeClr val="tx1"/>
                          </a:solidFill>
                        </a:rPr>
                        <a:t>9</a:t>
                      </a:r>
                    </a:p>
                  </a:txBody>
                  <a:tcPr/>
                </a:tc>
                <a:tc>
                  <a:txBody>
                    <a:bodyPr/>
                    <a:lstStyle/>
                    <a:p>
                      <a:pPr algn="r"/>
                      <a:r>
                        <a:rPr lang="en-US" dirty="0">
                          <a:solidFill>
                            <a:schemeClr val="tx1"/>
                          </a:solidFill>
                        </a:rPr>
                        <a:t>11</a:t>
                      </a:r>
                    </a:p>
                  </a:txBody>
                  <a:tcPr/>
                </a:tc>
                <a:tc>
                  <a:txBody>
                    <a:bodyPr/>
                    <a:lstStyle/>
                    <a:p>
                      <a:pPr algn="r"/>
                      <a:r>
                        <a:rPr lang="en-US" dirty="0">
                          <a:solidFill>
                            <a:schemeClr val="tx1"/>
                          </a:solidFill>
                        </a:rPr>
                        <a:t>10</a:t>
                      </a:r>
                    </a:p>
                  </a:txBody>
                  <a:tcPr/>
                </a:tc>
                <a:extLst>
                  <a:ext uri="{0D108BD9-81ED-4DB2-BD59-A6C34878D82A}">
                    <a16:rowId xmlns:a16="http://schemas.microsoft.com/office/drawing/2014/main" val="174960348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3</a:t>
                      </a:r>
                      <a:endParaRPr lang="en-US" dirty="0">
                        <a:solidFill>
                          <a:schemeClr val="tx1"/>
                        </a:solidFill>
                      </a:endParaRPr>
                    </a:p>
                  </a:txBody>
                  <a:tcPr/>
                </a:tc>
                <a:tc>
                  <a:txBody>
                    <a:bodyPr/>
                    <a:lstStyle/>
                    <a:p>
                      <a:pPr algn="r"/>
                      <a:r>
                        <a:rPr lang="en-US" altLang="zh-CN" dirty="0">
                          <a:solidFill>
                            <a:schemeClr val="tx1"/>
                          </a:solidFill>
                        </a:rPr>
                        <a:t>3</a:t>
                      </a:r>
                      <a:endParaRPr lang="en-US" baseline="30000" dirty="0">
                        <a:solidFill>
                          <a:schemeClr val="tx1"/>
                        </a:solidFill>
                      </a:endParaRPr>
                    </a:p>
                  </a:txBody>
                  <a:tcPr/>
                </a:tc>
                <a:tc>
                  <a:txBody>
                    <a:bodyPr/>
                    <a:lstStyle/>
                    <a:p>
                      <a:pPr algn="r"/>
                      <a:r>
                        <a:rPr lang="en-US" altLang="zh-CN" dirty="0">
                          <a:solidFill>
                            <a:schemeClr val="tx1"/>
                          </a:solidFill>
                        </a:rPr>
                        <a:t>2</a:t>
                      </a:r>
                      <a:endParaRPr lang="en-US" dirty="0">
                        <a:solidFill>
                          <a:schemeClr val="tx1"/>
                        </a:solidFill>
                      </a:endParaRPr>
                    </a:p>
                  </a:txBody>
                  <a:tcPr/>
                </a:tc>
                <a:tc>
                  <a:txBody>
                    <a:bodyPr/>
                    <a:lstStyle/>
                    <a:p>
                      <a:pPr algn="r"/>
                      <a:r>
                        <a:rPr lang="en-US" altLang="zh-CN" dirty="0">
                          <a:solidFill>
                            <a:schemeClr val="tx1"/>
                          </a:solidFill>
                        </a:rPr>
                        <a:t>10</a:t>
                      </a:r>
                      <a:endParaRPr lang="en-US" dirty="0">
                        <a:solidFill>
                          <a:schemeClr val="tx1"/>
                        </a:solidFill>
                      </a:endParaRPr>
                    </a:p>
                  </a:txBody>
                  <a:tcPr/>
                </a:tc>
                <a:tc>
                  <a:txBody>
                    <a:bodyPr/>
                    <a:lstStyle/>
                    <a:p>
                      <a:pPr algn="r"/>
                      <a:r>
                        <a:rPr lang="en-US" dirty="0">
                          <a:solidFill>
                            <a:schemeClr val="tx1"/>
                          </a:solidFill>
                        </a:rPr>
                        <a:t>7</a:t>
                      </a:r>
                    </a:p>
                  </a:txBody>
                  <a:tcPr/>
                </a:tc>
                <a:tc>
                  <a:txBody>
                    <a:bodyPr/>
                    <a:lstStyle/>
                    <a:p>
                      <a:pPr algn="r"/>
                      <a:r>
                        <a:rPr lang="en-US" altLang="zh-CN" dirty="0">
                          <a:solidFill>
                            <a:schemeClr val="tx1"/>
                          </a:solidFill>
                        </a:rPr>
                        <a:t>10</a:t>
                      </a:r>
                      <a:endParaRPr lang="en-US" dirty="0">
                        <a:solidFill>
                          <a:schemeClr val="tx1"/>
                        </a:solidFill>
                      </a:endParaRPr>
                    </a:p>
                  </a:txBody>
                  <a:tcPr/>
                </a:tc>
                <a:tc>
                  <a:txBody>
                    <a:bodyPr/>
                    <a:lstStyle/>
                    <a:p>
                      <a:pPr algn="r"/>
                      <a:r>
                        <a:rPr lang="en-US" dirty="0">
                          <a:solidFill>
                            <a:schemeClr val="tx1"/>
                          </a:solidFill>
                        </a:rPr>
                        <a:t>7</a:t>
                      </a:r>
                    </a:p>
                  </a:txBody>
                  <a:tcPr/>
                </a:tc>
                <a:tc>
                  <a:txBody>
                    <a:bodyPr/>
                    <a:lstStyle/>
                    <a:p>
                      <a:pPr algn="r"/>
                      <a:r>
                        <a:rPr lang="en-US" dirty="0">
                          <a:solidFill>
                            <a:schemeClr val="tx1"/>
                          </a:solidFill>
                        </a:rPr>
                        <a:t>5</a:t>
                      </a:r>
                    </a:p>
                  </a:txBody>
                  <a:tcPr/>
                </a:tc>
                <a:tc>
                  <a:txBody>
                    <a:bodyPr/>
                    <a:lstStyle/>
                    <a:p>
                      <a:pPr algn="r"/>
                      <a:r>
                        <a:rPr lang="en-US" dirty="0">
                          <a:solidFill>
                            <a:schemeClr val="tx1"/>
                          </a:solidFill>
                        </a:rPr>
                        <a:t>2</a:t>
                      </a:r>
                    </a:p>
                  </a:txBody>
                  <a:tcPr/>
                </a:tc>
                <a:tc>
                  <a:txBody>
                    <a:bodyPr/>
                    <a:lstStyle/>
                    <a:p>
                      <a:pPr algn="r"/>
                      <a:r>
                        <a:rPr lang="en-US" dirty="0">
                          <a:solidFill>
                            <a:schemeClr val="tx1"/>
                          </a:solidFill>
                        </a:rPr>
                        <a:t>7</a:t>
                      </a:r>
                    </a:p>
                  </a:txBody>
                  <a:tcPr/>
                </a:tc>
                <a:tc>
                  <a:txBody>
                    <a:bodyPr/>
                    <a:lstStyle/>
                    <a:p>
                      <a:pPr algn="r"/>
                      <a:r>
                        <a:rPr lang="en-US" dirty="0">
                          <a:solidFill>
                            <a:schemeClr val="tx1"/>
                          </a:solidFill>
                        </a:rPr>
                        <a:t>4</a:t>
                      </a:r>
                    </a:p>
                  </a:txBody>
                  <a:tcPr/>
                </a:tc>
                <a:extLst>
                  <a:ext uri="{0D108BD9-81ED-4DB2-BD59-A6C34878D82A}">
                    <a16:rowId xmlns:a16="http://schemas.microsoft.com/office/drawing/2014/main" val="123394570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4</a:t>
                      </a:r>
                    </a:p>
                  </a:txBody>
                  <a:tcPr/>
                </a:tc>
                <a:tc>
                  <a:txBody>
                    <a:bodyPr/>
                    <a:lstStyle/>
                    <a:p>
                      <a:pPr algn="r"/>
                      <a:r>
                        <a:rPr lang="en-US" baseline="0" dirty="0">
                          <a:solidFill>
                            <a:schemeClr val="tx1"/>
                          </a:solidFill>
                        </a:rPr>
                        <a:t>9</a:t>
                      </a:r>
                    </a:p>
                  </a:txBody>
                  <a:tcPr/>
                </a:tc>
                <a:tc>
                  <a:txBody>
                    <a:bodyPr/>
                    <a:lstStyle/>
                    <a:p>
                      <a:pPr algn="r"/>
                      <a:r>
                        <a:rPr lang="en-US" dirty="0">
                          <a:solidFill>
                            <a:schemeClr val="tx1"/>
                          </a:solidFill>
                        </a:rPr>
                        <a:t>2</a:t>
                      </a:r>
                    </a:p>
                  </a:txBody>
                  <a:tcPr/>
                </a:tc>
                <a:tc>
                  <a:txBody>
                    <a:bodyPr/>
                    <a:lstStyle/>
                    <a:p>
                      <a:pPr algn="r"/>
                      <a:r>
                        <a:rPr lang="en-US" dirty="0">
                          <a:solidFill>
                            <a:schemeClr val="tx1"/>
                          </a:solidFill>
                        </a:rPr>
                        <a:t>12</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12</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12</a:t>
                      </a:r>
                    </a:p>
                  </a:txBody>
                  <a:tcPr/>
                </a:tc>
                <a:tc>
                  <a:txBody>
                    <a:bodyPr/>
                    <a:lstStyle/>
                    <a:p>
                      <a:pPr algn="r"/>
                      <a:r>
                        <a:rPr lang="en-US" dirty="0">
                          <a:solidFill>
                            <a:schemeClr val="tx1"/>
                          </a:solidFill>
                        </a:rPr>
                        <a:t>3</a:t>
                      </a:r>
                    </a:p>
                  </a:txBody>
                  <a:tcPr/>
                </a:tc>
                <a:tc>
                  <a:txBody>
                    <a:bodyPr/>
                    <a:lstStyle/>
                    <a:p>
                      <a:pPr algn="r"/>
                      <a:r>
                        <a:rPr lang="en-US" dirty="0">
                          <a:solidFill>
                            <a:schemeClr val="tx1"/>
                          </a:solidFill>
                        </a:rPr>
                        <a:t>12</a:t>
                      </a:r>
                    </a:p>
                  </a:txBody>
                  <a:tcPr/>
                </a:tc>
                <a:tc>
                  <a:txBody>
                    <a:bodyPr/>
                    <a:lstStyle/>
                    <a:p>
                      <a:pPr algn="r"/>
                      <a:r>
                        <a:rPr lang="en-US" dirty="0">
                          <a:solidFill>
                            <a:schemeClr val="tx1"/>
                          </a:solidFill>
                        </a:rPr>
                        <a:t>3</a:t>
                      </a:r>
                    </a:p>
                  </a:txBody>
                  <a:tcPr/>
                </a:tc>
                <a:extLst>
                  <a:ext uri="{0D108BD9-81ED-4DB2-BD59-A6C34878D82A}">
                    <a16:rowId xmlns:a16="http://schemas.microsoft.com/office/drawing/2014/main" val="2284253600"/>
                  </a:ext>
                </a:extLst>
              </a:tr>
              <a:tr h="0">
                <a:tc>
                  <a:txBody>
                    <a:bodyPr/>
                    <a:lstStyle/>
                    <a:p>
                      <a:pPr algn="r"/>
                      <a:endParaRPr lang="en-US" dirty="0">
                        <a:solidFill>
                          <a:schemeClr val="tx1"/>
                        </a:solidFill>
                      </a:endParaRPr>
                    </a:p>
                  </a:txBody>
                  <a:tcPr/>
                </a:tc>
                <a:tc gridSpan="2">
                  <a:txBody>
                    <a:bodyPr/>
                    <a:lstStyle/>
                    <a:p>
                      <a:pPr algn="r"/>
                      <a:endParaRPr lang="en-US" dirty="0">
                        <a:solidFill>
                          <a:schemeClr val="tx1"/>
                        </a:solidFill>
                      </a:endParaRPr>
                    </a:p>
                  </a:txBody>
                  <a:tcPr/>
                </a:tc>
                <a:tc hMerge="1">
                  <a:txBody>
                    <a:bodyPr/>
                    <a:lstStyle/>
                    <a:p>
                      <a:r>
                        <a:rPr lang="en-US" altLang="zh-CN" dirty="0"/>
                        <a:t>Average</a:t>
                      </a:r>
                      <a:r>
                        <a:rPr lang="zh-CN" altLang="en-US" dirty="0"/>
                        <a:t> </a:t>
                      </a:r>
                      <a:r>
                        <a:rPr lang="en-US" altLang="zh-CN" dirty="0"/>
                        <a:t>Turnaround</a:t>
                      </a:r>
                      <a:endParaRPr lang="en-US" dirty="0"/>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 5</a:t>
                      </a:r>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 5</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 4.25</a:t>
                      </a:r>
                    </a:p>
                  </a:txBody>
                  <a:tcPr/>
                </a:tc>
                <a:tc>
                  <a:txBody>
                    <a:bodyPr/>
                    <a:lstStyle/>
                    <a:p>
                      <a:pPr algn="r"/>
                      <a:endParaRPr lang="en-US"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Avg RT 5.75</a:t>
                      </a:r>
                    </a:p>
                  </a:txBody>
                  <a:tcPr/>
                </a:tc>
                <a:extLst>
                  <a:ext uri="{0D108BD9-81ED-4DB2-BD59-A6C34878D82A}">
                    <a16:rowId xmlns:a16="http://schemas.microsoft.com/office/drawing/2014/main" val="2879113726"/>
                  </a:ext>
                </a:extLst>
              </a:tr>
            </a:tbl>
          </a:graphicData>
        </a:graphic>
      </p:graphicFrame>
      <p:sp>
        <p:nvSpPr>
          <p:cNvPr id="11" name="文本框 10">
            <a:extLst>
              <a:ext uri="{FF2B5EF4-FFF2-40B4-BE49-F238E27FC236}">
                <a16:creationId xmlns:a16="http://schemas.microsoft.com/office/drawing/2014/main" id="{770E5F04-59B8-CFC5-9808-44958791B33D}"/>
              </a:ext>
            </a:extLst>
          </p:cNvPr>
          <p:cNvSpPr txBox="1"/>
          <p:nvPr/>
        </p:nvSpPr>
        <p:spPr>
          <a:xfrm>
            <a:off x="5998668" y="7436332"/>
            <a:ext cx="1095172" cy="369332"/>
          </a:xfrm>
          <a:prstGeom prst="rect">
            <a:avLst/>
          </a:prstGeom>
          <a:noFill/>
        </p:spPr>
        <p:txBody>
          <a:bodyPr wrap="none" rtlCol="0">
            <a:spAutoFit/>
          </a:bodyPr>
          <a:lstStyle/>
          <a:p>
            <a:pPr defTabSz="457200" eaLnBrk="1" fontAlgn="auto" hangingPunct="1">
              <a:spcBef>
                <a:spcPts val="0"/>
              </a:spcBef>
              <a:spcAft>
                <a:spcPts val="0"/>
              </a:spcAft>
            </a:pPr>
            <a:r>
              <a:rPr lang="en-US" altLang="zh-CN" b="0" dirty="0">
                <a:solidFill>
                  <a:srgbClr val="000000"/>
                </a:solidFill>
                <a:latin typeface="Arial" panose="020B0604020202020204"/>
                <a:ea typeface="黑体" panose="02010609060101010101" pitchFamily="49" charset="-122"/>
                <a:cs typeface="+mn-cs"/>
              </a:rPr>
              <a:t>B arrives</a:t>
            </a:r>
            <a:endParaRPr lang="en-US" b="0" dirty="0">
              <a:solidFill>
                <a:srgbClr val="000000"/>
              </a:solidFill>
              <a:latin typeface="Arial" panose="020B0604020202020204"/>
              <a:ea typeface="+mn-ea"/>
              <a:cs typeface="+mn-cs"/>
            </a:endParaRPr>
          </a:p>
        </p:txBody>
      </p:sp>
      <p:sp>
        <p:nvSpPr>
          <p:cNvPr id="42" name="文本框 10">
            <a:extLst>
              <a:ext uri="{FF2B5EF4-FFF2-40B4-BE49-F238E27FC236}">
                <a16:creationId xmlns:a16="http://schemas.microsoft.com/office/drawing/2014/main" id="{B93C1493-8BE5-9595-1A42-12B6BC324DF9}"/>
              </a:ext>
            </a:extLst>
          </p:cNvPr>
          <p:cNvSpPr txBox="1"/>
          <p:nvPr/>
        </p:nvSpPr>
        <p:spPr>
          <a:xfrm>
            <a:off x="7000409" y="7436332"/>
            <a:ext cx="1107996" cy="369332"/>
          </a:xfrm>
          <a:prstGeom prst="rect">
            <a:avLst/>
          </a:prstGeom>
          <a:noFill/>
        </p:spPr>
        <p:txBody>
          <a:bodyPr wrap="none" rtlCol="0">
            <a:spAutoFit/>
          </a:bodyPr>
          <a:lstStyle/>
          <a:p>
            <a:pPr defTabSz="457200" eaLnBrk="1" fontAlgn="auto" hangingPunct="1">
              <a:spcBef>
                <a:spcPts val="0"/>
              </a:spcBef>
              <a:spcAft>
                <a:spcPts val="0"/>
              </a:spcAft>
            </a:pPr>
            <a:r>
              <a:rPr lang="en-US" altLang="zh-CN" b="0" dirty="0">
                <a:solidFill>
                  <a:srgbClr val="000000"/>
                </a:solidFill>
                <a:latin typeface="Arial" panose="020B0604020202020204"/>
                <a:ea typeface="黑体" panose="02010609060101010101" pitchFamily="49" charset="-122"/>
                <a:cs typeface="+mn-cs"/>
              </a:rPr>
              <a:t>C arrives</a:t>
            </a:r>
            <a:endParaRPr lang="en-US" b="0" dirty="0">
              <a:solidFill>
                <a:srgbClr val="000000"/>
              </a:solidFill>
              <a:latin typeface="Arial" panose="020B0604020202020204"/>
              <a:ea typeface="+mn-ea"/>
              <a:cs typeface="+mn-cs"/>
            </a:endParaRPr>
          </a:p>
        </p:txBody>
      </p:sp>
      <p:graphicFrame>
        <p:nvGraphicFramePr>
          <p:cNvPr id="32" name="Table 31">
            <a:extLst>
              <a:ext uri="{FF2B5EF4-FFF2-40B4-BE49-F238E27FC236}">
                <a16:creationId xmlns:a16="http://schemas.microsoft.com/office/drawing/2014/main" id="{AB5AE1BC-0B4D-8B67-7214-84933EF44092}"/>
              </a:ext>
            </a:extLst>
          </p:cNvPr>
          <p:cNvGraphicFramePr>
            <a:graphicFrameLocks noGrp="1"/>
          </p:cNvGraphicFramePr>
          <p:nvPr>
            <p:extLst>
              <p:ext uri="{D42A27DB-BD31-4B8C-83A1-F6EECF244321}">
                <p14:modId xmlns:p14="http://schemas.microsoft.com/office/powerpoint/2010/main" val="56036138"/>
              </p:ext>
            </p:extLst>
          </p:nvPr>
        </p:nvGraphicFramePr>
        <p:xfrm>
          <a:off x="2971800" y="4267200"/>
          <a:ext cx="6959328" cy="14833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733727588"/>
                    </a:ext>
                  </a:extLst>
                </a:gridCol>
                <a:gridCol w="510094">
                  <a:extLst>
                    <a:ext uri="{9D8B030D-6E8A-4147-A177-3AD203B41FA5}">
                      <a16:colId xmlns:a16="http://schemas.microsoft.com/office/drawing/2014/main" val="2602592049"/>
                    </a:ext>
                  </a:extLst>
                </a:gridCol>
                <a:gridCol w="510094">
                  <a:extLst>
                    <a:ext uri="{9D8B030D-6E8A-4147-A177-3AD203B41FA5}">
                      <a16:colId xmlns:a16="http://schemas.microsoft.com/office/drawing/2014/main" val="3575549038"/>
                    </a:ext>
                  </a:extLst>
                </a:gridCol>
                <a:gridCol w="510094">
                  <a:extLst>
                    <a:ext uri="{9D8B030D-6E8A-4147-A177-3AD203B41FA5}">
                      <a16:colId xmlns:a16="http://schemas.microsoft.com/office/drawing/2014/main" val="831617333"/>
                    </a:ext>
                  </a:extLst>
                </a:gridCol>
                <a:gridCol w="510094">
                  <a:extLst>
                    <a:ext uri="{9D8B030D-6E8A-4147-A177-3AD203B41FA5}">
                      <a16:colId xmlns:a16="http://schemas.microsoft.com/office/drawing/2014/main" val="3218967563"/>
                    </a:ext>
                  </a:extLst>
                </a:gridCol>
                <a:gridCol w="510094">
                  <a:extLst>
                    <a:ext uri="{9D8B030D-6E8A-4147-A177-3AD203B41FA5}">
                      <a16:colId xmlns:a16="http://schemas.microsoft.com/office/drawing/2014/main" val="3594834760"/>
                    </a:ext>
                  </a:extLst>
                </a:gridCol>
                <a:gridCol w="510094">
                  <a:extLst>
                    <a:ext uri="{9D8B030D-6E8A-4147-A177-3AD203B41FA5}">
                      <a16:colId xmlns:a16="http://schemas.microsoft.com/office/drawing/2014/main" val="2682597463"/>
                    </a:ext>
                  </a:extLst>
                </a:gridCol>
                <a:gridCol w="510094">
                  <a:extLst>
                    <a:ext uri="{9D8B030D-6E8A-4147-A177-3AD203B41FA5}">
                      <a16:colId xmlns:a16="http://schemas.microsoft.com/office/drawing/2014/main" val="3439388444"/>
                    </a:ext>
                  </a:extLst>
                </a:gridCol>
                <a:gridCol w="510094">
                  <a:extLst>
                    <a:ext uri="{9D8B030D-6E8A-4147-A177-3AD203B41FA5}">
                      <a16:colId xmlns:a16="http://schemas.microsoft.com/office/drawing/2014/main" val="3670994415"/>
                    </a:ext>
                  </a:extLst>
                </a:gridCol>
                <a:gridCol w="510094">
                  <a:extLst>
                    <a:ext uri="{9D8B030D-6E8A-4147-A177-3AD203B41FA5}">
                      <a16:colId xmlns:a16="http://schemas.microsoft.com/office/drawing/2014/main" val="3264987435"/>
                    </a:ext>
                  </a:extLst>
                </a:gridCol>
                <a:gridCol w="510094">
                  <a:extLst>
                    <a:ext uri="{9D8B030D-6E8A-4147-A177-3AD203B41FA5}">
                      <a16:colId xmlns:a16="http://schemas.microsoft.com/office/drawing/2014/main" val="2607637358"/>
                    </a:ext>
                  </a:extLst>
                </a:gridCol>
                <a:gridCol w="510094">
                  <a:extLst>
                    <a:ext uri="{9D8B030D-6E8A-4147-A177-3AD203B41FA5}">
                      <a16:colId xmlns:a16="http://schemas.microsoft.com/office/drawing/2014/main" val="4040844026"/>
                    </a:ext>
                  </a:extLst>
                </a:gridCol>
                <a:gridCol w="510094">
                  <a:extLst>
                    <a:ext uri="{9D8B030D-6E8A-4147-A177-3AD203B41FA5}">
                      <a16:colId xmlns:a16="http://schemas.microsoft.com/office/drawing/2014/main" val="1571313798"/>
                    </a:ext>
                  </a:extLst>
                </a:gridCol>
              </a:tblGrid>
              <a:tr h="370840">
                <a:tc>
                  <a:txBody>
                    <a:bodyPr/>
                    <a:lstStyle/>
                    <a:p>
                      <a:r>
                        <a:rPr lang="en-GB" dirty="0"/>
                        <a:t>FCFS</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2765478547"/>
                  </a:ext>
                </a:extLst>
              </a:tr>
              <a:tr h="370840">
                <a:tc>
                  <a:txBody>
                    <a:bodyPr/>
                    <a:lstStyle/>
                    <a:p>
                      <a:r>
                        <a:rPr lang="en-GB" dirty="0"/>
                        <a:t>SJF</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3821195699"/>
                  </a:ext>
                </a:extLst>
              </a:tr>
              <a:tr h="370840">
                <a:tc>
                  <a:txBody>
                    <a:bodyPr/>
                    <a:lstStyle/>
                    <a:p>
                      <a:r>
                        <a:rPr lang="en-GB" dirty="0"/>
                        <a:t>SRTF</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1</a:t>
                      </a:r>
                      <a:endParaRPr lang="en-SE" dirty="0"/>
                    </a:p>
                  </a:txBody>
                  <a:tcPr/>
                </a:tc>
                <a:tc>
                  <a:txBody>
                    <a:bodyPr/>
                    <a:lstStyle/>
                    <a:p>
                      <a:pPr algn="ctr"/>
                      <a:r>
                        <a:rPr lang="en-GB" dirty="0"/>
                        <a:t>3</a:t>
                      </a:r>
                      <a:endParaRPr lang="en-SE" dirty="0"/>
                    </a:p>
                  </a:txBody>
                  <a:tcPr/>
                </a:tc>
                <a:tc>
                  <a:txBody>
                    <a:bodyPr/>
                    <a:lstStyle/>
                    <a:p>
                      <a:pPr algn="ctr"/>
                      <a:r>
                        <a:rPr lang="en-GB" dirty="0"/>
                        <a:t>3</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4</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695064754"/>
                  </a:ext>
                </a:extLst>
              </a:tr>
              <a:tr h="370840">
                <a:tc>
                  <a:txBody>
                    <a:bodyPr/>
                    <a:lstStyle/>
                    <a:p>
                      <a:r>
                        <a:rPr lang="en-GB" dirty="0"/>
                        <a:t>RR</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1</a:t>
                      </a:r>
                      <a:endParaRPr lang="en-SE" dirty="0"/>
                    </a:p>
                  </a:txBody>
                  <a:tcPr/>
                </a:tc>
                <a:tc>
                  <a:txBody>
                    <a:bodyPr/>
                    <a:lstStyle/>
                    <a:p>
                      <a:pPr algn="ctr"/>
                      <a:r>
                        <a:rPr lang="en-GB" dirty="0"/>
                        <a:t>3</a:t>
                      </a:r>
                      <a:endParaRPr lang="en-SE" dirty="0"/>
                    </a:p>
                  </a:txBody>
                  <a:tcPr/>
                </a:tc>
                <a:tc>
                  <a:txBody>
                    <a:bodyPr/>
                    <a:lstStyle/>
                    <a:p>
                      <a:pPr algn="ctr"/>
                      <a:r>
                        <a:rPr lang="en-GB" dirty="0"/>
                        <a:t>2</a:t>
                      </a:r>
                      <a:endParaRPr lang="en-SE" dirty="0"/>
                    </a:p>
                  </a:txBody>
                  <a:tcPr/>
                </a:tc>
                <a:tc>
                  <a:txBody>
                    <a:bodyPr/>
                    <a:lstStyle/>
                    <a:p>
                      <a:pPr algn="ctr"/>
                      <a:r>
                        <a:rPr lang="en-GB" dirty="0"/>
                        <a:t>1</a:t>
                      </a:r>
                      <a:endParaRPr lang="en-SE" dirty="0"/>
                    </a:p>
                  </a:txBody>
                  <a:tcPr/>
                </a:tc>
                <a:tc>
                  <a:txBody>
                    <a:bodyPr/>
                    <a:lstStyle/>
                    <a:p>
                      <a:pPr algn="ctr"/>
                      <a:r>
                        <a:rPr lang="en-GB" dirty="0"/>
                        <a:t>3</a:t>
                      </a:r>
                      <a:endParaRPr lang="en-SE" dirty="0"/>
                    </a:p>
                  </a:txBody>
                  <a:tcPr/>
                </a:tc>
                <a:tc>
                  <a:txBody>
                    <a:bodyPr/>
                    <a:lstStyle/>
                    <a:p>
                      <a:pPr algn="ctr"/>
                      <a:r>
                        <a:rPr lang="en-GB" dirty="0"/>
                        <a:t>2</a:t>
                      </a:r>
                      <a:endParaRPr lang="en-SE" dirty="0"/>
                    </a:p>
                  </a:txBody>
                  <a:tcPr/>
                </a:tc>
                <a:tc>
                  <a:txBody>
                    <a:bodyPr/>
                    <a:lstStyle/>
                    <a:p>
                      <a:pPr algn="ctr"/>
                      <a:r>
                        <a:rPr lang="en-GB" dirty="0"/>
                        <a:t>2</a:t>
                      </a:r>
                      <a:endParaRPr lang="en-SE" dirty="0"/>
                    </a:p>
                  </a:txBody>
                  <a:tcPr/>
                </a:tc>
                <a:tc>
                  <a:txBody>
                    <a:bodyPr/>
                    <a:lstStyle/>
                    <a:p>
                      <a:pPr algn="ctr"/>
                      <a:r>
                        <a:rPr lang="en-GB" dirty="0"/>
                        <a:t>4</a:t>
                      </a:r>
                      <a:endParaRPr lang="en-SE" dirty="0"/>
                    </a:p>
                  </a:txBody>
                  <a:tcPr/>
                </a:tc>
                <a:tc>
                  <a:txBody>
                    <a:bodyPr/>
                    <a:lstStyle/>
                    <a:p>
                      <a:pPr algn="ctr"/>
                      <a:r>
                        <a:rPr lang="en-GB" dirty="0"/>
                        <a:t>2</a:t>
                      </a:r>
                      <a:endParaRPr lang="en-SE" dirty="0"/>
                    </a:p>
                  </a:txBody>
                  <a:tcPr/>
                </a:tc>
                <a:tc>
                  <a:txBody>
                    <a:bodyPr/>
                    <a:lstStyle/>
                    <a:p>
                      <a:pPr algn="ctr"/>
                      <a:r>
                        <a:rPr lang="en-GB" dirty="0"/>
                        <a:t>4</a:t>
                      </a:r>
                      <a:endParaRPr lang="en-SE" dirty="0"/>
                    </a:p>
                  </a:txBody>
                  <a:tcPr/>
                </a:tc>
                <a:extLst>
                  <a:ext uri="{0D108BD9-81ED-4DB2-BD59-A6C34878D82A}">
                    <a16:rowId xmlns:a16="http://schemas.microsoft.com/office/drawing/2014/main" val="362492301"/>
                  </a:ext>
                </a:extLst>
              </a:tr>
            </a:tbl>
          </a:graphicData>
        </a:graphic>
      </p:graphicFrame>
      <p:graphicFrame>
        <p:nvGraphicFramePr>
          <p:cNvPr id="33" name="Table 32">
            <a:extLst>
              <a:ext uri="{FF2B5EF4-FFF2-40B4-BE49-F238E27FC236}">
                <a16:creationId xmlns:a16="http://schemas.microsoft.com/office/drawing/2014/main" id="{62412147-C408-2D0D-0D2F-A1AE959E9821}"/>
              </a:ext>
            </a:extLst>
          </p:cNvPr>
          <p:cNvGraphicFramePr>
            <a:graphicFrameLocks noGrp="1"/>
          </p:cNvGraphicFramePr>
          <p:nvPr>
            <p:extLst>
              <p:ext uri="{D42A27DB-BD31-4B8C-83A1-F6EECF244321}">
                <p14:modId xmlns:p14="http://schemas.microsoft.com/office/powerpoint/2010/main" val="2814048237"/>
              </p:ext>
            </p:extLst>
          </p:nvPr>
        </p:nvGraphicFramePr>
        <p:xfrm>
          <a:off x="2732442" y="5750560"/>
          <a:ext cx="7361291" cy="370840"/>
        </p:xfrm>
        <a:graphic>
          <a:graphicData uri="http://schemas.openxmlformats.org/drawingml/2006/table">
            <a:tbl>
              <a:tblPr firstRow="1" bandRow="1">
                <a:tableStyleId>{2D5ABB26-0587-4C30-8999-92F81FD0307C}</a:tableStyleId>
              </a:tblPr>
              <a:tblGrid>
                <a:gridCol w="839540">
                  <a:extLst>
                    <a:ext uri="{9D8B030D-6E8A-4147-A177-3AD203B41FA5}">
                      <a16:colId xmlns:a16="http://schemas.microsoft.com/office/drawing/2014/main" val="733727588"/>
                    </a:ext>
                  </a:extLst>
                </a:gridCol>
                <a:gridCol w="510909">
                  <a:extLst>
                    <a:ext uri="{9D8B030D-6E8A-4147-A177-3AD203B41FA5}">
                      <a16:colId xmlns:a16="http://schemas.microsoft.com/office/drawing/2014/main" val="2602592049"/>
                    </a:ext>
                  </a:extLst>
                </a:gridCol>
                <a:gridCol w="510909">
                  <a:extLst>
                    <a:ext uri="{9D8B030D-6E8A-4147-A177-3AD203B41FA5}">
                      <a16:colId xmlns:a16="http://schemas.microsoft.com/office/drawing/2014/main" val="3575549038"/>
                    </a:ext>
                  </a:extLst>
                </a:gridCol>
                <a:gridCol w="510909">
                  <a:extLst>
                    <a:ext uri="{9D8B030D-6E8A-4147-A177-3AD203B41FA5}">
                      <a16:colId xmlns:a16="http://schemas.microsoft.com/office/drawing/2014/main" val="831617333"/>
                    </a:ext>
                  </a:extLst>
                </a:gridCol>
                <a:gridCol w="390843">
                  <a:extLst>
                    <a:ext uri="{9D8B030D-6E8A-4147-A177-3AD203B41FA5}">
                      <a16:colId xmlns:a16="http://schemas.microsoft.com/office/drawing/2014/main" val="3218967563"/>
                    </a:ext>
                  </a:extLst>
                </a:gridCol>
                <a:gridCol w="510909">
                  <a:extLst>
                    <a:ext uri="{9D8B030D-6E8A-4147-A177-3AD203B41FA5}">
                      <a16:colId xmlns:a16="http://schemas.microsoft.com/office/drawing/2014/main" val="3594834760"/>
                    </a:ext>
                  </a:extLst>
                </a:gridCol>
                <a:gridCol w="510909">
                  <a:extLst>
                    <a:ext uri="{9D8B030D-6E8A-4147-A177-3AD203B41FA5}">
                      <a16:colId xmlns:a16="http://schemas.microsoft.com/office/drawing/2014/main" val="2682597463"/>
                    </a:ext>
                  </a:extLst>
                </a:gridCol>
                <a:gridCol w="510909">
                  <a:extLst>
                    <a:ext uri="{9D8B030D-6E8A-4147-A177-3AD203B41FA5}">
                      <a16:colId xmlns:a16="http://schemas.microsoft.com/office/drawing/2014/main" val="3439388444"/>
                    </a:ext>
                  </a:extLst>
                </a:gridCol>
                <a:gridCol w="510909">
                  <a:extLst>
                    <a:ext uri="{9D8B030D-6E8A-4147-A177-3AD203B41FA5}">
                      <a16:colId xmlns:a16="http://schemas.microsoft.com/office/drawing/2014/main" val="3670994415"/>
                    </a:ext>
                  </a:extLst>
                </a:gridCol>
                <a:gridCol w="510909">
                  <a:extLst>
                    <a:ext uri="{9D8B030D-6E8A-4147-A177-3AD203B41FA5}">
                      <a16:colId xmlns:a16="http://schemas.microsoft.com/office/drawing/2014/main" val="3264987435"/>
                    </a:ext>
                  </a:extLst>
                </a:gridCol>
                <a:gridCol w="510909">
                  <a:extLst>
                    <a:ext uri="{9D8B030D-6E8A-4147-A177-3AD203B41FA5}">
                      <a16:colId xmlns:a16="http://schemas.microsoft.com/office/drawing/2014/main" val="2607637358"/>
                    </a:ext>
                  </a:extLst>
                </a:gridCol>
                <a:gridCol w="510909">
                  <a:extLst>
                    <a:ext uri="{9D8B030D-6E8A-4147-A177-3AD203B41FA5}">
                      <a16:colId xmlns:a16="http://schemas.microsoft.com/office/drawing/2014/main" val="4040844026"/>
                    </a:ext>
                  </a:extLst>
                </a:gridCol>
                <a:gridCol w="510909">
                  <a:extLst>
                    <a:ext uri="{9D8B030D-6E8A-4147-A177-3AD203B41FA5}">
                      <a16:colId xmlns:a16="http://schemas.microsoft.com/office/drawing/2014/main" val="1571313798"/>
                    </a:ext>
                  </a:extLst>
                </a:gridCol>
                <a:gridCol w="510909">
                  <a:extLst>
                    <a:ext uri="{9D8B030D-6E8A-4147-A177-3AD203B41FA5}">
                      <a16:colId xmlns:a16="http://schemas.microsoft.com/office/drawing/2014/main" val="931111055"/>
                    </a:ext>
                  </a:extLst>
                </a:gridCol>
              </a:tblGrid>
              <a:tr h="370840">
                <a:tc>
                  <a:txBody>
                    <a:bodyPr/>
                    <a:lstStyle/>
                    <a:p>
                      <a:r>
                        <a:rPr lang="en-GB" dirty="0"/>
                        <a:t>Time </a:t>
                      </a:r>
                      <a:endParaRPr lang="en-SE" dirty="0"/>
                    </a:p>
                  </a:txBody>
                  <a:tcPr/>
                </a:tc>
                <a:tc>
                  <a:txBody>
                    <a:bodyPr/>
                    <a:lstStyle/>
                    <a:p>
                      <a:pPr algn="ctr"/>
                      <a:r>
                        <a:rPr lang="en-GB" dirty="0"/>
                        <a:t>0</a:t>
                      </a:r>
                      <a:endParaRPr lang="en-SE" dirty="0"/>
                    </a:p>
                  </a:txBody>
                  <a:tcPr/>
                </a:tc>
                <a:tc>
                  <a:txBody>
                    <a:bodyPr/>
                    <a:lstStyle/>
                    <a:p>
                      <a:pPr algn="ctr"/>
                      <a:r>
                        <a:rPr lang="en-GB" dirty="0"/>
                        <a:t>1</a:t>
                      </a:r>
                      <a:endParaRPr lang="en-SE" dirty="0"/>
                    </a:p>
                  </a:txBody>
                  <a:tcPr/>
                </a:tc>
                <a:tc>
                  <a:txBody>
                    <a:bodyPr/>
                    <a:lstStyle/>
                    <a:p>
                      <a:pPr algn="ctr"/>
                      <a:r>
                        <a:rPr lang="en-GB" dirty="0"/>
                        <a:t>2</a:t>
                      </a:r>
                      <a:endParaRPr lang="en-SE" dirty="0"/>
                    </a:p>
                  </a:txBody>
                  <a:tcPr/>
                </a:tc>
                <a:tc>
                  <a:txBody>
                    <a:bodyPr/>
                    <a:lstStyle/>
                    <a:p>
                      <a:pPr algn="ctr"/>
                      <a:r>
                        <a:rPr lang="en-GB" dirty="0"/>
                        <a:t>3</a:t>
                      </a:r>
                      <a:endParaRPr lang="en-SE" dirty="0"/>
                    </a:p>
                  </a:txBody>
                  <a:tcPr/>
                </a:tc>
                <a:tc>
                  <a:txBody>
                    <a:bodyPr/>
                    <a:lstStyle/>
                    <a:p>
                      <a:pPr algn="ctr"/>
                      <a:r>
                        <a:rPr lang="en-GB" dirty="0"/>
                        <a:t>4</a:t>
                      </a:r>
                      <a:endParaRPr lang="en-SE" dirty="0"/>
                    </a:p>
                  </a:txBody>
                  <a:tcPr/>
                </a:tc>
                <a:tc>
                  <a:txBody>
                    <a:bodyPr/>
                    <a:lstStyle/>
                    <a:p>
                      <a:pPr algn="ctr"/>
                      <a:r>
                        <a:rPr lang="en-GB" dirty="0"/>
                        <a:t>5</a:t>
                      </a:r>
                      <a:endParaRPr lang="en-SE" dirty="0"/>
                    </a:p>
                  </a:txBody>
                  <a:tcPr/>
                </a:tc>
                <a:tc>
                  <a:txBody>
                    <a:bodyPr/>
                    <a:lstStyle/>
                    <a:p>
                      <a:pPr algn="ctr"/>
                      <a:r>
                        <a:rPr lang="en-GB" dirty="0"/>
                        <a:t>6</a:t>
                      </a:r>
                      <a:endParaRPr lang="en-SE" dirty="0"/>
                    </a:p>
                  </a:txBody>
                  <a:tcPr/>
                </a:tc>
                <a:tc>
                  <a:txBody>
                    <a:bodyPr/>
                    <a:lstStyle/>
                    <a:p>
                      <a:pPr algn="ctr"/>
                      <a:r>
                        <a:rPr lang="en-GB" dirty="0"/>
                        <a:t>7</a:t>
                      </a:r>
                      <a:endParaRPr lang="en-SE" dirty="0"/>
                    </a:p>
                  </a:txBody>
                  <a:tcPr/>
                </a:tc>
                <a:tc>
                  <a:txBody>
                    <a:bodyPr/>
                    <a:lstStyle/>
                    <a:p>
                      <a:pPr algn="ctr"/>
                      <a:r>
                        <a:rPr lang="en-GB" dirty="0"/>
                        <a:t>8</a:t>
                      </a:r>
                      <a:endParaRPr lang="en-SE" dirty="0"/>
                    </a:p>
                  </a:txBody>
                  <a:tcPr/>
                </a:tc>
                <a:tc>
                  <a:txBody>
                    <a:bodyPr/>
                    <a:lstStyle/>
                    <a:p>
                      <a:pPr algn="ctr"/>
                      <a:r>
                        <a:rPr lang="en-GB" dirty="0"/>
                        <a:t>9</a:t>
                      </a:r>
                      <a:endParaRPr lang="en-SE" dirty="0"/>
                    </a:p>
                  </a:txBody>
                  <a:tcPr/>
                </a:tc>
                <a:tc>
                  <a:txBody>
                    <a:bodyPr/>
                    <a:lstStyle/>
                    <a:p>
                      <a:pPr algn="ctr"/>
                      <a:r>
                        <a:rPr lang="en-GB" dirty="0"/>
                        <a:t>10</a:t>
                      </a:r>
                      <a:endParaRPr lang="en-SE" dirty="0"/>
                    </a:p>
                  </a:txBody>
                  <a:tcPr/>
                </a:tc>
                <a:tc>
                  <a:txBody>
                    <a:bodyPr/>
                    <a:lstStyle/>
                    <a:p>
                      <a:pPr algn="ctr"/>
                      <a:r>
                        <a:rPr lang="en-GB" dirty="0"/>
                        <a:t>11</a:t>
                      </a:r>
                      <a:endParaRPr lang="en-SE" dirty="0"/>
                    </a:p>
                  </a:txBody>
                  <a:tcPr/>
                </a:tc>
                <a:tc>
                  <a:txBody>
                    <a:bodyPr/>
                    <a:lstStyle/>
                    <a:p>
                      <a:pPr algn="ctr"/>
                      <a:r>
                        <a:rPr lang="en-GB" dirty="0"/>
                        <a:t>12</a:t>
                      </a:r>
                      <a:endParaRPr lang="en-SE" dirty="0"/>
                    </a:p>
                  </a:txBody>
                  <a:tcPr/>
                </a:tc>
                <a:extLst>
                  <a:ext uri="{0D108BD9-81ED-4DB2-BD59-A6C34878D82A}">
                    <a16:rowId xmlns:a16="http://schemas.microsoft.com/office/drawing/2014/main" val="1169300345"/>
                  </a:ext>
                </a:extLst>
              </a:tr>
            </a:tbl>
          </a:graphicData>
        </a:graphic>
      </p:graphicFrame>
      <p:sp>
        <p:nvSpPr>
          <p:cNvPr id="36" name="Content Placeholder 2">
            <a:extLst>
              <a:ext uri="{FF2B5EF4-FFF2-40B4-BE49-F238E27FC236}">
                <a16:creationId xmlns:a16="http://schemas.microsoft.com/office/drawing/2014/main" id="{A35A2B42-7B3B-159C-1D86-853A7CA206BD}"/>
              </a:ext>
            </a:extLst>
          </p:cNvPr>
          <p:cNvSpPr>
            <a:spLocks noGrp="1"/>
          </p:cNvSpPr>
          <p:nvPr>
            <p:ph idx="1"/>
          </p:nvPr>
        </p:nvSpPr>
        <p:spPr>
          <a:xfrm>
            <a:off x="5775901" y="6121400"/>
            <a:ext cx="1676400" cy="395575"/>
          </a:xfrm>
        </p:spPr>
        <p:txBody>
          <a:bodyPr>
            <a:normAutofit lnSpcReduction="10000"/>
          </a:bodyPr>
          <a:lstStyle/>
          <a:p>
            <a:pPr marL="0" indent="0">
              <a:buNone/>
            </a:pPr>
            <a:r>
              <a:rPr lang="en-GB" sz="2400" dirty="0"/>
              <a:t>Gantt Chart</a:t>
            </a:r>
            <a:endParaRPr lang="en-SE" sz="2400" dirty="0"/>
          </a:p>
        </p:txBody>
      </p:sp>
    </p:spTree>
    <p:extLst>
      <p:ext uri="{BB962C8B-B14F-4D97-AF65-F5344CB8AC3E}">
        <p14:creationId xmlns:p14="http://schemas.microsoft.com/office/powerpoint/2010/main" val="475183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A82B-9218-A504-2D70-7D79167D9358}"/>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C2B2CA4-0548-F0EC-A93A-8E6632D0D9C7}"/>
              </a:ext>
            </a:extLst>
          </p:cNvPr>
          <p:cNvSpPr>
            <a:spLocks noGrp="1"/>
          </p:cNvSpPr>
          <p:nvPr>
            <p:ph idx="1"/>
          </p:nvPr>
        </p:nvSpPr>
        <p:spPr/>
        <p:txBody>
          <a:bodyPr/>
          <a:lstStyle/>
          <a:p>
            <a:endParaRPr lang="en-SE"/>
          </a:p>
        </p:txBody>
      </p:sp>
      <p:pic>
        <p:nvPicPr>
          <p:cNvPr id="7" name="Picture 6">
            <a:extLst>
              <a:ext uri="{FF2B5EF4-FFF2-40B4-BE49-F238E27FC236}">
                <a16:creationId xmlns:a16="http://schemas.microsoft.com/office/drawing/2014/main" id="{18859AB0-6EBF-CD8E-D077-E94FC296C2A4}"/>
              </a:ext>
            </a:extLst>
          </p:cNvPr>
          <p:cNvPicPr>
            <a:picLocks noChangeAspect="1"/>
          </p:cNvPicPr>
          <p:nvPr/>
        </p:nvPicPr>
        <p:blipFill>
          <a:blip r:embed="rId2"/>
          <a:stretch>
            <a:fillRect/>
          </a:stretch>
        </p:blipFill>
        <p:spPr>
          <a:xfrm>
            <a:off x="7892563" y="633022"/>
            <a:ext cx="3486637" cy="5591955"/>
          </a:xfrm>
          <a:prstGeom prst="rect">
            <a:avLst/>
          </a:prstGeom>
        </p:spPr>
      </p:pic>
      <p:pic>
        <p:nvPicPr>
          <p:cNvPr id="5" name="Picture 4">
            <a:extLst>
              <a:ext uri="{FF2B5EF4-FFF2-40B4-BE49-F238E27FC236}">
                <a16:creationId xmlns:a16="http://schemas.microsoft.com/office/drawing/2014/main" id="{BF4B0301-4F04-1367-9949-3E4A8E09885D}"/>
              </a:ext>
            </a:extLst>
          </p:cNvPr>
          <p:cNvPicPr>
            <a:picLocks noChangeAspect="1"/>
          </p:cNvPicPr>
          <p:nvPr/>
        </p:nvPicPr>
        <p:blipFill>
          <a:blip r:embed="rId3"/>
          <a:stretch>
            <a:fillRect/>
          </a:stretch>
        </p:blipFill>
        <p:spPr>
          <a:xfrm>
            <a:off x="2819400" y="-1"/>
            <a:ext cx="4391822" cy="6858000"/>
          </a:xfrm>
          <a:prstGeom prst="rect">
            <a:avLst/>
          </a:prstGeom>
        </p:spPr>
      </p:pic>
    </p:spTree>
    <p:extLst>
      <p:ext uri="{BB962C8B-B14F-4D97-AF65-F5344CB8AC3E}">
        <p14:creationId xmlns:p14="http://schemas.microsoft.com/office/powerpoint/2010/main" val="35382774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F62F-B4EC-3FB8-ECA2-0AC59560F69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6546B0E-2A8C-FBB0-066C-6B4452C2C05E}"/>
              </a:ext>
            </a:extLst>
          </p:cNvPr>
          <p:cNvSpPr>
            <a:spLocks noGrp="1"/>
          </p:cNvSpPr>
          <p:nvPr>
            <p:ph idx="1"/>
          </p:nvPr>
        </p:nvSpPr>
        <p:spPr/>
        <p:txBody>
          <a:bodyPr/>
          <a:lstStyle/>
          <a:p>
            <a:r>
              <a:rPr lang="en-GB" dirty="0"/>
              <a:t>Modify this program by adding or removing semaphore operations to ensure that after both threads finish execution,</a:t>
            </a:r>
          </a:p>
          <a:p>
            <a:r>
              <a:rPr lang="en-GB" dirty="0"/>
              <a:t>(1) x = 0</a:t>
            </a:r>
          </a:p>
          <a:p>
            <a:r>
              <a:rPr lang="en-GB" dirty="0"/>
              <a:t>(2) Or, x=1</a:t>
            </a:r>
          </a:p>
          <a:p>
            <a:r>
              <a:rPr lang="en-GB" dirty="0"/>
              <a:t>(3) </a:t>
            </a:r>
            <a:r>
              <a:rPr lang="en-GB" err="1"/>
              <a:t>Or</a:t>
            </a:r>
            <a:r>
              <a:rPr lang="en-GB"/>
              <a:t>, x=3</a:t>
            </a:r>
            <a:endParaRPr lang="en-SE" dirty="0"/>
          </a:p>
        </p:txBody>
      </p:sp>
      <p:pic>
        <p:nvPicPr>
          <p:cNvPr id="5" name="Picture 4">
            <a:extLst>
              <a:ext uri="{FF2B5EF4-FFF2-40B4-BE49-F238E27FC236}">
                <a16:creationId xmlns:a16="http://schemas.microsoft.com/office/drawing/2014/main" id="{CF395DBD-791D-BB15-A89B-27F2B20C8D2C}"/>
              </a:ext>
            </a:extLst>
          </p:cNvPr>
          <p:cNvPicPr>
            <a:picLocks noChangeAspect="1"/>
          </p:cNvPicPr>
          <p:nvPr/>
        </p:nvPicPr>
        <p:blipFill>
          <a:blip r:embed="rId2"/>
          <a:stretch>
            <a:fillRect/>
          </a:stretch>
        </p:blipFill>
        <p:spPr>
          <a:xfrm>
            <a:off x="5377612" y="3164885"/>
            <a:ext cx="6001588" cy="3115110"/>
          </a:xfrm>
          <a:prstGeom prst="rect">
            <a:avLst/>
          </a:prstGeom>
        </p:spPr>
      </p:pic>
    </p:spTree>
    <p:extLst>
      <p:ext uri="{BB962C8B-B14F-4D97-AF65-F5344CB8AC3E}">
        <p14:creationId xmlns:p14="http://schemas.microsoft.com/office/powerpoint/2010/main" val="306434070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33D3-F77E-444F-04F9-1D5C4DAE88D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470F682-A1F8-6889-38BF-59AD28E5A769}"/>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422526635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a:xfrm>
            <a:off x="1821701" y="129471"/>
            <a:ext cx="8267700" cy="512763"/>
          </a:xfrm>
        </p:spPr>
        <p:txBody>
          <a:bodyPr/>
          <a:lstStyle/>
          <a:p>
            <a:r>
              <a:rPr lang="en-US" dirty="0">
                <a:solidFill>
                  <a:srgbClr val="FF0000"/>
                </a:solidFill>
              </a:rPr>
              <a:t>Resource Allocation Graph Examples</a:t>
            </a:r>
          </a:p>
        </p:txBody>
      </p:sp>
      <p:grpSp>
        <p:nvGrpSpPr>
          <p:cNvPr id="2" name="Group 263"/>
          <p:cNvGrpSpPr>
            <a:grpSpLocks/>
          </p:cNvGrpSpPr>
          <p:nvPr/>
        </p:nvGrpSpPr>
        <p:grpSpPr bwMode="auto">
          <a:xfrm>
            <a:off x="1600200" y="1066800"/>
            <a:ext cx="2782887" cy="4424363"/>
            <a:chOff x="144" y="1200"/>
            <a:chExt cx="1753" cy="2787"/>
          </a:xfrm>
        </p:grpSpPr>
        <p:grpSp>
          <p:nvGrpSpPr>
            <p:cNvPr id="3" name="Group 256"/>
            <p:cNvGrpSpPr>
              <a:grpSpLocks/>
            </p:cNvGrpSpPr>
            <p:nvPr/>
          </p:nvGrpSpPr>
          <p:grpSpPr bwMode="auto">
            <a:xfrm>
              <a:off x="144" y="1200"/>
              <a:ext cx="1753" cy="2400"/>
              <a:chOff x="39" y="624"/>
              <a:chExt cx="1753" cy="2400"/>
            </a:xfrm>
          </p:grpSpPr>
          <p:sp>
            <p:nvSpPr>
              <p:cNvPr id="528582" name="Rectangle 198"/>
              <p:cNvSpPr>
                <a:spLocks noChangeArrowheads="1"/>
              </p:cNvSpPr>
              <p:nvPr/>
            </p:nvSpPr>
            <p:spPr bwMode="auto">
              <a:xfrm>
                <a:off x="39"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4" name="Group 255"/>
              <p:cNvGrpSpPr>
                <a:grpSpLocks/>
              </p:cNvGrpSpPr>
              <p:nvPr/>
            </p:nvGrpSpPr>
            <p:grpSpPr bwMode="auto">
              <a:xfrm>
                <a:off x="143" y="624"/>
                <a:ext cx="1546" cy="2232"/>
                <a:chOff x="143" y="624"/>
                <a:chExt cx="1546" cy="2232"/>
              </a:xfrm>
            </p:grpSpPr>
            <p:sp>
              <p:nvSpPr>
                <p:cNvPr id="528390" name="Oval 6"/>
                <p:cNvSpPr>
                  <a:spLocks noChangeArrowheads="1"/>
                </p:cNvSpPr>
                <p:nvPr/>
              </p:nvSpPr>
              <p:spPr bwMode="auto">
                <a:xfrm>
                  <a:off x="143"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528391" name="Oval 7"/>
                <p:cNvSpPr>
                  <a:spLocks noChangeArrowheads="1"/>
                </p:cNvSpPr>
                <p:nvPr/>
              </p:nvSpPr>
              <p:spPr bwMode="auto">
                <a:xfrm>
                  <a:off x="752"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2</a:t>
                  </a:r>
                  <a:endParaRPr lang="en-US" b="0">
                    <a:solidFill>
                      <a:srgbClr val="000000"/>
                    </a:solidFill>
                    <a:latin typeface="Helvetica"/>
                  </a:endParaRPr>
                </a:p>
              </p:txBody>
            </p:sp>
            <p:sp>
              <p:nvSpPr>
                <p:cNvPr id="528392" name="Oval 8"/>
                <p:cNvSpPr>
                  <a:spLocks noChangeArrowheads="1"/>
                </p:cNvSpPr>
                <p:nvPr/>
              </p:nvSpPr>
              <p:spPr bwMode="auto">
                <a:xfrm>
                  <a:off x="1314"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5" name="Group 47"/>
                <p:cNvGrpSpPr>
                  <a:grpSpLocks/>
                </p:cNvGrpSpPr>
                <p:nvPr/>
              </p:nvGrpSpPr>
              <p:grpSpPr bwMode="auto">
                <a:xfrm>
                  <a:off x="330" y="624"/>
                  <a:ext cx="375" cy="555"/>
                  <a:chOff x="576" y="432"/>
                  <a:chExt cx="384" cy="569"/>
                </a:xfrm>
              </p:grpSpPr>
              <p:grpSp>
                <p:nvGrpSpPr>
                  <p:cNvPr id="6" name="Group 37"/>
                  <p:cNvGrpSpPr>
                    <a:grpSpLocks/>
                  </p:cNvGrpSpPr>
                  <p:nvPr/>
                </p:nvGrpSpPr>
                <p:grpSpPr bwMode="auto">
                  <a:xfrm>
                    <a:off x="576" y="665"/>
                    <a:ext cx="384" cy="336"/>
                    <a:chOff x="1680" y="816"/>
                    <a:chExt cx="384" cy="336"/>
                  </a:xfrm>
                </p:grpSpPr>
                <p:sp>
                  <p:nvSpPr>
                    <p:cNvPr id="528422" name="Rectangle 38"/>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23" name="Oval 39"/>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424" name="Text Box 40"/>
                  <p:cNvSpPr txBox="1">
                    <a:spLocks noChangeArrowheads="1"/>
                  </p:cNvSpPr>
                  <p:nvPr/>
                </p:nvSpPr>
                <p:spPr bwMode="auto">
                  <a:xfrm>
                    <a:off x="628" y="432"/>
                    <a:ext cx="281" cy="23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grpSp>
              <p:nvGrpSpPr>
                <p:cNvPr id="7" name="Group 48"/>
                <p:cNvGrpSpPr>
                  <a:grpSpLocks/>
                </p:cNvGrpSpPr>
                <p:nvPr/>
              </p:nvGrpSpPr>
              <p:grpSpPr bwMode="auto">
                <a:xfrm>
                  <a:off x="1033" y="624"/>
                  <a:ext cx="375" cy="562"/>
                  <a:chOff x="1392" y="432"/>
                  <a:chExt cx="384" cy="576"/>
                </a:xfrm>
              </p:grpSpPr>
              <p:grpSp>
                <p:nvGrpSpPr>
                  <p:cNvPr id="8" name="Group 36"/>
                  <p:cNvGrpSpPr>
                    <a:grpSpLocks/>
                  </p:cNvGrpSpPr>
                  <p:nvPr/>
                </p:nvGrpSpPr>
                <p:grpSpPr bwMode="auto">
                  <a:xfrm>
                    <a:off x="1392" y="672"/>
                    <a:ext cx="384" cy="336"/>
                    <a:chOff x="1680" y="816"/>
                    <a:chExt cx="384" cy="336"/>
                  </a:xfrm>
                </p:grpSpPr>
                <p:sp>
                  <p:nvSpPr>
                    <p:cNvPr id="528408" name="Rectangle 24"/>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18" name="Oval 34"/>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425" name="Text Box 41"/>
                  <p:cNvSpPr txBox="1">
                    <a:spLocks noChangeArrowheads="1"/>
                  </p:cNvSpPr>
                  <p:nvPr/>
                </p:nvSpPr>
                <p:spPr bwMode="auto">
                  <a:xfrm>
                    <a:off x="1443" y="432"/>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2</a:t>
                    </a:r>
                    <a:endParaRPr lang="en-US" b="0">
                      <a:solidFill>
                        <a:srgbClr val="000000"/>
                      </a:solidFill>
                      <a:latin typeface="Helvetica"/>
                    </a:endParaRPr>
                  </a:p>
                </p:txBody>
              </p:sp>
            </p:grpSp>
            <p:grpSp>
              <p:nvGrpSpPr>
                <p:cNvPr id="9" name="Group 46"/>
                <p:cNvGrpSpPr>
                  <a:grpSpLocks/>
                </p:cNvGrpSpPr>
                <p:nvPr/>
              </p:nvGrpSpPr>
              <p:grpSpPr bwMode="auto">
                <a:xfrm>
                  <a:off x="471" y="2029"/>
                  <a:ext cx="375" cy="654"/>
                  <a:chOff x="672" y="2112"/>
                  <a:chExt cx="384" cy="670"/>
                </a:xfrm>
              </p:grpSpPr>
              <p:grpSp>
                <p:nvGrpSpPr>
                  <p:cNvPr id="10" name="Group 30"/>
                  <p:cNvGrpSpPr>
                    <a:grpSpLocks/>
                  </p:cNvGrpSpPr>
                  <p:nvPr/>
                </p:nvGrpSpPr>
                <p:grpSpPr bwMode="auto">
                  <a:xfrm>
                    <a:off x="672" y="2112"/>
                    <a:ext cx="384" cy="432"/>
                    <a:chOff x="672" y="2064"/>
                    <a:chExt cx="384" cy="432"/>
                  </a:xfrm>
                </p:grpSpPr>
                <p:sp>
                  <p:nvSpPr>
                    <p:cNvPr id="528393" name="Rectangle 9"/>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396" name="Oval 12"/>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10" name="Oval 26"/>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426" name="Text Box 42"/>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3</a:t>
                    </a:r>
                    <a:endParaRPr lang="en-US" b="0">
                      <a:solidFill>
                        <a:srgbClr val="000000"/>
                      </a:solidFill>
                      <a:latin typeface="Helvetica"/>
                    </a:endParaRPr>
                  </a:p>
                </p:txBody>
              </p:sp>
            </p:grpSp>
            <p:grpSp>
              <p:nvGrpSpPr>
                <p:cNvPr id="11" name="Group 45"/>
                <p:cNvGrpSpPr>
                  <a:grpSpLocks/>
                </p:cNvGrpSpPr>
                <p:nvPr/>
              </p:nvGrpSpPr>
              <p:grpSpPr bwMode="auto">
                <a:xfrm>
                  <a:off x="1267" y="2029"/>
                  <a:ext cx="375" cy="827"/>
                  <a:chOff x="1584" y="2064"/>
                  <a:chExt cx="384" cy="847"/>
                </a:xfrm>
              </p:grpSpPr>
              <p:grpSp>
                <p:nvGrpSpPr>
                  <p:cNvPr id="12" name="Group 35"/>
                  <p:cNvGrpSpPr>
                    <a:grpSpLocks/>
                  </p:cNvGrpSpPr>
                  <p:nvPr/>
                </p:nvGrpSpPr>
                <p:grpSpPr bwMode="auto">
                  <a:xfrm>
                    <a:off x="1584" y="2064"/>
                    <a:ext cx="384" cy="576"/>
                    <a:chOff x="1584" y="2064"/>
                    <a:chExt cx="384" cy="576"/>
                  </a:xfrm>
                </p:grpSpPr>
                <p:sp>
                  <p:nvSpPr>
                    <p:cNvPr id="528394" name="Rectangle 10"/>
                    <p:cNvSpPr>
                      <a:spLocks noChangeArrowheads="1"/>
                    </p:cNvSpPr>
                    <p:nvPr/>
                  </p:nvSpPr>
                  <p:spPr bwMode="auto">
                    <a:xfrm>
                      <a:off x="1584" y="2064"/>
                      <a:ext cx="384" cy="57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13" name="Oval 29"/>
                    <p:cNvSpPr>
                      <a:spLocks noChangeArrowheads="1"/>
                    </p:cNvSpPr>
                    <p:nvPr/>
                  </p:nvSpPr>
                  <p:spPr bwMode="auto">
                    <a:xfrm>
                      <a:off x="1752" y="2169"/>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15" name="Oval 31"/>
                    <p:cNvSpPr>
                      <a:spLocks noChangeArrowheads="1"/>
                    </p:cNvSpPr>
                    <p:nvPr/>
                  </p:nvSpPr>
                  <p:spPr bwMode="auto">
                    <a:xfrm>
                      <a:off x="1752" y="2328"/>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16" name="Oval 32"/>
                    <p:cNvSpPr>
                      <a:spLocks noChangeArrowheads="1"/>
                    </p:cNvSpPr>
                    <p:nvPr/>
                  </p:nvSpPr>
                  <p:spPr bwMode="auto">
                    <a:xfrm>
                      <a:off x="1752" y="248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427" name="Text Box 43"/>
                  <p:cNvSpPr txBox="1">
                    <a:spLocks noChangeArrowheads="1"/>
                  </p:cNvSpPr>
                  <p:nvPr/>
                </p:nvSpPr>
                <p:spPr bwMode="auto">
                  <a:xfrm>
                    <a:off x="1635" y="2673"/>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4</a:t>
                    </a:r>
                    <a:endParaRPr lang="en-US" b="0">
                      <a:solidFill>
                        <a:srgbClr val="000000"/>
                      </a:solidFill>
                      <a:latin typeface="Helvetica"/>
                    </a:endParaRPr>
                  </a:p>
                </p:txBody>
              </p:sp>
            </p:grpSp>
            <p:sp>
              <p:nvSpPr>
                <p:cNvPr id="528433" name="Line 49"/>
                <p:cNvSpPr>
                  <a:spLocks noChangeShapeType="1"/>
                </p:cNvSpPr>
                <p:nvPr/>
              </p:nvSpPr>
              <p:spPr bwMode="auto">
                <a:xfrm flipV="1">
                  <a:off x="377" y="1186"/>
                  <a:ext cx="141" cy="23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34" name="Line 50"/>
                <p:cNvSpPr>
                  <a:spLocks noChangeShapeType="1"/>
                </p:cNvSpPr>
                <p:nvPr/>
              </p:nvSpPr>
              <p:spPr bwMode="auto">
                <a:xfrm>
                  <a:off x="526" y="1028"/>
                  <a:ext cx="326" cy="406"/>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35" name="Line 51"/>
                <p:cNvSpPr>
                  <a:spLocks noChangeShapeType="1"/>
                </p:cNvSpPr>
                <p:nvPr/>
              </p:nvSpPr>
              <p:spPr bwMode="auto">
                <a:xfrm flipV="1">
                  <a:off x="1051" y="1201"/>
                  <a:ext cx="148" cy="24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42" name="Line 58"/>
                <p:cNvSpPr>
                  <a:spLocks noChangeShapeType="1"/>
                </p:cNvSpPr>
                <p:nvPr/>
              </p:nvSpPr>
              <p:spPr bwMode="auto">
                <a:xfrm>
                  <a:off x="1226" y="1030"/>
                  <a:ext cx="229" cy="39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43" name="Line 59"/>
                <p:cNvSpPr>
                  <a:spLocks noChangeShapeType="1"/>
                </p:cNvSpPr>
                <p:nvPr/>
              </p:nvSpPr>
              <p:spPr bwMode="auto">
                <a:xfrm flipH="1" flipV="1">
                  <a:off x="393" y="1789"/>
                  <a:ext cx="26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444" name="Line 60"/>
                <p:cNvSpPr>
                  <a:spLocks noChangeShapeType="1"/>
                </p:cNvSpPr>
                <p:nvPr/>
              </p:nvSpPr>
              <p:spPr bwMode="auto">
                <a:xfrm flipV="1">
                  <a:off x="660" y="1793"/>
                  <a:ext cx="236" cy="512"/>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34" name="Line 250"/>
                <p:cNvSpPr>
                  <a:spLocks noChangeShapeType="1"/>
                </p:cNvSpPr>
                <p:nvPr/>
              </p:nvSpPr>
              <p:spPr bwMode="auto">
                <a:xfrm flipV="1">
                  <a:off x="1452" y="1799"/>
                  <a:ext cx="3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sp>
          <p:nvSpPr>
            <p:cNvPr id="528635" name="Text Box 251"/>
            <p:cNvSpPr txBox="1">
              <a:spLocks noChangeArrowheads="1"/>
            </p:cNvSpPr>
            <p:nvPr/>
          </p:nvSpPr>
          <p:spPr bwMode="auto">
            <a:xfrm>
              <a:off x="546" y="3580"/>
              <a:ext cx="948" cy="40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dirty="0">
                  <a:solidFill>
                    <a:srgbClr val="000000"/>
                  </a:solidFill>
                  <a:latin typeface="Helvetica"/>
                </a:rPr>
                <a:t>No Cycle; </a:t>
              </a:r>
            </a:p>
            <a:p>
              <a:pPr algn="ctr"/>
              <a:r>
                <a:rPr lang="en-US" b="0" dirty="0">
                  <a:solidFill>
                    <a:srgbClr val="000000"/>
                  </a:solidFill>
                  <a:latin typeface="Helvetica"/>
                </a:rPr>
                <a:t>No Deadlock</a:t>
              </a:r>
            </a:p>
          </p:txBody>
        </p:sp>
      </p:grpSp>
      <p:grpSp>
        <p:nvGrpSpPr>
          <p:cNvPr id="13" name="Group 264"/>
          <p:cNvGrpSpPr>
            <a:grpSpLocks/>
          </p:cNvGrpSpPr>
          <p:nvPr/>
        </p:nvGrpSpPr>
        <p:grpSpPr bwMode="auto">
          <a:xfrm>
            <a:off x="4017962" y="1066800"/>
            <a:ext cx="3740147" cy="4424363"/>
            <a:chOff x="1667" y="1200"/>
            <a:chExt cx="2356" cy="2787"/>
          </a:xfrm>
        </p:grpSpPr>
        <p:grpSp>
          <p:nvGrpSpPr>
            <p:cNvPr id="14" name="Group 259"/>
            <p:cNvGrpSpPr>
              <a:grpSpLocks/>
            </p:cNvGrpSpPr>
            <p:nvPr/>
          </p:nvGrpSpPr>
          <p:grpSpPr bwMode="auto">
            <a:xfrm>
              <a:off x="1968" y="1200"/>
              <a:ext cx="1753" cy="2400"/>
              <a:chOff x="1920" y="624"/>
              <a:chExt cx="1753" cy="2400"/>
            </a:xfrm>
          </p:grpSpPr>
          <p:sp>
            <p:nvSpPr>
              <p:cNvPr id="528583" name="Rectangle 199"/>
              <p:cNvSpPr>
                <a:spLocks noChangeArrowheads="1"/>
              </p:cNvSpPr>
              <p:nvPr/>
            </p:nvSpPr>
            <p:spPr bwMode="auto">
              <a:xfrm>
                <a:off x="1920"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15" name="Group 197"/>
              <p:cNvGrpSpPr>
                <a:grpSpLocks/>
              </p:cNvGrpSpPr>
              <p:nvPr/>
            </p:nvGrpSpPr>
            <p:grpSpPr bwMode="auto">
              <a:xfrm>
                <a:off x="2024" y="720"/>
                <a:ext cx="1546" cy="2232"/>
                <a:chOff x="2304" y="816"/>
                <a:chExt cx="1546" cy="2232"/>
              </a:xfrm>
            </p:grpSpPr>
            <p:sp>
              <p:nvSpPr>
                <p:cNvPr id="528513" name="Oval 129"/>
                <p:cNvSpPr>
                  <a:spLocks noChangeArrowheads="1"/>
                </p:cNvSpPr>
                <p:nvPr/>
              </p:nvSpPr>
              <p:spPr bwMode="auto">
                <a:xfrm>
                  <a:off x="2304"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528514" name="Oval 130"/>
                <p:cNvSpPr>
                  <a:spLocks noChangeArrowheads="1"/>
                </p:cNvSpPr>
                <p:nvPr/>
              </p:nvSpPr>
              <p:spPr bwMode="auto">
                <a:xfrm>
                  <a:off x="2913"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dirty="0">
                      <a:solidFill>
                        <a:srgbClr val="000000"/>
                      </a:solidFill>
                      <a:latin typeface="Helvetica"/>
                    </a:rPr>
                    <a:t>T</a:t>
                  </a:r>
                  <a:r>
                    <a:rPr lang="en-US" b="0" baseline="-25000" dirty="0">
                      <a:solidFill>
                        <a:srgbClr val="000000"/>
                      </a:solidFill>
                      <a:latin typeface="Helvetica"/>
                    </a:rPr>
                    <a:t>2</a:t>
                  </a:r>
                  <a:endParaRPr lang="en-US" b="0" dirty="0">
                    <a:solidFill>
                      <a:srgbClr val="000000"/>
                    </a:solidFill>
                    <a:latin typeface="Helvetica"/>
                  </a:endParaRPr>
                </a:p>
              </p:txBody>
            </p:sp>
            <p:sp>
              <p:nvSpPr>
                <p:cNvPr id="528515" name="Oval 131"/>
                <p:cNvSpPr>
                  <a:spLocks noChangeArrowheads="1"/>
                </p:cNvSpPr>
                <p:nvPr/>
              </p:nvSpPr>
              <p:spPr bwMode="auto">
                <a:xfrm>
                  <a:off x="3475"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16" name="Group 132"/>
                <p:cNvGrpSpPr>
                  <a:grpSpLocks/>
                </p:cNvGrpSpPr>
                <p:nvPr/>
              </p:nvGrpSpPr>
              <p:grpSpPr bwMode="auto">
                <a:xfrm>
                  <a:off x="2491" y="816"/>
                  <a:ext cx="375" cy="555"/>
                  <a:chOff x="576" y="432"/>
                  <a:chExt cx="384" cy="569"/>
                </a:xfrm>
              </p:grpSpPr>
              <p:grpSp>
                <p:nvGrpSpPr>
                  <p:cNvPr id="17" name="Group 133"/>
                  <p:cNvGrpSpPr>
                    <a:grpSpLocks/>
                  </p:cNvGrpSpPr>
                  <p:nvPr/>
                </p:nvGrpSpPr>
                <p:grpSpPr bwMode="auto">
                  <a:xfrm>
                    <a:off x="576" y="665"/>
                    <a:ext cx="384" cy="336"/>
                    <a:chOff x="1680" y="816"/>
                    <a:chExt cx="384" cy="336"/>
                  </a:xfrm>
                </p:grpSpPr>
                <p:sp>
                  <p:nvSpPr>
                    <p:cNvPr id="528518" name="Rectangle 134"/>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19" name="Oval 135"/>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520" name="Text Box 136"/>
                  <p:cNvSpPr txBox="1">
                    <a:spLocks noChangeArrowheads="1"/>
                  </p:cNvSpPr>
                  <p:nvPr/>
                </p:nvSpPr>
                <p:spPr bwMode="auto">
                  <a:xfrm>
                    <a:off x="628" y="432"/>
                    <a:ext cx="281" cy="23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grpSp>
              <p:nvGrpSpPr>
                <p:cNvPr id="18" name="Group 137"/>
                <p:cNvGrpSpPr>
                  <a:grpSpLocks/>
                </p:cNvGrpSpPr>
                <p:nvPr/>
              </p:nvGrpSpPr>
              <p:grpSpPr bwMode="auto">
                <a:xfrm>
                  <a:off x="3194" y="816"/>
                  <a:ext cx="375" cy="562"/>
                  <a:chOff x="1392" y="432"/>
                  <a:chExt cx="384" cy="576"/>
                </a:xfrm>
              </p:grpSpPr>
              <p:grpSp>
                <p:nvGrpSpPr>
                  <p:cNvPr id="19" name="Group 138"/>
                  <p:cNvGrpSpPr>
                    <a:grpSpLocks/>
                  </p:cNvGrpSpPr>
                  <p:nvPr/>
                </p:nvGrpSpPr>
                <p:grpSpPr bwMode="auto">
                  <a:xfrm>
                    <a:off x="1392" y="672"/>
                    <a:ext cx="384" cy="336"/>
                    <a:chOff x="1680" y="816"/>
                    <a:chExt cx="384" cy="336"/>
                  </a:xfrm>
                </p:grpSpPr>
                <p:sp>
                  <p:nvSpPr>
                    <p:cNvPr id="528523" name="Rectangle 139"/>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24" name="Oval 140"/>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525" name="Text Box 141"/>
                  <p:cNvSpPr txBox="1">
                    <a:spLocks noChangeArrowheads="1"/>
                  </p:cNvSpPr>
                  <p:nvPr/>
                </p:nvSpPr>
                <p:spPr bwMode="auto">
                  <a:xfrm>
                    <a:off x="1443" y="432"/>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2</a:t>
                    </a:r>
                    <a:endParaRPr lang="en-US" b="0">
                      <a:solidFill>
                        <a:srgbClr val="000000"/>
                      </a:solidFill>
                      <a:latin typeface="Helvetica"/>
                    </a:endParaRPr>
                  </a:p>
                </p:txBody>
              </p:sp>
            </p:grpSp>
            <p:grpSp>
              <p:nvGrpSpPr>
                <p:cNvPr id="20" name="Group 142"/>
                <p:cNvGrpSpPr>
                  <a:grpSpLocks/>
                </p:cNvGrpSpPr>
                <p:nvPr/>
              </p:nvGrpSpPr>
              <p:grpSpPr bwMode="auto">
                <a:xfrm>
                  <a:off x="2632" y="2221"/>
                  <a:ext cx="375" cy="654"/>
                  <a:chOff x="672" y="2112"/>
                  <a:chExt cx="384" cy="670"/>
                </a:xfrm>
              </p:grpSpPr>
              <p:grpSp>
                <p:nvGrpSpPr>
                  <p:cNvPr id="21" name="Group 143"/>
                  <p:cNvGrpSpPr>
                    <a:grpSpLocks/>
                  </p:cNvGrpSpPr>
                  <p:nvPr/>
                </p:nvGrpSpPr>
                <p:grpSpPr bwMode="auto">
                  <a:xfrm>
                    <a:off x="672" y="2112"/>
                    <a:ext cx="384" cy="432"/>
                    <a:chOff x="672" y="2064"/>
                    <a:chExt cx="384" cy="432"/>
                  </a:xfrm>
                </p:grpSpPr>
                <p:sp>
                  <p:nvSpPr>
                    <p:cNvPr id="528528" name="Rectangle 144"/>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29" name="Oval 145"/>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30" name="Oval 146"/>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531" name="Text Box 147"/>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3</a:t>
                    </a:r>
                    <a:endParaRPr lang="en-US" b="0">
                      <a:solidFill>
                        <a:srgbClr val="000000"/>
                      </a:solidFill>
                      <a:latin typeface="Helvetica"/>
                    </a:endParaRPr>
                  </a:p>
                </p:txBody>
              </p:sp>
            </p:grpSp>
            <p:grpSp>
              <p:nvGrpSpPr>
                <p:cNvPr id="22" name="Group 148"/>
                <p:cNvGrpSpPr>
                  <a:grpSpLocks/>
                </p:cNvGrpSpPr>
                <p:nvPr/>
              </p:nvGrpSpPr>
              <p:grpSpPr bwMode="auto">
                <a:xfrm>
                  <a:off x="3428" y="2221"/>
                  <a:ext cx="375" cy="827"/>
                  <a:chOff x="1584" y="2064"/>
                  <a:chExt cx="384" cy="847"/>
                </a:xfrm>
              </p:grpSpPr>
              <p:grpSp>
                <p:nvGrpSpPr>
                  <p:cNvPr id="23" name="Group 149"/>
                  <p:cNvGrpSpPr>
                    <a:grpSpLocks/>
                  </p:cNvGrpSpPr>
                  <p:nvPr/>
                </p:nvGrpSpPr>
                <p:grpSpPr bwMode="auto">
                  <a:xfrm>
                    <a:off x="1584" y="2064"/>
                    <a:ext cx="384" cy="576"/>
                    <a:chOff x="1584" y="2064"/>
                    <a:chExt cx="384" cy="576"/>
                  </a:xfrm>
                </p:grpSpPr>
                <p:sp>
                  <p:nvSpPr>
                    <p:cNvPr id="528534" name="Rectangle 150"/>
                    <p:cNvSpPr>
                      <a:spLocks noChangeArrowheads="1"/>
                    </p:cNvSpPr>
                    <p:nvPr/>
                  </p:nvSpPr>
                  <p:spPr bwMode="auto">
                    <a:xfrm>
                      <a:off x="1584" y="2064"/>
                      <a:ext cx="384" cy="57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35" name="Oval 151"/>
                    <p:cNvSpPr>
                      <a:spLocks noChangeArrowheads="1"/>
                    </p:cNvSpPr>
                    <p:nvPr/>
                  </p:nvSpPr>
                  <p:spPr bwMode="auto">
                    <a:xfrm>
                      <a:off x="1752" y="2169"/>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36" name="Oval 152"/>
                    <p:cNvSpPr>
                      <a:spLocks noChangeArrowheads="1"/>
                    </p:cNvSpPr>
                    <p:nvPr/>
                  </p:nvSpPr>
                  <p:spPr bwMode="auto">
                    <a:xfrm>
                      <a:off x="1752" y="2328"/>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37" name="Oval 153"/>
                    <p:cNvSpPr>
                      <a:spLocks noChangeArrowheads="1"/>
                    </p:cNvSpPr>
                    <p:nvPr/>
                  </p:nvSpPr>
                  <p:spPr bwMode="auto">
                    <a:xfrm>
                      <a:off x="1752" y="248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538" name="Text Box 154"/>
                  <p:cNvSpPr txBox="1">
                    <a:spLocks noChangeArrowheads="1"/>
                  </p:cNvSpPr>
                  <p:nvPr/>
                </p:nvSpPr>
                <p:spPr bwMode="auto">
                  <a:xfrm>
                    <a:off x="1635" y="2673"/>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4</a:t>
                    </a:r>
                    <a:endParaRPr lang="en-US" b="0">
                      <a:solidFill>
                        <a:srgbClr val="000000"/>
                      </a:solidFill>
                      <a:latin typeface="Helvetica"/>
                    </a:endParaRPr>
                  </a:p>
                </p:txBody>
              </p:sp>
            </p:grpSp>
            <p:sp>
              <p:nvSpPr>
                <p:cNvPr id="528539" name="Line 155"/>
                <p:cNvSpPr>
                  <a:spLocks noChangeShapeType="1"/>
                </p:cNvSpPr>
                <p:nvPr/>
              </p:nvSpPr>
              <p:spPr bwMode="auto">
                <a:xfrm flipV="1">
                  <a:off x="2538" y="1378"/>
                  <a:ext cx="141" cy="23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40" name="Line 156"/>
                <p:cNvSpPr>
                  <a:spLocks noChangeShapeType="1"/>
                </p:cNvSpPr>
                <p:nvPr/>
              </p:nvSpPr>
              <p:spPr bwMode="auto">
                <a:xfrm>
                  <a:off x="2687" y="1220"/>
                  <a:ext cx="326" cy="406"/>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41" name="Line 157"/>
                <p:cNvSpPr>
                  <a:spLocks noChangeShapeType="1"/>
                </p:cNvSpPr>
                <p:nvPr/>
              </p:nvSpPr>
              <p:spPr bwMode="auto">
                <a:xfrm flipV="1">
                  <a:off x="3212" y="1393"/>
                  <a:ext cx="148" cy="24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42" name="Line 158"/>
                <p:cNvSpPr>
                  <a:spLocks noChangeShapeType="1"/>
                </p:cNvSpPr>
                <p:nvPr/>
              </p:nvSpPr>
              <p:spPr bwMode="auto">
                <a:xfrm>
                  <a:off x="3387" y="1222"/>
                  <a:ext cx="229" cy="39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43" name="Line 159"/>
                <p:cNvSpPr>
                  <a:spLocks noChangeShapeType="1"/>
                </p:cNvSpPr>
                <p:nvPr/>
              </p:nvSpPr>
              <p:spPr bwMode="auto">
                <a:xfrm flipH="1" flipV="1">
                  <a:off x="2554" y="1981"/>
                  <a:ext cx="26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44" name="Line 160"/>
                <p:cNvSpPr>
                  <a:spLocks noChangeShapeType="1"/>
                </p:cNvSpPr>
                <p:nvPr/>
              </p:nvSpPr>
              <p:spPr bwMode="auto">
                <a:xfrm flipV="1">
                  <a:off x="2821" y="1985"/>
                  <a:ext cx="236" cy="512"/>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579" name="Line 195"/>
                <p:cNvSpPr>
                  <a:spLocks noChangeShapeType="1"/>
                </p:cNvSpPr>
                <p:nvPr/>
              </p:nvSpPr>
              <p:spPr bwMode="auto">
                <a:xfrm flipH="1">
                  <a:off x="3014" y="1933"/>
                  <a:ext cx="505" cy="41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sp>
          <p:nvSpPr>
            <p:cNvPr id="528636" name="Text Box 252"/>
            <p:cNvSpPr txBox="1">
              <a:spLocks noChangeArrowheads="1"/>
            </p:cNvSpPr>
            <p:nvPr/>
          </p:nvSpPr>
          <p:spPr bwMode="auto">
            <a:xfrm>
              <a:off x="1667" y="3580"/>
              <a:ext cx="2356" cy="40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0" dirty="0">
                  <a:solidFill>
                    <a:srgbClr val="000000"/>
                  </a:solidFill>
                  <a:latin typeface="Helvetica"/>
                </a:rPr>
                <a:t>Deadlock (cycle R</a:t>
              </a:r>
              <a:r>
                <a:rPr lang="en-US" b="0" baseline="-25000" dirty="0">
                  <a:solidFill>
                    <a:srgbClr val="000000"/>
                  </a:solidFill>
                  <a:latin typeface="Helvetica"/>
                </a:rPr>
                <a:t>3</a:t>
              </a:r>
              <a:r>
                <a:rPr lang="en-US" b="0" dirty="0">
                  <a:solidFill>
                    <a:srgbClr val="000000"/>
                  </a:solidFill>
                  <a:latin typeface="Helvetica"/>
                </a:rPr>
                <a:t>-&gt;T</a:t>
              </a:r>
              <a:r>
                <a:rPr lang="en-US" b="0" baseline="-25000" dirty="0">
                  <a:solidFill>
                    <a:srgbClr val="000000"/>
                  </a:solidFill>
                  <a:latin typeface="Helvetica"/>
                </a:rPr>
                <a:t>2</a:t>
              </a:r>
              <a:r>
                <a:rPr lang="en-US" b="0" dirty="0">
                  <a:solidFill>
                    <a:srgbClr val="000000"/>
                  </a:solidFill>
                  <a:latin typeface="Helvetica"/>
                </a:rPr>
                <a:t>-&gt;R</a:t>
              </a:r>
              <a:r>
                <a:rPr lang="en-US" b="0" baseline="-25000" dirty="0">
                  <a:solidFill>
                    <a:srgbClr val="000000"/>
                  </a:solidFill>
                  <a:latin typeface="Helvetica"/>
                </a:rPr>
                <a:t>2</a:t>
              </a:r>
              <a:r>
                <a:rPr lang="en-US" b="0" dirty="0">
                  <a:solidFill>
                    <a:srgbClr val="000000"/>
                  </a:solidFill>
                  <a:latin typeface="Helvetica"/>
                </a:rPr>
                <a:t>-&gt;T</a:t>
              </a:r>
              <a:r>
                <a:rPr lang="en-US" b="0" baseline="-25000" dirty="0">
                  <a:solidFill>
                    <a:srgbClr val="000000"/>
                  </a:solidFill>
                  <a:latin typeface="Helvetica"/>
                </a:rPr>
                <a:t>3</a:t>
              </a:r>
              <a:endParaRPr lang="en-US" b="0" dirty="0">
                <a:solidFill>
                  <a:srgbClr val="000000"/>
                </a:solidFill>
                <a:latin typeface="Helvetica"/>
              </a:endParaRPr>
            </a:p>
            <a:p>
              <a:pPr algn="ctr"/>
              <a:r>
                <a:rPr lang="en-US" b="0" dirty="0">
                  <a:solidFill>
                    <a:srgbClr val="000000"/>
                  </a:solidFill>
                  <a:latin typeface="Helvetica"/>
                </a:rPr>
                <a:t>And cycle R</a:t>
              </a:r>
              <a:r>
                <a:rPr lang="en-US" b="0" baseline="-25000" dirty="0">
                  <a:solidFill>
                    <a:srgbClr val="000000"/>
                  </a:solidFill>
                  <a:latin typeface="Helvetica"/>
                </a:rPr>
                <a:t>3</a:t>
              </a:r>
              <a:r>
                <a:rPr lang="en-US" b="0" dirty="0">
                  <a:solidFill>
                    <a:srgbClr val="000000"/>
                  </a:solidFill>
                  <a:latin typeface="Helvetica"/>
                </a:rPr>
                <a:t>-&gt;T</a:t>
              </a:r>
              <a:r>
                <a:rPr lang="en-US" b="0" baseline="-25000" dirty="0">
                  <a:solidFill>
                    <a:srgbClr val="000000"/>
                  </a:solidFill>
                  <a:latin typeface="Helvetica"/>
                </a:rPr>
                <a:t>1</a:t>
              </a:r>
              <a:r>
                <a:rPr lang="en-US" b="0" dirty="0">
                  <a:solidFill>
                    <a:srgbClr val="000000"/>
                  </a:solidFill>
                  <a:latin typeface="Helvetica"/>
                  <a:sym typeface="Wingdings" pitchFamily="2" charset="2"/>
                </a:rPr>
                <a:t>-&gt;R</a:t>
              </a:r>
              <a:r>
                <a:rPr lang="en-US" b="0" baseline="-25000" dirty="0">
                  <a:solidFill>
                    <a:srgbClr val="000000"/>
                  </a:solidFill>
                  <a:latin typeface="Helvetica"/>
                  <a:sym typeface="Wingdings" pitchFamily="2" charset="2"/>
                </a:rPr>
                <a:t>1</a:t>
              </a:r>
              <a:r>
                <a:rPr lang="en-US" b="0" dirty="0">
                  <a:solidFill>
                    <a:srgbClr val="000000"/>
                  </a:solidFill>
                  <a:latin typeface="Helvetica"/>
                  <a:sym typeface="Wingdings" pitchFamily="2" charset="2"/>
                </a:rPr>
                <a:t>-&gt;</a:t>
              </a:r>
              <a:r>
                <a:rPr lang="en-US" b="0" dirty="0">
                  <a:solidFill>
                    <a:srgbClr val="000000"/>
                  </a:solidFill>
                  <a:latin typeface="Helvetica"/>
                </a:rPr>
                <a:t>T</a:t>
              </a:r>
              <a:r>
                <a:rPr lang="en-US" b="0" baseline="-25000" dirty="0">
                  <a:solidFill>
                    <a:srgbClr val="000000"/>
                  </a:solidFill>
                  <a:latin typeface="Helvetica"/>
                </a:rPr>
                <a:t>2</a:t>
              </a:r>
              <a:r>
                <a:rPr lang="en-US" b="0" dirty="0">
                  <a:solidFill>
                    <a:srgbClr val="000000"/>
                  </a:solidFill>
                  <a:latin typeface="Helvetica"/>
                </a:rPr>
                <a:t>-&gt;R</a:t>
              </a:r>
              <a:r>
                <a:rPr lang="en-US" b="0" baseline="-25000" dirty="0">
                  <a:solidFill>
                    <a:srgbClr val="000000"/>
                  </a:solidFill>
                  <a:latin typeface="Helvetica"/>
                </a:rPr>
                <a:t>2</a:t>
              </a:r>
              <a:r>
                <a:rPr lang="en-US" b="0" dirty="0">
                  <a:solidFill>
                    <a:srgbClr val="000000"/>
                  </a:solidFill>
                  <a:latin typeface="Helvetica"/>
                </a:rPr>
                <a:t>-&gt;T</a:t>
              </a:r>
              <a:r>
                <a:rPr lang="en-US" b="0" baseline="-25000" dirty="0">
                  <a:solidFill>
                    <a:srgbClr val="000000"/>
                  </a:solidFill>
                  <a:latin typeface="Helvetica"/>
                </a:rPr>
                <a:t>3</a:t>
              </a:r>
              <a:endParaRPr lang="en-US" b="0" dirty="0">
                <a:solidFill>
                  <a:srgbClr val="000000"/>
                </a:solidFill>
                <a:latin typeface="Helvetica"/>
              </a:endParaRPr>
            </a:p>
          </p:txBody>
        </p:sp>
      </p:grpSp>
      <p:grpSp>
        <p:nvGrpSpPr>
          <p:cNvPr id="24" name="Group 265"/>
          <p:cNvGrpSpPr>
            <a:grpSpLocks/>
          </p:cNvGrpSpPr>
          <p:nvPr/>
        </p:nvGrpSpPr>
        <p:grpSpPr bwMode="auto">
          <a:xfrm>
            <a:off x="7822363" y="1066799"/>
            <a:ext cx="2782886" cy="5018086"/>
            <a:chOff x="3792" y="1200"/>
            <a:chExt cx="1753" cy="3161"/>
          </a:xfrm>
        </p:grpSpPr>
        <p:grpSp>
          <p:nvGrpSpPr>
            <p:cNvPr id="25" name="Group 248"/>
            <p:cNvGrpSpPr>
              <a:grpSpLocks/>
            </p:cNvGrpSpPr>
            <p:nvPr/>
          </p:nvGrpSpPr>
          <p:grpSpPr bwMode="auto">
            <a:xfrm>
              <a:off x="3792" y="1200"/>
              <a:ext cx="1753" cy="2400"/>
              <a:chOff x="3792" y="624"/>
              <a:chExt cx="1753" cy="2400"/>
            </a:xfrm>
          </p:grpSpPr>
          <p:sp>
            <p:nvSpPr>
              <p:cNvPr id="528584" name="Rectangle 200"/>
              <p:cNvSpPr>
                <a:spLocks noChangeArrowheads="1"/>
              </p:cNvSpPr>
              <p:nvPr/>
            </p:nvSpPr>
            <p:spPr bwMode="auto">
              <a:xfrm>
                <a:off x="3792"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26" name="Group 247"/>
              <p:cNvGrpSpPr>
                <a:grpSpLocks/>
              </p:cNvGrpSpPr>
              <p:nvPr/>
            </p:nvGrpSpPr>
            <p:grpSpPr bwMode="auto">
              <a:xfrm>
                <a:off x="3896" y="768"/>
                <a:ext cx="1471" cy="2055"/>
                <a:chOff x="3896" y="768"/>
                <a:chExt cx="1471" cy="2055"/>
              </a:xfrm>
            </p:grpSpPr>
            <p:sp>
              <p:nvSpPr>
                <p:cNvPr id="528586" name="Oval 202"/>
                <p:cNvSpPr>
                  <a:spLocks noChangeArrowheads="1"/>
                </p:cNvSpPr>
                <p:nvPr/>
              </p:nvSpPr>
              <p:spPr bwMode="auto">
                <a:xfrm>
                  <a:off x="3896" y="1631"/>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528587" name="Oval 203"/>
                <p:cNvSpPr>
                  <a:spLocks noChangeArrowheads="1"/>
                </p:cNvSpPr>
                <p:nvPr/>
              </p:nvSpPr>
              <p:spPr bwMode="auto">
                <a:xfrm>
                  <a:off x="4969" y="77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2</a:t>
                  </a:r>
                  <a:endParaRPr lang="en-US" b="0">
                    <a:solidFill>
                      <a:srgbClr val="000000"/>
                    </a:solidFill>
                    <a:latin typeface="Helvetica"/>
                  </a:endParaRPr>
                </a:p>
              </p:txBody>
            </p:sp>
            <p:sp>
              <p:nvSpPr>
                <p:cNvPr id="528588" name="Oval 204"/>
                <p:cNvSpPr>
                  <a:spLocks noChangeArrowheads="1"/>
                </p:cNvSpPr>
                <p:nvPr/>
              </p:nvSpPr>
              <p:spPr bwMode="auto">
                <a:xfrm>
                  <a:off x="4992" y="163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27" name="Group 215"/>
                <p:cNvGrpSpPr>
                  <a:grpSpLocks/>
                </p:cNvGrpSpPr>
                <p:nvPr/>
              </p:nvGrpSpPr>
              <p:grpSpPr bwMode="auto">
                <a:xfrm>
                  <a:off x="4368" y="2160"/>
                  <a:ext cx="375" cy="654"/>
                  <a:chOff x="672" y="2112"/>
                  <a:chExt cx="384" cy="670"/>
                </a:xfrm>
              </p:grpSpPr>
              <p:grpSp>
                <p:nvGrpSpPr>
                  <p:cNvPr id="28" name="Group 216"/>
                  <p:cNvGrpSpPr>
                    <a:grpSpLocks/>
                  </p:cNvGrpSpPr>
                  <p:nvPr/>
                </p:nvGrpSpPr>
                <p:grpSpPr bwMode="auto">
                  <a:xfrm>
                    <a:off x="672" y="2112"/>
                    <a:ext cx="384" cy="432"/>
                    <a:chOff x="672" y="2064"/>
                    <a:chExt cx="384" cy="432"/>
                  </a:xfrm>
                </p:grpSpPr>
                <p:sp>
                  <p:nvSpPr>
                    <p:cNvPr id="528601" name="Rectangle 217"/>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02" name="Oval 218"/>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03" name="Oval 219"/>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604" name="Text Box 220"/>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2</a:t>
                    </a:r>
                    <a:endParaRPr lang="en-US" b="0">
                      <a:solidFill>
                        <a:srgbClr val="000000"/>
                      </a:solidFill>
                      <a:latin typeface="Helvetica"/>
                    </a:endParaRPr>
                  </a:p>
                </p:txBody>
              </p:sp>
            </p:grpSp>
            <p:sp>
              <p:nvSpPr>
                <p:cNvPr id="528612" name="Line 228"/>
                <p:cNvSpPr>
                  <a:spLocks noChangeShapeType="1"/>
                </p:cNvSpPr>
                <p:nvPr/>
              </p:nvSpPr>
              <p:spPr bwMode="auto">
                <a:xfrm flipV="1">
                  <a:off x="4178" y="1425"/>
                  <a:ext cx="184" cy="25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16" name="Line 232"/>
                <p:cNvSpPr>
                  <a:spLocks noChangeShapeType="1"/>
                </p:cNvSpPr>
                <p:nvPr/>
              </p:nvSpPr>
              <p:spPr bwMode="auto">
                <a:xfrm flipH="1" flipV="1">
                  <a:off x="4194" y="1969"/>
                  <a:ext cx="355" cy="32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17" name="Line 233"/>
                <p:cNvSpPr>
                  <a:spLocks noChangeShapeType="1"/>
                </p:cNvSpPr>
                <p:nvPr/>
              </p:nvSpPr>
              <p:spPr bwMode="auto">
                <a:xfrm>
                  <a:off x="4547" y="2437"/>
                  <a:ext cx="445" cy="155"/>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18" name="Line 234"/>
                <p:cNvSpPr>
                  <a:spLocks noChangeShapeType="1"/>
                </p:cNvSpPr>
                <p:nvPr/>
              </p:nvSpPr>
              <p:spPr bwMode="auto">
                <a:xfrm flipH="1">
                  <a:off x="4750" y="1926"/>
                  <a:ext cx="274" cy="23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29" name="Group 243"/>
                <p:cNvGrpSpPr>
                  <a:grpSpLocks/>
                </p:cNvGrpSpPr>
                <p:nvPr/>
              </p:nvGrpSpPr>
              <p:grpSpPr bwMode="auto">
                <a:xfrm>
                  <a:off x="4368" y="768"/>
                  <a:ext cx="375" cy="662"/>
                  <a:chOff x="4368" y="768"/>
                  <a:chExt cx="375" cy="662"/>
                </a:xfrm>
              </p:grpSpPr>
              <p:grpSp>
                <p:nvGrpSpPr>
                  <p:cNvPr id="30" name="Group 237"/>
                  <p:cNvGrpSpPr>
                    <a:grpSpLocks/>
                  </p:cNvGrpSpPr>
                  <p:nvPr/>
                </p:nvGrpSpPr>
                <p:grpSpPr bwMode="auto">
                  <a:xfrm flipV="1">
                    <a:off x="4368" y="1008"/>
                    <a:ext cx="375" cy="422"/>
                    <a:chOff x="672" y="2064"/>
                    <a:chExt cx="384" cy="432"/>
                  </a:xfrm>
                </p:grpSpPr>
                <p:sp>
                  <p:nvSpPr>
                    <p:cNvPr id="528622" name="Rectangle 238"/>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23" name="Oval 239"/>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24" name="Oval 240"/>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8625" name="Text Box 241"/>
                  <p:cNvSpPr txBox="1">
                    <a:spLocks noChangeArrowheads="1"/>
                  </p:cNvSpPr>
                  <p:nvPr/>
                </p:nvSpPr>
                <p:spPr bwMode="auto">
                  <a:xfrm>
                    <a:off x="4412" y="768"/>
                    <a:ext cx="275" cy="23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sp>
              <p:nvSpPr>
                <p:cNvPr id="528626" name="Oval 242"/>
                <p:cNvSpPr>
                  <a:spLocks noChangeArrowheads="1"/>
                </p:cNvSpPr>
                <p:nvPr/>
              </p:nvSpPr>
              <p:spPr bwMode="auto">
                <a:xfrm>
                  <a:off x="4992" y="2448"/>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4</a:t>
                  </a:r>
                  <a:endParaRPr lang="en-US" b="0">
                    <a:solidFill>
                      <a:srgbClr val="000000"/>
                    </a:solidFill>
                    <a:latin typeface="Helvetica"/>
                  </a:endParaRPr>
                </a:p>
              </p:txBody>
            </p:sp>
            <p:sp>
              <p:nvSpPr>
                <p:cNvPr id="528628" name="Line 244"/>
                <p:cNvSpPr>
                  <a:spLocks noChangeShapeType="1"/>
                </p:cNvSpPr>
                <p:nvPr/>
              </p:nvSpPr>
              <p:spPr bwMode="auto">
                <a:xfrm>
                  <a:off x="4553" y="1302"/>
                  <a:ext cx="465" cy="38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8629" name="Line 245"/>
                <p:cNvSpPr>
                  <a:spLocks noChangeShapeType="1"/>
                </p:cNvSpPr>
                <p:nvPr/>
              </p:nvSpPr>
              <p:spPr bwMode="auto">
                <a:xfrm flipV="1">
                  <a:off x="4553" y="1002"/>
                  <a:ext cx="418" cy="158"/>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sp>
          <p:nvSpPr>
            <p:cNvPr id="528637" name="Text Box 253"/>
            <p:cNvSpPr txBox="1">
              <a:spLocks noChangeArrowheads="1"/>
            </p:cNvSpPr>
            <p:nvPr/>
          </p:nvSpPr>
          <p:spPr bwMode="auto">
            <a:xfrm>
              <a:off x="3792" y="3605"/>
              <a:ext cx="1753" cy="75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0" dirty="0">
                  <a:solidFill>
                    <a:srgbClr val="000000"/>
                  </a:solidFill>
                  <a:latin typeface="Helvetica"/>
                </a:rPr>
                <a:t>Cycle, </a:t>
              </a:r>
            </a:p>
            <a:p>
              <a:pPr algn="ctr"/>
              <a:r>
                <a:rPr lang="en-US" b="0" dirty="0">
                  <a:solidFill>
                    <a:srgbClr val="000000"/>
                  </a:solidFill>
                  <a:latin typeface="Helvetica"/>
                </a:rPr>
                <a:t>but No Deadlock</a:t>
              </a:r>
            </a:p>
            <a:p>
              <a:pPr algn="ctr"/>
              <a:r>
                <a:rPr lang="en-US" b="0" dirty="0">
                  <a:solidFill>
                    <a:srgbClr val="000000"/>
                  </a:solidFill>
                  <a:latin typeface="Helvetica"/>
                </a:rPr>
                <a:t>(T</a:t>
              </a:r>
              <a:r>
                <a:rPr lang="en-US" b="0" baseline="-25000" dirty="0">
                  <a:solidFill>
                    <a:srgbClr val="000000"/>
                  </a:solidFill>
                  <a:latin typeface="Helvetica"/>
                </a:rPr>
                <a:t>2</a:t>
              </a:r>
              <a:r>
                <a:rPr lang="en-US" b="0" dirty="0">
                  <a:solidFill>
                    <a:srgbClr val="000000"/>
                  </a:solidFill>
                  <a:latin typeface="Helvetica"/>
                </a:rPr>
                <a:t> or T</a:t>
              </a:r>
              <a:r>
                <a:rPr lang="en-US" b="0" baseline="-25000" dirty="0">
                  <a:solidFill>
                    <a:srgbClr val="000000"/>
                  </a:solidFill>
                  <a:latin typeface="Helvetica"/>
                </a:rPr>
                <a:t>4 </a:t>
              </a:r>
              <a:r>
                <a:rPr lang="en-US" b="0" dirty="0">
                  <a:solidFill>
                    <a:srgbClr val="000000"/>
                  </a:solidFill>
                  <a:latin typeface="Helvetica"/>
                </a:rPr>
                <a:t>may release</a:t>
              </a:r>
            </a:p>
            <a:p>
              <a:pPr algn="ctr"/>
              <a:r>
                <a:rPr lang="en-US" b="0" dirty="0">
                  <a:solidFill>
                    <a:srgbClr val="000000"/>
                  </a:solidFill>
                  <a:latin typeface="Helvetica"/>
                </a:rPr>
                <a:t>res later)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51A4-476A-A53C-DC4D-824D454F53BD}"/>
              </a:ext>
            </a:extLst>
          </p:cNvPr>
          <p:cNvSpPr>
            <a:spLocks noGrp="1"/>
          </p:cNvSpPr>
          <p:nvPr>
            <p:ph type="title"/>
          </p:nvPr>
        </p:nvSpPr>
        <p:spPr/>
        <p:txBody>
          <a:bodyPr/>
          <a:lstStyle/>
          <a:p>
            <a:r>
              <a:rPr lang="en-GB" dirty="0">
                <a:solidFill>
                  <a:srgbClr val="FF0000"/>
                </a:solidFill>
              </a:rPr>
              <a:t>(1) No Deadlock Morning Exam</a:t>
            </a:r>
            <a:endParaRPr lang="en-SE" dirty="0">
              <a:solidFill>
                <a:srgbClr val="FF0000"/>
              </a:solidFill>
            </a:endParaRPr>
          </a:p>
        </p:txBody>
      </p:sp>
      <p:graphicFrame>
        <p:nvGraphicFramePr>
          <p:cNvPr id="6" name="Content Placeholder 5">
            <a:extLst>
              <a:ext uri="{FF2B5EF4-FFF2-40B4-BE49-F238E27FC236}">
                <a16:creationId xmlns:a16="http://schemas.microsoft.com/office/drawing/2014/main" id="{9AF91588-86CA-0C64-4E2D-E5C5B555000F}"/>
              </a:ext>
            </a:extLst>
          </p:cNvPr>
          <p:cNvGraphicFramePr>
            <a:graphicFrameLocks noGrp="1"/>
          </p:cNvGraphicFramePr>
          <p:nvPr>
            <p:ph idx="1"/>
            <p:extLst>
              <p:ext uri="{D42A27DB-BD31-4B8C-83A1-F6EECF244321}">
                <p14:modId xmlns:p14="http://schemas.microsoft.com/office/powerpoint/2010/main" val="1803407585"/>
              </p:ext>
            </p:extLst>
          </p:nvPr>
        </p:nvGraphicFramePr>
        <p:xfrm>
          <a:off x="164995" y="156466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9" name="Content Placeholder 5">
            <a:extLst>
              <a:ext uri="{FF2B5EF4-FFF2-40B4-BE49-F238E27FC236}">
                <a16:creationId xmlns:a16="http://schemas.microsoft.com/office/drawing/2014/main" id="{03C03A41-FC0A-CBBB-5BDD-A7946421F811}"/>
              </a:ext>
            </a:extLst>
          </p:cNvPr>
          <p:cNvGraphicFramePr>
            <a:graphicFrameLocks/>
          </p:cNvGraphicFramePr>
          <p:nvPr>
            <p:extLst>
              <p:ext uri="{D42A27DB-BD31-4B8C-83A1-F6EECF244321}">
                <p14:modId xmlns:p14="http://schemas.microsoft.com/office/powerpoint/2010/main" val="410324908"/>
              </p:ext>
            </p:extLst>
          </p:nvPr>
        </p:nvGraphicFramePr>
        <p:xfrm>
          <a:off x="3115025"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1" name="Content Placeholder 5">
            <a:extLst>
              <a:ext uri="{FF2B5EF4-FFF2-40B4-BE49-F238E27FC236}">
                <a16:creationId xmlns:a16="http://schemas.microsoft.com/office/drawing/2014/main" id="{737EA19A-9DFB-6A30-9789-72A2A73795D6}"/>
              </a:ext>
            </a:extLst>
          </p:cNvPr>
          <p:cNvGraphicFramePr>
            <a:graphicFrameLocks/>
          </p:cNvGraphicFramePr>
          <p:nvPr>
            <p:extLst>
              <p:ext uri="{D42A27DB-BD31-4B8C-83A1-F6EECF244321}">
                <p14:modId xmlns:p14="http://schemas.microsoft.com/office/powerpoint/2010/main" val="2177707942"/>
              </p:ext>
            </p:extLst>
          </p:nvPr>
        </p:nvGraphicFramePr>
        <p:xfrm>
          <a:off x="430434"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bl>
          </a:graphicData>
        </a:graphic>
      </p:graphicFrame>
      <p:sp>
        <p:nvSpPr>
          <p:cNvPr id="12" name="TextBox 11">
            <a:extLst>
              <a:ext uri="{FF2B5EF4-FFF2-40B4-BE49-F238E27FC236}">
                <a16:creationId xmlns:a16="http://schemas.microsoft.com/office/drawing/2014/main" id="{822DA5B7-EED3-9C7A-4174-F5DC73AC01A4}"/>
              </a:ext>
            </a:extLst>
          </p:cNvPr>
          <p:cNvSpPr txBox="1"/>
          <p:nvPr/>
        </p:nvSpPr>
        <p:spPr>
          <a:xfrm>
            <a:off x="1079420" y="1089724"/>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13" name="TextBox 12">
            <a:extLst>
              <a:ext uri="{FF2B5EF4-FFF2-40B4-BE49-F238E27FC236}">
                <a16:creationId xmlns:a16="http://schemas.microsoft.com/office/drawing/2014/main" id="{91C444FC-EF40-796F-35CC-D53EF654A6D2}"/>
              </a:ext>
            </a:extLst>
          </p:cNvPr>
          <p:cNvSpPr txBox="1"/>
          <p:nvPr/>
        </p:nvSpPr>
        <p:spPr>
          <a:xfrm>
            <a:off x="3812354" y="1089724"/>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14" name="TextBox 13">
            <a:extLst>
              <a:ext uri="{FF2B5EF4-FFF2-40B4-BE49-F238E27FC236}">
                <a16:creationId xmlns:a16="http://schemas.microsoft.com/office/drawing/2014/main" id="{784DC7DD-577A-0522-4ED8-4A42820B3187}"/>
              </a:ext>
            </a:extLst>
          </p:cNvPr>
          <p:cNvSpPr txBox="1"/>
          <p:nvPr/>
        </p:nvSpPr>
        <p:spPr>
          <a:xfrm>
            <a:off x="1002907" y="3308269"/>
            <a:ext cx="816249" cy="400110"/>
          </a:xfrm>
          <a:prstGeom prst="rect">
            <a:avLst/>
          </a:prstGeom>
          <a:noFill/>
        </p:spPr>
        <p:txBody>
          <a:bodyPr wrap="none" rtlCol="0">
            <a:spAutoFit/>
          </a:bodyPr>
          <a:lstStyle/>
          <a:p>
            <a:r>
              <a:rPr lang="en-GB" sz="2000" b="0" dirty="0">
                <a:solidFill>
                  <a:schemeClr val="dk1"/>
                </a:solidFill>
                <a:latin typeface="+mn-lt"/>
                <a:ea typeface="+mn-ea"/>
                <a:cs typeface="+mn-cs"/>
              </a:rPr>
              <a:t>Total</a:t>
            </a:r>
          </a:p>
        </p:txBody>
      </p:sp>
      <p:sp>
        <p:nvSpPr>
          <p:cNvPr id="15" name="TextBox 14">
            <a:extLst>
              <a:ext uri="{FF2B5EF4-FFF2-40B4-BE49-F238E27FC236}">
                <a16:creationId xmlns:a16="http://schemas.microsoft.com/office/drawing/2014/main" id="{15B5A245-2E5C-24CA-06C0-857BC40909DF}"/>
              </a:ext>
            </a:extLst>
          </p:cNvPr>
          <p:cNvSpPr txBox="1"/>
          <p:nvPr/>
        </p:nvSpPr>
        <p:spPr>
          <a:xfrm>
            <a:off x="3782807" y="3308269"/>
            <a:ext cx="1266693" cy="400110"/>
          </a:xfrm>
          <a:prstGeom prst="rect">
            <a:avLst/>
          </a:prstGeom>
          <a:noFill/>
        </p:spPr>
        <p:txBody>
          <a:bodyPr wrap="none" rtlCol="0">
            <a:spAutoFit/>
          </a:bodyPr>
          <a:lstStyle/>
          <a:p>
            <a:r>
              <a:rPr lang="en-GB" sz="2000" b="0" dirty="0">
                <a:solidFill>
                  <a:schemeClr val="dk1"/>
                </a:solidFill>
                <a:latin typeface="+mn-lt"/>
                <a:ea typeface="+mn-ea"/>
                <a:cs typeface="+mn-cs"/>
              </a:rPr>
              <a:t>Available</a:t>
            </a:r>
          </a:p>
        </p:txBody>
      </p:sp>
      <p:sp>
        <p:nvSpPr>
          <p:cNvPr id="16" name="TextBox 15">
            <a:extLst>
              <a:ext uri="{FF2B5EF4-FFF2-40B4-BE49-F238E27FC236}">
                <a16:creationId xmlns:a16="http://schemas.microsoft.com/office/drawing/2014/main" id="{D8E795AC-4516-9A6A-F8F4-9CE0D740F4A9}"/>
              </a:ext>
            </a:extLst>
          </p:cNvPr>
          <p:cNvSpPr txBox="1"/>
          <p:nvPr/>
        </p:nvSpPr>
        <p:spPr>
          <a:xfrm>
            <a:off x="35888" y="4787747"/>
            <a:ext cx="6173108" cy="1631216"/>
          </a:xfrm>
          <a:prstGeom prst="rect">
            <a:avLst/>
          </a:prstGeom>
          <a:noFill/>
        </p:spPr>
        <p:txBody>
          <a:bodyPr wrap="square" rtlCol="0">
            <a:spAutoFit/>
          </a:bodyPr>
          <a:lstStyle/>
          <a:p>
            <a:r>
              <a:rPr lang="en-US" altLang="zh-CN" sz="2000" b="0" dirty="0">
                <a:solidFill>
                  <a:schemeClr val="dk1"/>
                </a:solidFill>
                <a:latin typeface="Gill Sans" panose="020B0502020104020203"/>
                <a:ea typeface="+mn-ea"/>
                <a:cs typeface="+mn-cs"/>
              </a:rPr>
              <a:t>Run Banker’s algorithm to check if the current state is safe. If yes, give a safe sequence of process completions and fill in the table with </a:t>
            </a:r>
            <a:r>
              <a:rPr lang="en-GB" altLang="zh-CN" sz="2000" b="0" dirty="0">
                <a:solidFill>
                  <a:schemeClr val="dk1"/>
                </a:solidFill>
                <a:latin typeface="Gill Sans" panose="020B0502020104020203"/>
                <a:ea typeface="+mn-ea"/>
                <a:cs typeface="+mn-cs"/>
              </a:rPr>
              <a:t>the sequence of process completions without deadlock, and available resources after the completion of each process.</a:t>
            </a:r>
            <a:endParaRPr lang="en-GB" sz="2000" b="0" dirty="0">
              <a:solidFill>
                <a:schemeClr val="dk1"/>
              </a:solidFill>
              <a:latin typeface="Gill Sans" panose="020B0502020104020203"/>
              <a:ea typeface="+mn-ea"/>
              <a:cs typeface="+mn-cs"/>
            </a:endParaRPr>
          </a:p>
        </p:txBody>
      </p:sp>
      <p:graphicFrame>
        <p:nvGraphicFramePr>
          <p:cNvPr id="17" name="Content Placeholder 5">
            <a:extLst>
              <a:ext uri="{FF2B5EF4-FFF2-40B4-BE49-F238E27FC236}">
                <a16:creationId xmlns:a16="http://schemas.microsoft.com/office/drawing/2014/main" id="{DBB4382E-ACA7-610E-7E29-590CB4C9F21B}"/>
              </a:ext>
            </a:extLst>
          </p:cNvPr>
          <p:cNvGraphicFramePr>
            <a:graphicFrameLocks/>
          </p:cNvGraphicFramePr>
          <p:nvPr>
            <p:extLst>
              <p:ext uri="{D42A27DB-BD31-4B8C-83A1-F6EECF244321}">
                <p14:modId xmlns:p14="http://schemas.microsoft.com/office/powerpoint/2010/main" val="12663337"/>
              </p:ext>
            </p:extLst>
          </p:nvPr>
        </p:nvGraphicFramePr>
        <p:xfrm>
          <a:off x="3436838"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9" name="Content Placeholder 5">
            <a:extLst>
              <a:ext uri="{FF2B5EF4-FFF2-40B4-BE49-F238E27FC236}">
                <a16:creationId xmlns:a16="http://schemas.microsoft.com/office/drawing/2014/main" id="{A56CBEA5-F1D8-15F7-F998-850E4255F816}"/>
              </a:ext>
            </a:extLst>
          </p:cNvPr>
          <p:cNvGraphicFramePr>
            <a:graphicFrameLocks/>
          </p:cNvGraphicFramePr>
          <p:nvPr>
            <p:extLst>
              <p:ext uri="{D42A27DB-BD31-4B8C-83A1-F6EECF244321}">
                <p14:modId xmlns:p14="http://schemas.microsoft.com/office/powerpoint/2010/main" val="52573128"/>
              </p:ext>
            </p:extLst>
          </p:nvPr>
        </p:nvGraphicFramePr>
        <p:xfrm>
          <a:off x="6172200"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sp>
        <p:nvSpPr>
          <p:cNvPr id="20" name="TextBox 19">
            <a:extLst>
              <a:ext uri="{FF2B5EF4-FFF2-40B4-BE49-F238E27FC236}">
                <a16:creationId xmlns:a16="http://schemas.microsoft.com/office/drawing/2014/main" id="{723D7DD9-20F7-73C5-1755-9E0482654D63}"/>
              </a:ext>
            </a:extLst>
          </p:cNvPr>
          <p:cNvSpPr txBox="1"/>
          <p:nvPr/>
        </p:nvSpPr>
        <p:spPr>
          <a:xfrm>
            <a:off x="7103552" y="1089724"/>
            <a:ext cx="822661" cy="400110"/>
          </a:xfrm>
          <a:prstGeom prst="rect">
            <a:avLst/>
          </a:prstGeom>
          <a:noFill/>
        </p:spPr>
        <p:txBody>
          <a:bodyPr wrap="none" rtlCol="0">
            <a:spAutoFit/>
          </a:bodyPr>
          <a:lstStyle/>
          <a:p>
            <a:r>
              <a:rPr lang="en-GB" sz="2000" b="0" dirty="0">
                <a:solidFill>
                  <a:schemeClr val="dk1"/>
                </a:solidFill>
                <a:latin typeface="+mn-lt"/>
                <a:ea typeface="+mn-ea"/>
                <a:cs typeface="+mn-cs"/>
              </a:rPr>
              <a:t>Need</a:t>
            </a:r>
          </a:p>
        </p:txBody>
      </p:sp>
      <p:grpSp>
        <p:nvGrpSpPr>
          <p:cNvPr id="22" name="Group 256">
            <a:extLst>
              <a:ext uri="{FF2B5EF4-FFF2-40B4-BE49-F238E27FC236}">
                <a16:creationId xmlns:a16="http://schemas.microsoft.com/office/drawing/2014/main" id="{8E190C88-7638-54A9-D803-83F814D108E4}"/>
              </a:ext>
            </a:extLst>
          </p:cNvPr>
          <p:cNvGrpSpPr>
            <a:grpSpLocks/>
          </p:cNvGrpSpPr>
          <p:nvPr/>
        </p:nvGrpSpPr>
        <p:grpSpPr bwMode="auto">
          <a:xfrm>
            <a:off x="9225509" y="1519084"/>
            <a:ext cx="2782887" cy="3810000"/>
            <a:chOff x="39" y="624"/>
            <a:chExt cx="1753" cy="2400"/>
          </a:xfrm>
        </p:grpSpPr>
        <p:sp>
          <p:nvSpPr>
            <p:cNvPr id="24" name="Rectangle 198">
              <a:extLst>
                <a:ext uri="{FF2B5EF4-FFF2-40B4-BE49-F238E27FC236}">
                  <a16:creationId xmlns:a16="http://schemas.microsoft.com/office/drawing/2014/main" id="{E5BDB172-F46B-A42B-EEC7-E71B5ECE0639}"/>
                </a:ext>
              </a:extLst>
            </p:cNvPr>
            <p:cNvSpPr>
              <a:spLocks noChangeArrowheads="1"/>
            </p:cNvSpPr>
            <p:nvPr/>
          </p:nvSpPr>
          <p:spPr bwMode="auto">
            <a:xfrm>
              <a:off x="39"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25" name="Group 255">
              <a:extLst>
                <a:ext uri="{FF2B5EF4-FFF2-40B4-BE49-F238E27FC236}">
                  <a16:creationId xmlns:a16="http://schemas.microsoft.com/office/drawing/2014/main" id="{3767F46E-30FE-D448-B82D-36AE24280EC7}"/>
                </a:ext>
              </a:extLst>
            </p:cNvPr>
            <p:cNvGrpSpPr>
              <a:grpSpLocks/>
            </p:cNvGrpSpPr>
            <p:nvPr/>
          </p:nvGrpSpPr>
          <p:grpSpPr bwMode="auto">
            <a:xfrm>
              <a:off x="143" y="624"/>
              <a:ext cx="1546" cy="2232"/>
              <a:chOff x="143" y="624"/>
              <a:chExt cx="1546" cy="2232"/>
            </a:xfrm>
          </p:grpSpPr>
          <p:sp>
            <p:nvSpPr>
              <p:cNvPr id="26" name="Oval 6">
                <a:extLst>
                  <a:ext uri="{FF2B5EF4-FFF2-40B4-BE49-F238E27FC236}">
                    <a16:creationId xmlns:a16="http://schemas.microsoft.com/office/drawing/2014/main" id="{36E85A72-8AA0-3AE1-3FA6-368A7FD85B44}"/>
                  </a:ext>
                </a:extLst>
              </p:cNvPr>
              <p:cNvSpPr>
                <a:spLocks noChangeArrowheads="1"/>
              </p:cNvSpPr>
              <p:nvPr/>
            </p:nvSpPr>
            <p:spPr bwMode="auto">
              <a:xfrm>
                <a:off x="143"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27" name="Oval 7">
                <a:extLst>
                  <a:ext uri="{FF2B5EF4-FFF2-40B4-BE49-F238E27FC236}">
                    <a16:creationId xmlns:a16="http://schemas.microsoft.com/office/drawing/2014/main" id="{5CD34775-178F-A64F-72EB-1543806293E0}"/>
                  </a:ext>
                </a:extLst>
              </p:cNvPr>
              <p:cNvSpPr>
                <a:spLocks noChangeArrowheads="1"/>
              </p:cNvSpPr>
              <p:nvPr/>
            </p:nvSpPr>
            <p:spPr bwMode="auto">
              <a:xfrm>
                <a:off x="752"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2</a:t>
                </a:r>
                <a:endParaRPr lang="en-US" b="0">
                  <a:solidFill>
                    <a:srgbClr val="000000"/>
                  </a:solidFill>
                  <a:latin typeface="Helvetica"/>
                </a:endParaRPr>
              </a:p>
            </p:txBody>
          </p:sp>
          <p:sp>
            <p:nvSpPr>
              <p:cNvPr id="28" name="Oval 8">
                <a:extLst>
                  <a:ext uri="{FF2B5EF4-FFF2-40B4-BE49-F238E27FC236}">
                    <a16:creationId xmlns:a16="http://schemas.microsoft.com/office/drawing/2014/main" id="{5F050794-3AFA-5013-D1C5-A448C29321E3}"/>
                  </a:ext>
                </a:extLst>
              </p:cNvPr>
              <p:cNvSpPr>
                <a:spLocks noChangeArrowheads="1"/>
              </p:cNvSpPr>
              <p:nvPr/>
            </p:nvSpPr>
            <p:spPr bwMode="auto">
              <a:xfrm>
                <a:off x="1314"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29" name="Group 47">
                <a:extLst>
                  <a:ext uri="{FF2B5EF4-FFF2-40B4-BE49-F238E27FC236}">
                    <a16:creationId xmlns:a16="http://schemas.microsoft.com/office/drawing/2014/main" id="{58BB3D1F-D2F6-4835-B44D-EE0E93A693BA}"/>
                  </a:ext>
                </a:extLst>
              </p:cNvPr>
              <p:cNvGrpSpPr>
                <a:grpSpLocks/>
              </p:cNvGrpSpPr>
              <p:nvPr/>
            </p:nvGrpSpPr>
            <p:grpSpPr bwMode="auto">
              <a:xfrm>
                <a:off x="330" y="624"/>
                <a:ext cx="375" cy="555"/>
                <a:chOff x="576" y="432"/>
                <a:chExt cx="384" cy="569"/>
              </a:xfrm>
            </p:grpSpPr>
            <p:grpSp>
              <p:nvGrpSpPr>
                <p:cNvPr id="55" name="Group 37">
                  <a:extLst>
                    <a:ext uri="{FF2B5EF4-FFF2-40B4-BE49-F238E27FC236}">
                      <a16:creationId xmlns:a16="http://schemas.microsoft.com/office/drawing/2014/main" id="{386E95F8-FF4C-E874-95B2-048573D41EB3}"/>
                    </a:ext>
                  </a:extLst>
                </p:cNvPr>
                <p:cNvGrpSpPr>
                  <a:grpSpLocks/>
                </p:cNvGrpSpPr>
                <p:nvPr/>
              </p:nvGrpSpPr>
              <p:grpSpPr bwMode="auto">
                <a:xfrm>
                  <a:off x="576" y="665"/>
                  <a:ext cx="384" cy="336"/>
                  <a:chOff x="1680" y="816"/>
                  <a:chExt cx="384" cy="336"/>
                </a:xfrm>
              </p:grpSpPr>
              <p:sp>
                <p:nvSpPr>
                  <p:cNvPr id="57" name="Rectangle 38">
                    <a:extLst>
                      <a:ext uri="{FF2B5EF4-FFF2-40B4-BE49-F238E27FC236}">
                        <a16:creationId xmlns:a16="http://schemas.microsoft.com/office/drawing/2014/main" id="{3905661F-5F98-8E6F-761B-2C2844F4CA00}"/>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8" name="Oval 39">
                    <a:extLst>
                      <a:ext uri="{FF2B5EF4-FFF2-40B4-BE49-F238E27FC236}">
                        <a16:creationId xmlns:a16="http://schemas.microsoft.com/office/drawing/2014/main" id="{518A6982-A8F7-F2AA-FA8D-CE4F8C682006}"/>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6" name="Text Box 40">
                  <a:extLst>
                    <a:ext uri="{FF2B5EF4-FFF2-40B4-BE49-F238E27FC236}">
                      <a16:creationId xmlns:a16="http://schemas.microsoft.com/office/drawing/2014/main" id="{D3B6DAA4-4F02-A237-34A8-A49EF16DF8A3}"/>
                    </a:ext>
                  </a:extLst>
                </p:cNvPr>
                <p:cNvSpPr txBox="1">
                  <a:spLocks noChangeArrowheads="1"/>
                </p:cNvSpPr>
                <p:nvPr/>
              </p:nvSpPr>
              <p:spPr bwMode="auto">
                <a:xfrm>
                  <a:off x="628" y="432"/>
                  <a:ext cx="281" cy="23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grpSp>
            <p:nvGrpSpPr>
              <p:cNvPr id="30" name="Group 48">
                <a:extLst>
                  <a:ext uri="{FF2B5EF4-FFF2-40B4-BE49-F238E27FC236}">
                    <a16:creationId xmlns:a16="http://schemas.microsoft.com/office/drawing/2014/main" id="{49EF4BF4-17EA-417B-ACCE-EBE1918CEA08}"/>
                  </a:ext>
                </a:extLst>
              </p:cNvPr>
              <p:cNvGrpSpPr>
                <a:grpSpLocks/>
              </p:cNvGrpSpPr>
              <p:nvPr/>
            </p:nvGrpSpPr>
            <p:grpSpPr bwMode="auto">
              <a:xfrm>
                <a:off x="1033" y="624"/>
                <a:ext cx="375" cy="562"/>
                <a:chOff x="1392" y="432"/>
                <a:chExt cx="384" cy="576"/>
              </a:xfrm>
            </p:grpSpPr>
            <p:grpSp>
              <p:nvGrpSpPr>
                <p:cNvPr id="51" name="Group 36">
                  <a:extLst>
                    <a:ext uri="{FF2B5EF4-FFF2-40B4-BE49-F238E27FC236}">
                      <a16:creationId xmlns:a16="http://schemas.microsoft.com/office/drawing/2014/main" id="{57513FF7-1216-C5C9-A384-EFB2D2AA7850}"/>
                    </a:ext>
                  </a:extLst>
                </p:cNvPr>
                <p:cNvGrpSpPr>
                  <a:grpSpLocks/>
                </p:cNvGrpSpPr>
                <p:nvPr/>
              </p:nvGrpSpPr>
              <p:grpSpPr bwMode="auto">
                <a:xfrm>
                  <a:off x="1392" y="672"/>
                  <a:ext cx="384" cy="336"/>
                  <a:chOff x="1680" y="816"/>
                  <a:chExt cx="384" cy="336"/>
                </a:xfrm>
              </p:grpSpPr>
              <p:sp>
                <p:nvSpPr>
                  <p:cNvPr id="53" name="Rectangle 24">
                    <a:extLst>
                      <a:ext uri="{FF2B5EF4-FFF2-40B4-BE49-F238E27FC236}">
                        <a16:creationId xmlns:a16="http://schemas.microsoft.com/office/drawing/2014/main" id="{0429480F-5AB2-888A-B71B-A948534FD181}"/>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4" name="Oval 34">
                    <a:extLst>
                      <a:ext uri="{FF2B5EF4-FFF2-40B4-BE49-F238E27FC236}">
                        <a16:creationId xmlns:a16="http://schemas.microsoft.com/office/drawing/2014/main" id="{CB6A6FCF-0011-EE67-4D6A-DFB2B5A76CAC}"/>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 name="Text Box 41">
                  <a:extLst>
                    <a:ext uri="{FF2B5EF4-FFF2-40B4-BE49-F238E27FC236}">
                      <a16:creationId xmlns:a16="http://schemas.microsoft.com/office/drawing/2014/main" id="{FAB2C305-8928-CEC6-137F-F4C0E0DCA5C4}"/>
                    </a:ext>
                  </a:extLst>
                </p:cNvPr>
                <p:cNvSpPr txBox="1">
                  <a:spLocks noChangeArrowheads="1"/>
                </p:cNvSpPr>
                <p:nvPr/>
              </p:nvSpPr>
              <p:spPr bwMode="auto">
                <a:xfrm>
                  <a:off x="1443" y="432"/>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dirty="0">
                      <a:solidFill>
                        <a:srgbClr val="000000"/>
                      </a:solidFill>
                      <a:latin typeface="Helvetica"/>
                    </a:rPr>
                    <a:t>R</a:t>
                  </a:r>
                  <a:r>
                    <a:rPr lang="en-US" b="0" baseline="-25000" dirty="0">
                      <a:solidFill>
                        <a:srgbClr val="000000"/>
                      </a:solidFill>
                      <a:latin typeface="Helvetica"/>
                    </a:rPr>
                    <a:t>2</a:t>
                  </a:r>
                  <a:endParaRPr lang="en-US" b="0" dirty="0">
                    <a:solidFill>
                      <a:srgbClr val="000000"/>
                    </a:solidFill>
                    <a:latin typeface="Helvetica"/>
                  </a:endParaRPr>
                </a:p>
              </p:txBody>
            </p:sp>
          </p:grpSp>
          <p:grpSp>
            <p:nvGrpSpPr>
              <p:cNvPr id="31" name="Group 46">
                <a:extLst>
                  <a:ext uri="{FF2B5EF4-FFF2-40B4-BE49-F238E27FC236}">
                    <a16:creationId xmlns:a16="http://schemas.microsoft.com/office/drawing/2014/main" id="{53A2091E-B643-855D-910F-CAA69FFAD7C9}"/>
                  </a:ext>
                </a:extLst>
              </p:cNvPr>
              <p:cNvGrpSpPr>
                <a:grpSpLocks/>
              </p:cNvGrpSpPr>
              <p:nvPr/>
            </p:nvGrpSpPr>
            <p:grpSpPr bwMode="auto">
              <a:xfrm>
                <a:off x="471" y="2029"/>
                <a:ext cx="375" cy="654"/>
                <a:chOff x="672" y="2112"/>
                <a:chExt cx="384" cy="670"/>
              </a:xfrm>
            </p:grpSpPr>
            <p:grpSp>
              <p:nvGrpSpPr>
                <p:cNvPr id="46" name="Group 30">
                  <a:extLst>
                    <a:ext uri="{FF2B5EF4-FFF2-40B4-BE49-F238E27FC236}">
                      <a16:creationId xmlns:a16="http://schemas.microsoft.com/office/drawing/2014/main" id="{02565070-7DAA-5D8E-2F2E-BCE3849B1F69}"/>
                    </a:ext>
                  </a:extLst>
                </p:cNvPr>
                <p:cNvGrpSpPr>
                  <a:grpSpLocks/>
                </p:cNvGrpSpPr>
                <p:nvPr/>
              </p:nvGrpSpPr>
              <p:grpSpPr bwMode="auto">
                <a:xfrm>
                  <a:off x="672" y="2112"/>
                  <a:ext cx="384" cy="432"/>
                  <a:chOff x="672" y="2064"/>
                  <a:chExt cx="384" cy="432"/>
                </a:xfrm>
              </p:grpSpPr>
              <p:sp>
                <p:nvSpPr>
                  <p:cNvPr id="48" name="Rectangle 9">
                    <a:extLst>
                      <a:ext uri="{FF2B5EF4-FFF2-40B4-BE49-F238E27FC236}">
                        <a16:creationId xmlns:a16="http://schemas.microsoft.com/office/drawing/2014/main" id="{9806CCE0-9AD7-B420-94A7-FEF09E23CE5E}"/>
                      </a:ext>
                    </a:extLst>
                  </p:cNvPr>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9" name="Oval 12">
                    <a:extLst>
                      <a:ext uri="{FF2B5EF4-FFF2-40B4-BE49-F238E27FC236}">
                        <a16:creationId xmlns:a16="http://schemas.microsoft.com/office/drawing/2014/main" id="{7DB660FC-8BE4-DB2E-40FE-9062A37B7CD7}"/>
                      </a:ext>
                    </a:extLst>
                  </p:cNvPr>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0" name="Oval 26">
                    <a:extLst>
                      <a:ext uri="{FF2B5EF4-FFF2-40B4-BE49-F238E27FC236}">
                        <a16:creationId xmlns:a16="http://schemas.microsoft.com/office/drawing/2014/main" id="{BBED593A-977C-BCFD-0B44-5DD4BEB77E9E}"/>
                      </a:ext>
                    </a:extLst>
                  </p:cNvPr>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7" name="Text Box 42">
                  <a:extLst>
                    <a:ext uri="{FF2B5EF4-FFF2-40B4-BE49-F238E27FC236}">
                      <a16:creationId xmlns:a16="http://schemas.microsoft.com/office/drawing/2014/main" id="{FF5A0E24-ECC1-2C07-A8F2-B7D2FD7B727C}"/>
                    </a:ext>
                  </a:extLst>
                </p:cNvPr>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3</a:t>
                  </a:r>
                  <a:endParaRPr lang="en-US" b="0">
                    <a:solidFill>
                      <a:srgbClr val="000000"/>
                    </a:solidFill>
                    <a:latin typeface="Helvetica"/>
                  </a:endParaRPr>
                </a:p>
              </p:txBody>
            </p:sp>
          </p:grpSp>
          <p:grpSp>
            <p:nvGrpSpPr>
              <p:cNvPr id="32" name="Group 45">
                <a:extLst>
                  <a:ext uri="{FF2B5EF4-FFF2-40B4-BE49-F238E27FC236}">
                    <a16:creationId xmlns:a16="http://schemas.microsoft.com/office/drawing/2014/main" id="{511043BC-A03A-E3C0-D2D0-86BD3D10F3BF}"/>
                  </a:ext>
                </a:extLst>
              </p:cNvPr>
              <p:cNvGrpSpPr>
                <a:grpSpLocks/>
              </p:cNvGrpSpPr>
              <p:nvPr/>
            </p:nvGrpSpPr>
            <p:grpSpPr bwMode="auto">
              <a:xfrm>
                <a:off x="1267" y="2029"/>
                <a:ext cx="375" cy="827"/>
                <a:chOff x="1584" y="2064"/>
                <a:chExt cx="384" cy="847"/>
              </a:xfrm>
            </p:grpSpPr>
            <p:grpSp>
              <p:nvGrpSpPr>
                <p:cNvPr id="40" name="Group 35">
                  <a:extLst>
                    <a:ext uri="{FF2B5EF4-FFF2-40B4-BE49-F238E27FC236}">
                      <a16:creationId xmlns:a16="http://schemas.microsoft.com/office/drawing/2014/main" id="{8E33B2C6-2386-B941-A53C-FD832A2F9163}"/>
                    </a:ext>
                  </a:extLst>
                </p:cNvPr>
                <p:cNvGrpSpPr>
                  <a:grpSpLocks/>
                </p:cNvGrpSpPr>
                <p:nvPr/>
              </p:nvGrpSpPr>
              <p:grpSpPr bwMode="auto">
                <a:xfrm>
                  <a:off x="1584" y="2064"/>
                  <a:ext cx="384" cy="576"/>
                  <a:chOff x="1584" y="2064"/>
                  <a:chExt cx="384" cy="576"/>
                </a:xfrm>
              </p:grpSpPr>
              <p:sp>
                <p:nvSpPr>
                  <p:cNvPr id="42" name="Rectangle 10">
                    <a:extLst>
                      <a:ext uri="{FF2B5EF4-FFF2-40B4-BE49-F238E27FC236}">
                        <a16:creationId xmlns:a16="http://schemas.microsoft.com/office/drawing/2014/main" id="{4DD810CB-5EA4-CE8C-177F-CD824B624A58}"/>
                      </a:ext>
                    </a:extLst>
                  </p:cNvPr>
                  <p:cNvSpPr>
                    <a:spLocks noChangeArrowheads="1"/>
                  </p:cNvSpPr>
                  <p:nvPr/>
                </p:nvSpPr>
                <p:spPr bwMode="auto">
                  <a:xfrm>
                    <a:off x="1584" y="2064"/>
                    <a:ext cx="384" cy="57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3" name="Oval 29">
                    <a:extLst>
                      <a:ext uri="{FF2B5EF4-FFF2-40B4-BE49-F238E27FC236}">
                        <a16:creationId xmlns:a16="http://schemas.microsoft.com/office/drawing/2014/main" id="{67A0CE4D-DF60-54C3-BBCA-8345DABD46A4}"/>
                      </a:ext>
                    </a:extLst>
                  </p:cNvPr>
                  <p:cNvSpPr>
                    <a:spLocks noChangeArrowheads="1"/>
                  </p:cNvSpPr>
                  <p:nvPr/>
                </p:nvSpPr>
                <p:spPr bwMode="auto">
                  <a:xfrm>
                    <a:off x="1752" y="2169"/>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4" name="Oval 31">
                    <a:extLst>
                      <a:ext uri="{FF2B5EF4-FFF2-40B4-BE49-F238E27FC236}">
                        <a16:creationId xmlns:a16="http://schemas.microsoft.com/office/drawing/2014/main" id="{FDDC10D6-AE8B-800E-B152-3323736BF3E2}"/>
                      </a:ext>
                    </a:extLst>
                  </p:cNvPr>
                  <p:cNvSpPr>
                    <a:spLocks noChangeArrowheads="1"/>
                  </p:cNvSpPr>
                  <p:nvPr/>
                </p:nvSpPr>
                <p:spPr bwMode="auto">
                  <a:xfrm>
                    <a:off x="1752" y="2328"/>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5" name="Oval 32">
                    <a:extLst>
                      <a:ext uri="{FF2B5EF4-FFF2-40B4-BE49-F238E27FC236}">
                        <a16:creationId xmlns:a16="http://schemas.microsoft.com/office/drawing/2014/main" id="{425F7A84-C0A8-2BEA-CE3F-ADF26A0B2E42}"/>
                      </a:ext>
                    </a:extLst>
                  </p:cNvPr>
                  <p:cNvSpPr>
                    <a:spLocks noChangeArrowheads="1"/>
                  </p:cNvSpPr>
                  <p:nvPr/>
                </p:nvSpPr>
                <p:spPr bwMode="auto">
                  <a:xfrm>
                    <a:off x="1752" y="248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1" name="Text Box 43">
                  <a:extLst>
                    <a:ext uri="{FF2B5EF4-FFF2-40B4-BE49-F238E27FC236}">
                      <a16:creationId xmlns:a16="http://schemas.microsoft.com/office/drawing/2014/main" id="{D33082FA-C1FF-AE45-154E-54BA9D2477C0}"/>
                    </a:ext>
                  </a:extLst>
                </p:cNvPr>
                <p:cNvSpPr txBox="1">
                  <a:spLocks noChangeArrowheads="1"/>
                </p:cNvSpPr>
                <p:nvPr/>
              </p:nvSpPr>
              <p:spPr bwMode="auto">
                <a:xfrm>
                  <a:off x="1635" y="2673"/>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4</a:t>
                  </a:r>
                  <a:endParaRPr lang="en-US" b="0">
                    <a:solidFill>
                      <a:srgbClr val="000000"/>
                    </a:solidFill>
                    <a:latin typeface="Helvetica"/>
                  </a:endParaRPr>
                </a:p>
              </p:txBody>
            </p:sp>
          </p:grpSp>
          <p:sp>
            <p:nvSpPr>
              <p:cNvPr id="33" name="Line 49">
                <a:extLst>
                  <a:ext uri="{FF2B5EF4-FFF2-40B4-BE49-F238E27FC236}">
                    <a16:creationId xmlns:a16="http://schemas.microsoft.com/office/drawing/2014/main" id="{9C7F8F34-E89A-8088-B5F3-AE306C7248D8}"/>
                  </a:ext>
                </a:extLst>
              </p:cNvPr>
              <p:cNvSpPr>
                <a:spLocks noChangeShapeType="1"/>
              </p:cNvSpPr>
              <p:nvPr/>
            </p:nvSpPr>
            <p:spPr bwMode="auto">
              <a:xfrm flipV="1">
                <a:off x="377" y="1186"/>
                <a:ext cx="141" cy="23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4" name="Line 50">
                <a:extLst>
                  <a:ext uri="{FF2B5EF4-FFF2-40B4-BE49-F238E27FC236}">
                    <a16:creationId xmlns:a16="http://schemas.microsoft.com/office/drawing/2014/main" id="{81D783C8-B534-B37C-BEAB-D82D709D6902}"/>
                  </a:ext>
                </a:extLst>
              </p:cNvPr>
              <p:cNvSpPr>
                <a:spLocks noChangeShapeType="1"/>
              </p:cNvSpPr>
              <p:nvPr/>
            </p:nvSpPr>
            <p:spPr bwMode="auto">
              <a:xfrm>
                <a:off x="526" y="1028"/>
                <a:ext cx="326" cy="406"/>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5" name="Line 51">
                <a:extLst>
                  <a:ext uri="{FF2B5EF4-FFF2-40B4-BE49-F238E27FC236}">
                    <a16:creationId xmlns:a16="http://schemas.microsoft.com/office/drawing/2014/main" id="{F57C542C-1FAC-B167-343A-A6C8F84B08D1}"/>
                  </a:ext>
                </a:extLst>
              </p:cNvPr>
              <p:cNvSpPr>
                <a:spLocks noChangeShapeType="1"/>
              </p:cNvSpPr>
              <p:nvPr/>
            </p:nvSpPr>
            <p:spPr bwMode="auto">
              <a:xfrm flipV="1">
                <a:off x="1051" y="1201"/>
                <a:ext cx="148" cy="24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6" name="Line 58">
                <a:extLst>
                  <a:ext uri="{FF2B5EF4-FFF2-40B4-BE49-F238E27FC236}">
                    <a16:creationId xmlns:a16="http://schemas.microsoft.com/office/drawing/2014/main" id="{B831EBBF-2E0D-66EB-8251-416B454D828D}"/>
                  </a:ext>
                </a:extLst>
              </p:cNvPr>
              <p:cNvSpPr>
                <a:spLocks noChangeShapeType="1"/>
              </p:cNvSpPr>
              <p:nvPr/>
            </p:nvSpPr>
            <p:spPr bwMode="auto">
              <a:xfrm>
                <a:off x="1226" y="1030"/>
                <a:ext cx="229" cy="39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7" name="Line 59">
                <a:extLst>
                  <a:ext uri="{FF2B5EF4-FFF2-40B4-BE49-F238E27FC236}">
                    <a16:creationId xmlns:a16="http://schemas.microsoft.com/office/drawing/2014/main" id="{1D92DFA8-6009-82F8-4C8A-1D7BDBAA1219}"/>
                  </a:ext>
                </a:extLst>
              </p:cNvPr>
              <p:cNvSpPr>
                <a:spLocks noChangeShapeType="1"/>
              </p:cNvSpPr>
              <p:nvPr/>
            </p:nvSpPr>
            <p:spPr bwMode="auto">
              <a:xfrm flipH="1" flipV="1">
                <a:off x="393" y="1789"/>
                <a:ext cx="26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8" name="Line 60">
                <a:extLst>
                  <a:ext uri="{FF2B5EF4-FFF2-40B4-BE49-F238E27FC236}">
                    <a16:creationId xmlns:a16="http://schemas.microsoft.com/office/drawing/2014/main" id="{C7EAFD61-6D61-0335-0D16-16855F73BDF4}"/>
                  </a:ext>
                </a:extLst>
              </p:cNvPr>
              <p:cNvSpPr>
                <a:spLocks noChangeShapeType="1"/>
              </p:cNvSpPr>
              <p:nvPr/>
            </p:nvSpPr>
            <p:spPr bwMode="auto">
              <a:xfrm flipV="1">
                <a:off x="660" y="1793"/>
                <a:ext cx="236" cy="512"/>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9" name="Line 250">
                <a:extLst>
                  <a:ext uri="{FF2B5EF4-FFF2-40B4-BE49-F238E27FC236}">
                    <a16:creationId xmlns:a16="http://schemas.microsoft.com/office/drawing/2014/main" id="{84CC8A1A-2BDC-3D80-05BD-87DA16173C7E}"/>
                  </a:ext>
                </a:extLst>
              </p:cNvPr>
              <p:cNvSpPr>
                <a:spLocks noChangeShapeType="1"/>
              </p:cNvSpPr>
              <p:nvPr/>
            </p:nvSpPr>
            <p:spPr bwMode="auto">
              <a:xfrm flipV="1">
                <a:off x="1452" y="1799"/>
                <a:ext cx="3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graphicFrame>
        <p:nvGraphicFramePr>
          <p:cNvPr id="3" name="Content Placeholder 5">
            <a:extLst>
              <a:ext uri="{FF2B5EF4-FFF2-40B4-BE49-F238E27FC236}">
                <a16:creationId xmlns:a16="http://schemas.microsoft.com/office/drawing/2014/main" id="{396D2C45-5690-5083-8508-527E744019F0}"/>
              </a:ext>
            </a:extLst>
          </p:cNvPr>
          <p:cNvGraphicFramePr>
            <a:graphicFrameLocks/>
          </p:cNvGraphicFramePr>
          <p:nvPr>
            <p:extLst>
              <p:ext uri="{D42A27DB-BD31-4B8C-83A1-F6EECF244321}">
                <p14:modId xmlns:p14="http://schemas.microsoft.com/office/powerpoint/2010/main" val="3613909958"/>
              </p:ext>
            </p:extLst>
          </p:nvPr>
        </p:nvGraphicFramePr>
        <p:xfrm>
          <a:off x="6208995" y="4108529"/>
          <a:ext cx="2654405" cy="198120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T3</a:t>
                      </a:r>
                      <a:endParaRPr lang="en-SE" sz="2000" dirty="0"/>
                    </a:p>
                  </a:txBody>
                  <a:tcPr/>
                </a:tc>
                <a:tc>
                  <a:txBody>
                    <a:bodyPr/>
                    <a:lstStyle/>
                    <a:p>
                      <a:pPr algn="ctr"/>
                      <a:endParaRPr lang="en-SE" sz="2000" dirty="0"/>
                    </a:p>
                  </a:txBody>
                  <a:tcPr/>
                </a:tc>
                <a:tc>
                  <a:txBody>
                    <a:bodyPr/>
                    <a:lstStyle/>
                    <a:p>
                      <a:pPr algn="ctr"/>
                      <a:endParaRPr lang="en-SE" sz="2000" dirty="0"/>
                    </a:p>
                  </a:txBody>
                  <a:tcPr/>
                </a:tc>
                <a:tc>
                  <a:txBody>
                    <a:bodyPr/>
                    <a:lstStyle/>
                    <a:p>
                      <a:pPr algn="ctr"/>
                      <a:endParaRPr lang="en-SE" sz="2000" dirty="0"/>
                    </a:p>
                  </a:txBody>
                  <a:tcPr/>
                </a:tc>
                <a:tc>
                  <a:txBody>
                    <a:bodyPr/>
                    <a:lstStyle/>
                    <a:p>
                      <a:pPr algn="ct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T2</a:t>
                      </a:r>
                      <a:endParaRPr lang="en-SE" sz="2000" dirty="0"/>
                    </a:p>
                  </a:txBody>
                  <a:tcPr/>
                </a:tc>
                <a:tc>
                  <a:txBody>
                    <a:bodyPr/>
                    <a:lstStyle/>
                    <a:p>
                      <a:pPr algn="ctr"/>
                      <a:endParaRPr lang="en-SE" sz="2000" dirty="0"/>
                    </a:p>
                  </a:txBody>
                  <a:tcPr/>
                </a:tc>
                <a:tc>
                  <a:txBody>
                    <a:bodyPr/>
                    <a:lstStyle/>
                    <a:p>
                      <a:pPr algn="ctr"/>
                      <a:endParaRPr lang="en-SE" sz="2000" dirty="0"/>
                    </a:p>
                  </a:txBody>
                  <a:tcPr/>
                </a:tc>
                <a:tc>
                  <a:txBody>
                    <a:bodyPr/>
                    <a:lstStyle/>
                    <a:p>
                      <a:pPr algn="ctr"/>
                      <a:endParaRPr lang="en-SE" sz="2000" dirty="0"/>
                    </a:p>
                  </a:txBody>
                  <a:tcPr/>
                </a:tc>
                <a:tc>
                  <a:txBody>
                    <a:bodyPr/>
                    <a:lstStyle/>
                    <a:p>
                      <a:pPr algn="ctr"/>
                      <a:endParaRPr lang="en-SE" sz="2000" dirty="0"/>
                    </a:p>
                  </a:txBody>
                  <a:tcPr/>
                </a:tc>
                <a:extLst>
                  <a:ext uri="{0D108BD9-81ED-4DB2-BD59-A6C34878D82A}">
                    <a16:rowId xmlns:a16="http://schemas.microsoft.com/office/drawing/2014/main" val="3030728590"/>
                  </a:ext>
                </a:extLst>
              </a:tr>
              <a:tr h="370840">
                <a:tc>
                  <a:txBody>
                    <a:bodyPr/>
                    <a:lstStyle/>
                    <a:p>
                      <a:pPr algn="ctr"/>
                      <a:r>
                        <a:rPr lang="en-GB" sz="2000" dirty="0"/>
                        <a:t>T1</a:t>
                      </a:r>
                      <a:endParaRPr lang="en-SE" sz="2000" dirty="0"/>
                    </a:p>
                  </a:txBody>
                  <a:tcPr/>
                </a:tc>
                <a:tc>
                  <a:txBody>
                    <a:bodyPr/>
                    <a:lstStyle/>
                    <a:p>
                      <a:pPr algn="ctr"/>
                      <a:endParaRPr lang="en-SE" sz="2000" dirty="0"/>
                    </a:p>
                  </a:txBody>
                  <a:tcPr/>
                </a:tc>
                <a:tc>
                  <a:txBody>
                    <a:bodyPr/>
                    <a:lstStyle/>
                    <a:p>
                      <a:pPr algn="ctr"/>
                      <a:endParaRPr lang="en-SE" sz="2000" dirty="0"/>
                    </a:p>
                  </a:txBody>
                  <a:tcPr/>
                </a:tc>
                <a:tc>
                  <a:txBody>
                    <a:bodyPr/>
                    <a:lstStyle/>
                    <a:p>
                      <a:pPr algn="ctr"/>
                      <a:endParaRPr lang="en-SE" sz="2000" dirty="0"/>
                    </a:p>
                  </a:txBody>
                  <a:tcPr/>
                </a:tc>
                <a:tc>
                  <a:txBody>
                    <a:bodyPr/>
                    <a:lstStyle/>
                    <a:p>
                      <a:pPr algn="ctr"/>
                      <a:endParaRPr lang="en-SE" sz="2000" dirty="0"/>
                    </a:p>
                  </a:txBody>
                  <a:tcPr/>
                </a:tc>
                <a:extLst>
                  <a:ext uri="{0D108BD9-81ED-4DB2-BD59-A6C34878D82A}">
                    <a16:rowId xmlns:a16="http://schemas.microsoft.com/office/drawing/2014/main" val="3263484799"/>
                  </a:ext>
                </a:extLst>
              </a:tr>
            </a:tbl>
          </a:graphicData>
        </a:graphic>
      </p:graphicFrame>
      <p:sp>
        <p:nvSpPr>
          <p:cNvPr id="7" name="TextBox 6">
            <a:extLst>
              <a:ext uri="{FF2B5EF4-FFF2-40B4-BE49-F238E27FC236}">
                <a16:creationId xmlns:a16="http://schemas.microsoft.com/office/drawing/2014/main" id="{C9FF62F2-E0DD-BAE6-FE47-EE0C2576A50D}"/>
              </a:ext>
            </a:extLst>
          </p:cNvPr>
          <p:cNvSpPr txBox="1"/>
          <p:nvPr/>
        </p:nvSpPr>
        <p:spPr>
          <a:xfrm>
            <a:off x="6010037" y="3395053"/>
            <a:ext cx="3169960" cy="646331"/>
          </a:xfrm>
          <a:prstGeom prst="rect">
            <a:avLst/>
          </a:prstGeom>
          <a:noFill/>
        </p:spPr>
        <p:txBody>
          <a:bodyPr wrap="square" rtlCol="0">
            <a:spAutoFit/>
          </a:bodyPr>
          <a:lstStyle/>
          <a:p>
            <a:r>
              <a:rPr lang="en-GB" b="0" dirty="0">
                <a:solidFill>
                  <a:schemeClr val="dk1"/>
                </a:solidFill>
                <a:latin typeface="+mn-lt"/>
                <a:ea typeface="+mn-ea"/>
                <a:cs typeface="+mn-cs"/>
              </a:rPr>
              <a:t>Available resources after completion of each process</a:t>
            </a:r>
          </a:p>
        </p:txBody>
      </p:sp>
    </p:spTree>
    <p:extLst>
      <p:ext uri="{BB962C8B-B14F-4D97-AF65-F5344CB8AC3E}">
        <p14:creationId xmlns:p14="http://schemas.microsoft.com/office/powerpoint/2010/main" val="28281907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1F8B5-6578-D253-5E4F-41B850311C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0DADC-3DCA-1338-D3EB-45125726F10C}"/>
              </a:ext>
            </a:extLst>
          </p:cNvPr>
          <p:cNvSpPr>
            <a:spLocks noGrp="1"/>
          </p:cNvSpPr>
          <p:nvPr>
            <p:ph type="title"/>
          </p:nvPr>
        </p:nvSpPr>
        <p:spPr/>
        <p:txBody>
          <a:bodyPr/>
          <a:lstStyle/>
          <a:p>
            <a:r>
              <a:rPr lang="en-GB" dirty="0"/>
              <a:t>(1) No Deadlock ANS Morning Exam</a:t>
            </a:r>
            <a:endParaRPr lang="en-SE" dirty="0"/>
          </a:p>
        </p:txBody>
      </p:sp>
      <p:graphicFrame>
        <p:nvGraphicFramePr>
          <p:cNvPr id="6" name="Content Placeholder 5">
            <a:extLst>
              <a:ext uri="{FF2B5EF4-FFF2-40B4-BE49-F238E27FC236}">
                <a16:creationId xmlns:a16="http://schemas.microsoft.com/office/drawing/2014/main" id="{A2A19FF2-1DA1-92D8-EA48-D5EB242F62E9}"/>
              </a:ext>
            </a:extLst>
          </p:cNvPr>
          <p:cNvGraphicFramePr>
            <a:graphicFrameLocks noGrp="1"/>
          </p:cNvGraphicFramePr>
          <p:nvPr>
            <p:ph idx="1"/>
          </p:nvPr>
        </p:nvGraphicFramePr>
        <p:xfrm>
          <a:off x="164995" y="156466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9" name="Content Placeholder 5">
            <a:extLst>
              <a:ext uri="{FF2B5EF4-FFF2-40B4-BE49-F238E27FC236}">
                <a16:creationId xmlns:a16="http://schemas.microsoft.com/office/drawing/2014/main" id="{F7BEB3D7-83F5-5ADF-9D4F-E1FEE0C7AA60}"/>
              </a:ext>
            </a:extLst>
          </p:cNvPr>
          <p:cNvGraphicFramePr>
            <a:graphicFrameLocks/>
          </p:cNvGraphicFramePr>
          <p:nvPr/>
        </p:nvGraphicFramePr>
        <p:xfrm>
          <a:off x="3115025"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1" name="Content Placeholder 5">
            <a:extLst>
              <a:ext uri="{FF2B5EF4-FFF2-40B4-BE49-F238E27FC236}">
                <a16:creationId xmlns:a16="http://schemas.microsoft.com/office/drawing/2014/main" id="{64022BDF-1C1A-B5D5-AB98-C9EB5A72FB44}"/>
              </a:ext>
            </a:extLst>
          </p:cNvPr>
          <p:cNvGraphicFramePr>
            <a:graphicFrameLocks/>
          </p:cNvGraphicFramePr>
          <p:nvPr/>
        </p:nvGraphicFramePr>
        <p:xfrm>
          <a:off x="430434"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bl>
          </a:graphicData>
        </a:graphic>
      </p:graphicFrame>
      <p:sp>
        <p:nvSpPr>
          <p:cNvPr id="12" name="TextBox 11">
            <a:extLst>
              <a:ext uri="{FF2B5EF4-FFF2-40B4-BE49-F238E27FC236}">
                <a16:creationId xmlns:a16="http://schemas.microsoft.com/office/drawing/2014/main" id="{CE92B319-0586-5F45-51BD-F546AB3FC137}"/>
              </a:ext>
            </a:extLst>
          </p:cNvPr>
          <p:cNvSpPr txBox="1"/>
          <p:nvPr/>
        </p:nvSpPr>
        <p:spPr>
          <a:xfrm>
            <a:off x="1079420" y="1089724"/>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13" name="TextBox 12">
            <a:extLst>
              <a:ext uri="{FF2B5EF4-FFF2-40B4-BE49-F238E27FC236}">
                <a16:creationId xmlns:a16="http://schemas.microsoft.com/office/drawing/2014/main" id="{EB56816D-C3DE-FA89-E23E-FE58229DE848}"/>
              </a:ext>
            </a:extLst>
          </p:cNvPr>
          <p:cNvSpPr txBox="1"/>
          <p:nvPr/>
        </p:nvSpPr>
        <p:spPr>
          <a:xfrm>
            <a:off x="3812354" y="1089724"/>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14" name="TextBox 13">
            <a:extLst>
              <a:ext uri="{FF2B5EF4-FFF2-40B4-BE49-F238E27FC236}">
                <a16:creationId xmlns:a16="http://schemas.microsoft.com/office/drawing/2014/main" id="{987AC1E4-3331-6E73-F2D0-30944BBAA416}"/>
              </a:ext>
            </a:extLst>
          </p:cNvPr>
          <p:cNvSpPr txBox="1"/>
          <p:nvPr/>
        </p:nvSpPr>
        <p:spPr>
          <a:xfrm>
            <a:off x="1002907" y="3308269"/>
            <a:ext cx="816249" cy="400110"/>
          </a:xfrm>
          <a:prstGeom prst="rect">
            <a:avLst/>
          </a:prstGeom>
          <a:noFill/>
        </p:spPr>
        <p:txBody>
          <a:bodyPr wrap="none" rtlCol="0">
            <a:spAutoFit/>
          </a:bodyPr>
          <a:lstStyle/>
          <a:p>
            <a:r>
              <a:rPr lang="en-GB" sz="2000" b="0" dirty="0">
                <a:solidFill>
                  <a:schemeClr val="dk1"/>
                </a:solidFill>
                <a:latin typeface="+mn-lt"/>
                <a:ea typeface="+mn-ea"/>
                <a:cs typeface="+mn-cs"/>
              </a:rPr>
              <a:t>Total</a:t>
            </a:r>
          </a:p>
        </p:txBody>
      </p:sp>
      <p:sp>
        <p:nvSpPr>
          <p:cNvPr id="15" name="TextBox 14">
            <a:extLst>
              <a:ext uri="{FF2B5EF4-FFF2-40B4-BE49-F238E27FC236}">
                <a16:creationId xmlns:a16="http://schemas.microsoft.com/office/drawing/2014/main" id="{92758FF1-CF71-2E9C-636D-2EDEF52E47F9}"/>
              </a:ext>
            </a:extLst>
          </p:cNvPr>
          <p:cNvSpPr txBox="1"/>
          <p:nvPr/>
        </p:nvSpPr>
        <p:spPr>
          <a:xfrm>
            <a:off x="3782807" y="3308269"/>
            <a:ext cx="1266693" cy="400110"/>
          </a:xfrm>
          <a:prstGeom prst="rect">
            <a:avLst/>
          </a:prstGeom>
          <a:noFill/>
        </p:spPr>
        <p:txBody>
          <a:bodyPr wrap="none" rtlCol="0">
            <a:spAutoFit/>
          </a:bodyPr>
          <a:lstStyle/>
          <a:p>
            <a:r>
              <a:rPr lang="en-GB" sz="2000" b="0" dirty="0">
                <a:solidFill>
                  <a:schemeClr val="dk1"/>
                </a:solidFill>
                <a:latin typeface="+mn-lt"/>
                <a:ea typeface="+mn-ea"/>
                <a:cs typeface="+mn-cs"/>
              </a:rPr>
              <a:t>Available</a:t>
            </a:r>
          </a:p>
        </p:txBody>
      </p:sp>
      <p:sp>
        <p:nvSpPr>
          <p:cNvPr id="16" name="TextBox 15">
            <a:extLst>
              <a:ext uri="{FF2B5EF4-FFF2-40B4-BE49-F238E27FC236}">
                <a16:creationId xmlns:a16="http://schemas.microsoft.com/office/drawing/2014/main" id="{CE2E270C-D98F-7787-8879-89BF91836E93}"/>
              </a:ext>
            </a:extLst>
          </p:cNvPr>
          <p:cNvSpPr txBox="1"/>
          <p:nvPr/>
        </p:nvSpPr>
        <p:spPr>
          <a:xfrm>
            <a:off x="2971800" y="5450474"/>
            <a:ext cx="3377848" cy="400110"/>
          </a:xfrm>
          <a:prstGeom prst="rect">
            <a:avLst/>
          </a:prstGeom>
          <a:noFill/>
        </p:spPr>
        <p:txBody>
          <a:bodyPr wrap="none" rtlCol="0">
            <a:spAutoFit/>
          </a:bodyPr>
          <a:lstStyle/>
          <a:p>
            <a:r>
              <a:rPr lang="en-US" altLang="zh-CN" sz="2000" b="0" dirty="0">
                <a:solidFill>
                  <a:schemeClr val="dk1"/>
                </a:solidFill>
                <a:latin typeface="+mn-lt"/>
                <a:ea typeface="+mn-ea"/>
                <a:cs typeface="+mn-cs"/>
              </a:rPr>
              <a:t>Safe Sequence: T3, T2, T1</a:t>
            </a:r>
            <a:endParaRPr lang="en-GB" sz="2000" b="0" dirty="0">
              <a:solidFill>
                <a:schemeClr val="dk1"/>
              </a:solidFill>
              <a:latin typeface="+mn-lt"/>
              <a:ea typeface="+mn-ea"/>
              <a:cs typeface="+mn-cs"/>
            </a:endParaRPr>
          </a:p>
        </p:txBody>
      </p:sp>
      <p:graphicFrame>
        <p:nvGraphicFramePr>
          <p:cNvPr id="17" name="Content Placeholder 5">
            <a:extLst>
              <a:ext uri="{FF2B5EF4-FFF2-40B4-BE49-F238E27FC236}">
                <a16:creationId xmlns:a16="http://schemas.microsoft.com/office/drawing/2014/main" id="{C911E7B5-59D8-E4FE-0556-4BAD12916F60}"/>
              </a:ext>
            </a:extLst>
          </p:cNvPr>
          <p:cNvGraphicFramePr>
            <a:graphicFrameLocks/>
          </p:cNvGraphicFramePr>
          <p:nvPr/>
        </p:nvGraphicFramePr>
        <p:xfrm>
          <a:off x="3436838"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9" name="Content Placeholder 5">
            <a:extLst>
              <a:ext uri="{FF2B5EF4-FFF2-40B4-BE49-F238E27FC236}">
                <a16:creationId xmlns:a16="http://schemas.microsoft.com/office/drawing/2014/main" id="{4A9F75A4-A8E3-8A57-C685-1D6D66C901F7}"/>
              </a:ext>
            </a:extLst>
          </p:cNvPr>
          <p:cNvGraphicFramePr>
            <a:graphicFrameLocks/>
          </p:cNvGraphicFramePr>
          <p:nvPr/>
        </p:nvGraphicFramePr>
        <p:xfrm>
          <a:off x="6172200"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sp>
        <p:nvSpPr>
          <p:cNvPr id="20" name="TextBox 19">
            <a:extLst>
              <a:ext uri="{FF2B5EF4-FFF2-40B4-BE49-F238E27FC236}">
                <a16:creationId xmlns:a16="http://schemas.microsoft.com/office/drawing/2014/main" id="{8CB0CF7D-151E-4D43-2793-880F56FA1DE9}"/>
              </a:ext>
            </a:extLst>
          </p:cNvPr>
          <p:cNvSpPr txBox="1"/>
          <p:nvPr/>
        </p:nvSpPr>
        <p:spPr>
          <a:xfrm>
            <a:off x="7103552" y="1089724"/>
            <a:ext cx="822661" cy="400110"/>
          </a:xfrm>
          <a:prstGeom prst="rect">
            <a:avLst/>
          </a:prstGeom>
          <a:noFill/>
        </p:spPr>
        <p:txBody>
          <a:bodyPr wrap="none" rtlCol="0">
            <a:spAutoFit/>
          </a:bodyPr>
          <a:lstStyle/>
          <a:p>
            <a:r>
              <a:rPr lang="en-GB" sz="2000" b="0" dirty="0">
                <a:solidFill>
                  <a:schemeClr val="dk1"/>
                </a:solidFill>
                <a:latin typeface="+mn-lt"/>
                <a:ea typeface="+mn-ea"/>
                <a:cs typeface="+mn-cs"/>
              </a:rPr>
              <a:t>Need</a:t>
            </a:r>
          </a:p>
        </p:txBody>
      </p:sp>
      <p:grpSp>
        <p:nvGrpSpPr>
          <p:cNvPr id="22" name="Group 256">
            <a:extLst>
              <a:ext uri="{FF2B5EF4-FFF2-40B4-BE49-F238E27FC236}">
                <a16:creationId xmlns:a16="http://schemas.microsoft.com/office/drawing/2014/main" id="{502A7E65-1115-8306-D3EE-9266087F6504}"/>
              </a:ext>
            </a:extLst>
          </p:cNvPr>
          <p:cNvGrpSpPr>
            <a:grpSpLocks/>
          </p:cNvGrpSpPr>
          <p:nvPr/>
        </p:nvGrpSpPr>
        <p:grpSpPr bwMode="auto">
          <a:xfrm>
            <a:off x="9225509" y="1519084"/>
            <a:ext cx="2782887" cy="3810000"/>
            <a:chOff x="39" y="624"/>
            <a:chExt cx="1753" cy="2400"/>
          </a:xfrm>
        </p:grpSpPr>
        <p:sp>
          <p:nvSpPr>
            <p:cNvPr id="24" name="Rectangle 198">
              <a:extLst>
                <a:ext uri="{FF2B5EF4-FFF2-40B4-BE49-F238E27FC236}">
                  <a16:creationId xmlns:a16="http://schemas.microsoft.com/office/drawing/2014/main" id="{36C36437-765C-35BF-27D1-787DD760CA1D}"/>
                </a:ext>
              </a:extLst>
            </p:cNvPr>
            <p:cNvSpPr>
              <a:spLocks noChangeArrowheads="1"/>
            </p:cNvSpPr>
            <p:nvPr/>
          </p:nvSpPr>
          <p:spPr bwMode="auto">
            <a:xfrm>
              <a:off x="39"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25" name="Group 255">
              <a:extLst>
                <a:ext uri="{FF2B5EF4-FFF2-40B4-BE49-F238E27FC236}">
                  <a16:creationId xmlns:a16="http://schemas.microsoft.com/office/drawing/2014/main" id="{2B8244FF-FB0E-58F8-899B-8C1B482D71A0}"/>
                </a:ext>
              </a:extLst>
            </p:cNvPr>
            <p:cNvGrpSpPr>
              <a:grpSpLocks/>
            </p:cNvGrpSpPr>
            <p:nvPr/>
          </p:nvGrpSpPr>
          <p:grpSpPr bwMode="auto">
            <a:xfrm>
              <a:off x="143" y="624"/>
              <a:ext cx="1546" cy="2232"/>
              <a:chOff x="143" y="624"/>
              <a:chExt cx="1546" cy="2232"/>
            </a:xfrm>
          </p:grpSpPr>
          <p:sp>
            <p:nvSpPr>
              <p:cNvPr id="26" name="Oval 6">
                <a:extLst>
                  <a:ext uri="{FF2B5EF4-FFF2-40B4-BE49-F238E27FC236}">
                    <a16:creationId xmlns:a16="http://schemas.microsoft.com/office/drawing/2014/main" id="{8E86E360-BDC9-E322-E08A-5A5C8CACF556}"/>
                  </a:ext>
                </a:extLst>
              </p:cNvPr>
              <p:cNvSpPr>
                <a:spLocks noChangeArrowheads="1"/>
              </p:cNvSpPr>
              <p:nvPr/>
            </p:nvSpPr>
            <p:spPr bwMode="auto">
              <a:xfrm>
                <a:off x="143"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27" name="Oval 7">
                <a:extLst>
                  <a:ext uri="{FF2B5EF4-FFF2-40B4-BE49-F238E27FC236}">
                    <a16:creationId xmlns:a16="http://schemas.microsoft.com/office/drawing/2014/main" id="{1EDC7918-9C8E-03AD-5420-626B64DBBBB4}"/>
                  </a:ext>
                </a:extLst>
              </p:cNvPr>
              <p:cNvSpPr>
                <a:spLocks noChangeArrowheads="1"/>
              </p:cNvSpPr>
              <p:nvPr/>
            </p:nvSpPr>
            <p:spPr bwMode="auto">
              <a:xfrm>
                <a:off x="752"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2</a:t>
                </a:r>
                <a:endParaRPr lang="en-US" b="0">
                  <a:solidFill>
                    <a:srgbClr val="000000"/>
                  </a:solidFill>
                  <a:latin typeface="Helvetica"/>
                </a:endParaRPr>
              </a:p>
            </p:txBody>
          </p:sp>
          <p:sp>
            <p:nvSpPr>
              <p:cNvPr id="28" name="Oval 8">
                <a:extLst>
                  <a:ext uri="{FF2B5EF4-FFF2-40B4-BE49-F238E27FC236}">
                    <a16:creationId xmlns:a16="http://schemas.microsoft.com/office/drawing/2014/main" id="{EE3F91ED-8292-9269-C9A4-CA4C991762AD}"/>
                  </a:ext>
                </a:extLst>
              </p:cNvPr>
              <p:cNvSpPr>
                <a:spLocks noChangeArrowheads="1"/>
              </p:cNvSpPr>
              <p:nvPr/>
            </p:nvSpPr>
            <p:spPr bwMode="auto">
              <a:xfrm>
                <a:off x="1314" y="1420"/>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29" name="Group 47">
                <a:extLst>
                  <a:ext uri="{FF2B5EF4-FFF2-40B4-BE49-F238E27FC236}">
                    <a16:creationId xmlns:a16="http://schemas.microsoft.com/office/drawing/2014/main" id="{A6A7248E-02CD-4B06-9140-B3F8548FB003}"/>
                  </a:ext>
                </a:extLst>
              </p:cNvPr>
              <p:cNvGrpSpPr>
                <a:grpSpLocks/>
              </p:cNvGrpSpPr>
              <p:nvPr/>
            </p:nvGrpSpPr>
            <p:grpSpPr bwMode="auto">
              <a:xfrm>
                <a:off x="330" y="624"/>
                <a:ext cx="375" cy="555"/>
                <a:chOff x="576" y="432"/>
                <a:chExt cx="384" cy="569"/>
              </a:xfrm>
            </p:grpSpPr>
            <p:grpSp>
              <p:nvGrpSpPr>
                <p:cNvPr id="55" name="Group 37">
                  <a:extLst>
                    <a:ext uri="{FF2B5EF4-FFF2-40B4-BE49-F238E27FC236}">
                      <a16:creationId xmlns:a16="http://schemas.microsoft.com/office/drawing/2014/main" id="{8C878654-7F01-431C-0FC8-0401D3F3754F}"/>
                    </a:ext>
                  </a:extLst>
                </p:cNvPr>
                <p:cNvGrpSpPr>
                  <a:grpSpLocks/>
                </p:cNvGrpSpPr>
                <p:nvPr/>
              </p:nvGrpSpPr>
              <p:grpSpPr bwMode="auto">
                <a:xfrm>
                  <a:off x="576" y="665"/>
                  <a:ext cx="384" cy="336"/>
                  <a:chOff x="1680" y="816"/>
                  <a:chExt cx="384" cy="336"/>
                </a:xfrm>
              </p:grpSpPr>
              <p:sp>
                <p:nvSpPr>
                  <p:cNvPr id="57" name="Rectangle 38">
                    <a:extLst>
                      <a:ext uri="{FF2B5EF4-FFF2-40B4-BE49-F238E27FC236}">
                        <a16:creationId xmlns:a16="http://schemas.microsoft.com/office/drawing/2014/main" id="{8A77BCE4-34F2-F76B-87BB-FF51571F04FD}"/>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8" name="Oval 39">
                    <a:extLst>
                      <a:ext uri="{FF2B5EF4-FFF2-40B4-BE49-F238E27FC236}">
                        <a16:creationId xmlns:a16="http://schemas.microsoft.com/office/drawing/2014/main" id="{819970A9-E2C0-9D1F-B0D7-6613C51683AA}"/>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6" name="Text Box 40">
                  <a:extLst>
                    <a:ext uri="{FF2B5EF4-FFF2-40B4-BE49-F238E27FC236}">
                      <a16:creationId xmlns:a16="http://schemas.microsoft.com/office/drawing/2014/main" id="{B1B0F546-3A67-2035-52C2-813B5F35A70D}"/>
                    </a:ext>
                  </a:extLst>
                </p:cNvPr>
                <p:cNvSpPr txBox="1">
                  <a:spLocks noChangeArrowheads="1"/>
                </p:cNvSpPr>
                <p:nvPr/>
              </p:nvSpPr>
              <p:spPr bwMode="auto">
                <a:xfrm>
                  <a:off x="628" y="432"/>
                  <a:ext cx="281" cy="23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grpSp>
            <p:nvGrpSpPr>
              <p:cNvPr id="30" name="Group 48">
                <a:extLst>
                  <a:ext uri="{FF2B5EF4-FFF2-40B4-BE49-F238E27FC236}">
                    <a16:creationId xmlns:a16="http://schemas.microsoft.com/office/drawing/2014/main" id="{D1FE104F-C335-9AC7-AA9A-F1CB122D5FCE}"/>
                  </a:ext>
                </a:extLst>
              </p:cNvPr>
              <p:cNvGrpSpPr>
                <a:grpSpLocks/>
              </p:cNvGrpSpPr>
              <p:nvPr/>
            </p:nvGrpSpPr>
            <p:grpSpPr bwMode="auto">
              <a:xfrm>
                <a:off x="1033" y="624"/>
                <a:ext cx="375" cy="562"/>
                <a:chOff x="1392" y="432"/>
                <a:chExt cx="384" cy="576"/>
              </a:xfrm>
            </p:grpSpPr>
            <p:grpSp>
              <p:nvGrpSpPr>
                <p:cNvPr id="51" name="Group 36">
                  <a:extLst>
                    <a:ext uri="{FF2B5EF4-FFF2-40B4-BE49-F238E27FC236}">
                      <a16:creationId xmlns:a16="http://schemas.microsoft.com/office/drawing/2014/main" id="{4751325D-B98F-6A5D-4E6D-FB19FE52CD5D}"/>
                    </a:ext>
                  </a:extLst>
                </p:cNvPr>
                <p:cNvGrpSpPr>
                  <a:grpSpLocks/>
                </p:cNvGrpSpPr>
                <p:nvPr/>
              </p:nvGrpSpPr>
              <p:grpSpPr bwMode="auto">
                <a:xfrm>
                  <a:off x="1392" y="672"/>
                  <a:ext cx="384" cy="336"/>
                  <a:chOff x="1680" y="816"/>
                  <a:chExt cx="384" cy="336"/>
                </a:xfrm>
              </p:grpSpPr>
              <p:sp>
                <p:nvSpPr>
                  <p:cNvPr id="53" name="Rectangle 24">
                    <a:extLst>
                      <a:ext uri="{FF2B5EF4-FFF2-40B4-BE49-F238E27FC236}">
                        <a16:creationId xmlns:a16="http://schemas.microsoft.com/office/drawing/2014/main" id="{06E59691-CE3D-D199-56F8-51974A5CD1AD}"/>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4" name="Oval 34">
                    <a:extLst>
                      <a:ext uri="{FF2B5EF4-FFF2-40B4-BE49-F238E27FC236}">
                        <a16:creationId xmlns:a16="http://schemas.microsoft.com/office/drawing/2014/main" id="{24897B62-9374-160C-861B-E47177E741E4}"/>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2" name="Text Box 41">
                  <a:extLst>
                    <a:ext uri="{FF2B5EF4-FFF2-40B4-BE49-F238E27FC236}">
                      <a16:creationId xmlns:a16="http://schemas.microsoft.com/office/drawing/2014/main" id="{59FE8C04-D0FA-8E3D-0750-790ABAE0D7DC}"/>
                    </a:ext>
                  </a:extLst>
                </p:cNvPr>
                <p:cNvSpPr txBox="1">
                  <a:spLocks noChangeArrowheads="1"/>
                </p:cNvSpPr>
                <p:nvPr/>
              </p:nvSpPr>
              <p:spPr bwMode="auto">
                <a:xfrm>
                  <a:off x="1443" y="432"/>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2</a:t>
                  </a:r>
                  <a:endParaRPr lang="en-US" b="0">
                    <a:solidFill>
                      <a:srgbClr val="000000"/>
                    </a:solidFill>
                    <a:latin typeface="Helvetica"/>
                  </a:endParaRPr>
                </a:p>
              </p:txBody>
            </p:sp>
          </p:grpSp>
          <p:grpSp>
            <p:nvGrpSpPr>
              <p:cNvPr id="31" name="Group 46">
                <a:extLst>
                  <a:ext uri="{FF2B5EF4-FFF2-40B4-BE49-F238E27FC236}">
                    <a16:creationId xmlns:a16="http://schemas.microsoft.com/office/drawing/2014/main" id="{CD5D9A7B-1E17-769F-66C8-C2174274F29C}"/>
                  </a:ext>
                </a:extLst>
              </p:cNvPr>
              <p:cNvGrpSpPr>
                <a:grpSpLocks/>
              </p:cNvGrpSpPr>
              <p:nvPr/>
            </p:nvGrpSpPr>
            <p:grpSpPr bwMode="auto">
              <a:xfrm>
                <a:off x="471" y="2029"/>
                <a:ext cx="375" cy="654"/>
                <a:chOff x="672" y="2112"/>
                <a:chExt cx="384" cy="670"/>
              </a:xfrm>
            </p:grpSpPr>
            <p:grpSp>
              <p:nvGrpSpPr>
                <p:cNvPr id="46" name="Group 30">
                  <a:extLst>
                    <a:ext uri="{FF2B5EF4-FFF2-40B4-BE49-F238E27FC236}">
                      <a16:creationId xmlns:a16="http://schemas.microsoft.com/office/drawing/2014/main" id="{92E00D01-E0C2-07E2-E758-1F21CD5FF023}"/>
                    </a:ext>
                  </a:extLst>
                </p:cNvPr>
                <p:cNvGrpSpPr>
                  <a:grpSpLocks/>
                </p:cNvGrpSpPr>
                <p:nvPr/>
              </p:nvGrpSpPr>
              <p:grpSpPr bwMode="auto">
                <a:xfrm>
                  <a:off x="672" y="2112"/>
                  <a:ext cx="384" cy="432"/>
                  <a:chOff x="672" y="2064"/>
                  <a:chExt cx="384" cy="432"/>
                </a:xfrm>
              </p:grpSpPr>
              <p:sp>
                <p:nvSpPr>
                  <p:cNvPr id="48" name="Rectangle 9">
                    <a:extLst>
                      <a:ext uri="{FF2B5EF4-FFF2-40B4-BE49-F238E27FC236}">
                        <a16:creationId xmlns:a16="http://schemas.microsoft.com/office/drawing/2014/main" id="{55D3DE44-8B0B-E572-A2D1-D0B115508651}"/>
                      </a:ext>
                    </a:extLst>
                  </p:cNvPr>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9" name="Oval 12">
                    <a:extLst>
                      <a:ext uri="{FF2B5EF4-FFF2-40B4-BE49-F238E27FC236}">
                        <a16:creationId xmlns:a16="http://schemas.microsoft.com/office/drawing/2014/main" id="{1D037662-B81B-9CF1-67A4-9B90D518A411}"/>
                      </a:ext>
                    </a:extLst>
                  </p:cNvPr>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0" name="Oval 26">
                    <a:extLst>
                      <a:ext uri="{FF2B5EF4-FFF2-40B4-BE49-F238E27FC236}">
                        <a16:creationId xmlns:a16="http://schemas.microsoft.com/office/drawing/2014/main" id="{92B710C7-D7A1-FAD1-4972-B52C4DB5B261}"/>
                      </a:ext>
                    </a:extLst>
                  </p:cNvPr>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7" name="Text Box 42">
                  <a:extLst>
                    <a:ext uri="{FF2B5EF4-FFF2-40B4-BE49-F238E27FC236}">
                      <a16:creationId xmlns:a16="http://schemas.microsoft.com/office/drawing/2014/main" id="{C3840BCE-F920-EC7A-3FE6-454E6B9FA414}"/>
                    </a:ext>
                  </a:extLst>
                </p:cNvPr>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3</a:t>
                  </a:r>
                  <a:endParaRPr lang="en-US" b="0">
                    <a:solidFill>
                      <a:srgbClr val="000000"/>
                    </a:solidFill>
                    <a:latin typeface="Helvetica"/>
                  </a:endParaRPr>
                </a:p>
              </p:txBody>
            </p:sp>
          </p:grpSp>
          <p:grpSp>
            <p:nvGrpSpPr>
              <p:cNvPr id="32" name="Group 45">
                <a:extLst>
                  <a:ext uri="{FF2B5EF4-FFF2-40B4-BE49-F238E27FC236}">
                    <a16:creationId xmlns:a16="http://schemas.microsoft.com/office/drawing/2014/main" id="{6C2A1A1E-DC2C-ED8F-22D8-496E6083AB1E}"/>
                  </a:ext>
                </a:extLst>
              </p:cNvPr>
              <p:cNvGrpSpPr>
                <a:grpSpLocks/>
              </p:cNvGrpSpPr>
              <p:nvPr/>
            </p:nvGrpSpPr>
            <p:grpSpPr bwMode="auto">
              <a:xfrm>
                <a:off x="1267" y="2029"/>
                <a:ext cx="375" cy="827"/>
                <a:chOff x="1584" y="2064"/>
                <a:chExt cx="384" cy="847"/>
              </a:xfrm>
            </p:grpSpPr>
            <p:grpSp>
              <p:nvGrpSpPr>
                <p:cNvPr id="40" name="Group 35">
                  <a:extLst>
                    <a:ext uri="{FF2B5EF4-FFF2-40B4-BE49-F238E27FC236}">
                      <a16:creationId xmlns:a16="http://schemas.microsoft.com/office/drawing/2014/main" id="{178E3CE4-15E8-C871-7F1A-A9B0A3AEE1DD}"/>
                    </a:ext>
                  </a:extLst>
                </p:cNvPr>
                <p:cNvGrpSpPr>
                  <a:grpSpLocks/>
                </p:cNvGrpSpPr>
                <p:nvPr/>
              </p:nvGrpSpPr>
              <p:grpSpPr bwMode="auto">
                <a:xfrm>
                  <a:off x="1584" y="2064"/>
                  <a:ext cx="384" cy="576"/>
                  <a:chOff x="1584" y="2064"/>
                  <a:chExt cx="384" cy="576"/>
                </a:xfrm>
              </p:grpSpPr>
              <p:sp>
                <p:nvSpPr>
                  <p:cNvPr id="42" name="Rectangle 10">
                    <a:extLst>
                      <a:ext uri="{FF2B5EF4-FFF2-40B4-BE49-F238E27FC236}">
                        <a16:creationId xmlns:a16="http://schemas.microsoft.com/office/drawing/2014/main" id="{9B79F82B-2935-8132-B5D3-6A7B214D6593}"/>
                      </a:ext>
                    </a:extLst>
                  </p:cNvPr>
                  <p:cNvSpPr>
                    <a:spLocks noChangeArrowheads="1"/>
                  </p:cNvSpPr>
                  <p:nvPr/>
                </p:nvSpPr>
                <p:spPr bwMode="auto">
                  <a:xfrm>
                    <a:off x="1584" y="2064"/>
                    <a:ext cx="384" cy="57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3" name="Oval 29">
                    <a:extLst>
                      <a:ext uri="{FF2B5EF4-FFF2-40B4-BE49-F238E27FC236}">
                        <a16:creationId xmlns:a16="http://schemas.microsoft.com/office/drawing/2014/main" id="{A227A023-689E-5FD1-B776-55548DAFCBB0}"/>
                      </a:ext>
                    </a:extLst>
                  </p:cNvPr>
                  <p:cNvSpPr>
                    <a:spLocks noChangeArrowheads="1"/>
                  </p:cNvSpPr>
                  <p:nvPr/>
                </p:nvSpPr>
                <p:spPr bwMode="auto">
                  <a:xfrm>
                    <a:off x="1752" y="2169"/>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4" name="Oval 31">
                    <a:extLst>
                      <a:ext uri="{FF2B5EF4-FFF2-40B4-BE49-F238E27FC236}">
                        <a16:creationId xmlns:a16="http://schemas.microsoft.com/office/drawing/2014/main" id="{265128B8-1296-35D2-D145-3455DA86CDEF}"/>
                      </a:ext>
                    </a:extLst>
                  </p:cNvPr>
                  <p:cNvSpPr>
                    <a:spLocks noChangeArrowheads="1"/>
                  </p:cNvSpPr>
                  <p:nvPr/>
                </p:nvSpPr>
                <p:spPr bwMode="auto">
                  <a:xfrm>
                    <a:off x="1752" y="2328"/>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5" name="Oval 32">
                    <a:extLst>
                      <a:ext uri="{FF2B5EF4-FFF2-40B4-BE49-F238E27FC236}">
                        <a16:creationId xmlns:a16="http://schemas.microsoft.com/office/drawing/2014/main" id="{CE4BC3F0-7A5E-D25B-D35C-6C36180D2204}"/>
                      </a:ext>
                    </a:extLst>
                  </p:cNvPr>
                  <p:cNvSpPr>
                    <a:spLocks noChangeArrowheads="1"/>
                  </p:cNvSpPr>
                  <p:nvPr/>
                </p:nvSpPr>
                <p:spPr bwMode="auto">
                  <a:xfrm>
                    <a:off x="1752" y="248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1" name="Text Box 43">
                  <a:extLst>
                    <a:ext uri="{FF2B5EF4-FFF2-40B4-BE49-F238E27FC236}">
                      <a16:creationId xmlns:a16="http://schemas.microsoft.com/office/drawing/2014/main" id="{725C80E7-D0F4-83AC-44CA-10940AC81D26}"/>
                    </a:ext>
                  </a:extLst>
                </p:cNvPr>
                <p:cNvSpPr txBox="1">
                  <a:spLocks noChangeArrowheads="1"/>
                </p:cNvSpPr>
                <p:nvPr/>
              </p:nvSpPr>
              <p:spPr bwMode="auto">
                <a:xfrm>
                  <a:off x="1635" y="2673"/>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4</a:t>
                  </a:r>
                  <a:endParaRPr lang="en-US" b="0">
                    <a:solidFill>
                      <a:srgbClr val="000000"/>
                    </a:solidFill>
                    <a:latin typeface="Helvetica"/>
                  </a:endParaRPr>
                </a:p>
              </p:txBody>
            </p:sp>
          </p:grpSp>
          <p:sp>
            <p:nvSpPr>
              <p:cNvPr id="33" name="Line 49">
                <a:extLst>
                  <a:ext uri="{FF2B5EF4-FFF2-40B4-BE49-F238E27FC236}">
                    <a16:creationId xmlns:a16="http://schemas.microsoft.com/office/drawing/2014/main" id="{15608ECD-FF19-EAF4-426E-586CF5197D61}"/>
                  </a:ext>
                </a:extLst>
              </p:cNvPr>
              <p:cNvSpPr>
                <a:spLocks noChangeShapeType="1"/>
              </p:cNvSpPr>
              <p:nvPr/>
            </p:nvSpPr>
            <p:spPr bwMode="auto">
              <a:xfrm flipV="1">
                <a:off x="377" y="1186"/>
                <a:ext cx="141" cy="23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4" name="Line 50">
                <a:extLst>
                  <a:ext uri="{FF2B5EF4-FFF2-40B4-BE49-F238E27FC236}">
                    <a16:creationId xmlns:a16="http://schemas.microsoft.com/office/drawing/2014/main" id="{E96A8B6F-ED45-009A-7EA3-DE6A71D040DD}"/>
                  </a:ext>
                </a:extLst>
              </p:cNvPr>
              <p:cNvSpPr>
                <a:spLocks noChangeShapeType="1"/>
              </p:cNvSpPr>
              <p:nvPr/>
            </p:nvSpPr>
            <p:spPr bwMode="auto">
              <a:xfrm>
                <a:off x="526" y="1028"/>
                <a:ext cx="326" cy="406"/>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5" name="Line 51">
                <a:extLst>
                  <a:ext uri="{FF2B5EF4-FFF2-40B4-BE49-F238E27FC236}">
                    <a16:creationId xmlns:a16="http://schemas.microsoft.com/office/drawing/2014/main" id="{C005FD05-D167-8CF9-4BCA-6052CD0B78F7}"/>
                  </a:ext>
                </a:extLst>
              </p:cNvPr>
              <p:cNvSpPr>
                <a:spLocks noChangeShapeType="1"/>
              </p:cNvSpPr>
              <p:nvPr/>
            </p:nvSpPr>
            <p:spPr bwMode="auto">
              <a:xfrm flipV="1">
                <a:off x="1051" y="1201"/>
                <a:ext cx="148" cy="24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6" name="Line 58">
                <a:extLst>
                  <a:ext uri="{FF2B5EF4-FFF2-40B4-BE49-F238E27FC236}">
                    <a16:creationId xmlns:a16="http://schemas.microsoft.com/office/drawing/2014/main" id="{A634B1C6-3B12-8F6C-8968-6DB89D9E10C6}"/>
                  </a:ext>
                </a:extLst>
              </p:cNvPr>
              <p:cNvSpPr>
                <a:spLocks noChangeShapeType="1"/>
              </p:cNvSpPr>
              <p:nvPr/>
            </p:nvSpPr>
            <p:spPr bwMode="auto">
              <a:xfrm>
                <a:off x="1226" y="1030"/>
                <a:ext cx="229" cy="39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7" name="Line 59">
                <a:extLst>
                  <a:ext uri="{FF2B5EF4-FFF2-40B4-BE49-F238E27FC236}">
                    <a16:creationId xmlns:a16="http://schemas.microsoft.com/office/drawing/2014/main" id="{FDFFDDB2-F9D3-0828-8628-55C5F7AFEA88}"/>
                  </a:ext>
                </a:extLst>
              </p:cNvPr>
              <p:cNvSpPr>
                <a:spLocks noChangeShapeType="1"/>
              </p:cNvSpPr>
              <p:nvPr/>
            </p:nvSpPr>
            <p:spPr bwMode="auto">
              <a:xfrm flipH="1" flipV="1">
                <a:off x="393" y="1789"/>
                <a:ext cx="26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8" name="Line 60">
                <a:extLst>
                  <a:ext uri="{FF2B5EF4-FFF2-40B4-BE49-F238E27FC236}">
                    <a16:creationId xmlns:a16="http://schemas.microsoft.com/office/drawing/2014/main" id="{E879363F-2E5B-B384-8027-BCFDC0BC95A5}"/>
                  </a:ext>
                </a:extLst>
              </p:cNvPr>
              <p:cNvSpPr>
                <a:spLocks noChangeShapeType="1"/>
              </p:cNvSpPr>
              <p:nvPr/>
            </p:nvSpPr>
            <p:spPr bwMode="auto">
              <a:xfrm flipV="1">
                <a:off x="660" y="1793"/>
                <a:ext cx="236" cy="512"/>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9" name="Line 250">
                <a:extLst>
                  <a:ext uri="{FF2B5EF4-FFF2-40B4-BE49-F238E27FC236}">
                    <a16:creationId xmlns:a16="http://schemas.microsoft.com/office/drawing/2014/main" id="{C2EBE246-A51C-7B6F-4C6A-1080DF67E910}"/>
                  </a:ext>
                </a:extLst>
              </p:cNvPr>
              <p:cNvSpPr>
                <a:spLocks noChangeShapeType="1"/>
              </p:cNvSpPr>
              <p:nvPr/>
            </p:nvSpPr>
            <p:spPr bwMode="auto">
              <a:xfrm flipV="1">
                <a:off x="1452" y="1799"/>
                <a:ext cx="3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graphicFrame>
        <p:nvGraphicFramePr>
          <p:cNvPr id="3" name="Content Placeholder 5">
            <a:extLst>
              <a:ext uri="{FF2B5EF4-FFF2-40B4-BE49-F238E27FC236}">
                <a16:creationId xmlns:a16="http://schemas.microsoft.com/office/drawing/2014/main" id="{6D328820-49E3-C3FC-CCC6-3BAC32D490AC}"/>
              </a:ext>
            </a:extLst>
          </p:cNvPr>
          <p:cNvGraphicFramePr>
            <a:graphicFrameLocks/>
          </p:cNvGraphicFramePr>
          <p:nvPr/>
        </p:nvGraphicFramePr>
        <p:xfrm>
          <a:off x="6208995" y="4108529"/>
          <a:ext cx="2654405" cy="198120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263484799"/>
                  </a:ext>
                </a:extLst>
              </a:tr>
            </a:tbl>
          </a:graphicData>
        </a:graphic>
      </p:graphicFrame>
      <p:sp>
        <p:nvSpPr>
          <p:cNvPr id="7" name="TextBox 6">
            <a:extLst>
              <a:ext uri="{FF2B5EF4-FFF2-40B4-BE49-F238E27FC236}">
                <a16:creationId xmlns:a16="http://schemas.microsoft.com/office/drawing/2014/main" id="{DAEBDBC6-4FA8-FE20-F780-F5BEB4B2C332}"/>
              </a:ext>
            </a:extLst>
          </p:cNvPr>
          <p:cNvSpPr txBox="1"/>
          <p:nvPr/>
        </p:nvSpPr>
        <p:spPr>
          <a:xfrm>
            <a:off x="6808472" y="3689677"/>
            <a:ext cx="1266693" cy="400110"/>
          </a:xfrm>
          <a:prstGeom prst="rect">
            <a:avLst/>
          </a:prstGeom>
          <a:noFill/>
        </p:spPr>
        <p:txBody>
          <a:bodyPr wrap="none" rtlCol="0">
            <a:spAutoFit/>
          </a:bodyPr>
          <a:lstStyle/>
          <a:p>
            <a:r>
              <a:rPr lang="en-GB" sz="2000" b="0" dirty="0">
                <a:solidFill>
                  <a:schemeClr val="dk1"/>
                </a:solidFill>
                <a:latin typeface="+mn-lt"/>
                <a:ea typeface="+mn-ea"/>
                <a:cs typeface="+mn-cs"/>
              </a:rPr>
              <a:t>Available</a:t>
            </a:r>
          </a:p>
        </p:txBody>
      </p:sp>
    </p:spTree>
    <p:extLst>
      <p:ext uri="{BB962C8B-B14F-4D97-AF65-F5344CB8AC3E}">
        <p14:creationId xmlns:p14="http://schemas.microsoft.com/office/powerpoint/2010/main" val="179799264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19FA5-2B9D-F58F-C009-4A269E43E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97517-EBD6-6477-5C68-EAD6155B7CD1}"/>
              </a:ext>
            </a:extLst>
          </p:cNvPr>
          <p:cNvSpPr>
            <a:spLocks noGrp="1"/>
          </p:cNvSpPr>
          <p:nvPr>
            <p:ph type="title"/>
          </p:nvPr>
        </p:nvSpPr>
        <p:spPr/>
        <p:txBody>
          <a:bodyPr/>
          <a:lstStyle/>
          <a:p>
            <a:r>
              <a:rPr lang="en-GB" dirty="0"/>
              <a:t>(1) Deadlock ANS Morning Exam</a:t>
            </a:r>
            <a:endParaRPr lang="en-SE" dirty="0"/>
          </a:p>
        </p:txBody>
      </p:sp>
      <p:graphicFrame>
        <p:nvGraphicFramePr>
          <p:cNvPr id="6" name="Content Placeholder 5">
            <a:extLst>
              <a:ext uri="{FF2B5EF4-FFF2-40B4-BE49-F238E27FC236}">
                <a16:creationId xmlns:a16="http://schemas.microsoft.com/office/drawing/2014/main" id="{CE6860D6-003F-999E-2061-DF2F3B929BA2}"/>
              </a:ext>
            </a:extLst>
          </p:cNvPr>
          <p:cNvGraphicFramePr>
            <a:graphicFrameLocks noGrp="1"/>
          </p:cNvGraphicFramePr>
          <p:nvPr>
            <p:ph idx="1"/>
          </p:nvPr>
        </p:nvGraphicFramePr>
        <p:xfrm>
          <a:off x="164995" y="156466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9" name="Content Placeholder 5">
            <a:extLst>
              <a:ext uri="{FF2B5EF4-FFF2-40B4-BE49-F238E27FC236}">
                <a16:creationId xmlns:a16="http://schemas.microsoft.com/office/drawing/2014/main" id="{0A8A3F25-C142-649A-6BD4-57DAEF75474E}"/>
              </a:ext>
            </a:extLst>
          </p:cNvPr>
          <p:cNvGraphicFramePr>
            <a:graphicFrameLocks/>
          </p:cNvGraphicFramePr>
          <p:nvPr/>
        </p:nvGraphicFramePr>
        <p:xfrm>
          <a:off x="3115025"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1" name="Content Placeholder 5">
            <a:extLst>
              <a:ext uri="{FF2B5EF4-FFF2-40B4-BE49-F238E27FC236}">
                <a16:creationId xmlns:a16="http://schemas.microsoft.com/office/drawing/2014/main" id="{1D921B2D-0554-7F28-E615-514E9B8C5463}"/>
              </a:ext>
            </a:extLst>
          </p:cNvPr>
          <p:cNvGraphicFramePr>
            <a:graphicFrameLocks/>
          </p:cNvGraphicFramePr>
          <p:nvPr/>
        </p:nvGraphicFramePr>
        <p:xfrm>
          <a:off x="430434"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bl>
          </a:graphicData>
        </a:graphic>
      </p:graphicFrame>
      <p:sp>
        <p:nvSpPr>
          <p:cNvPr id="12" name="TextBox 11">
            <a:extLst>
              <a:ext uri="{FF2B5EF4-FFF2-40B4-BE49-F238E27FC236}">
                <a16:creationId xmlns:a16="http://schemas.microsoft.com/office/drawing/2014/main" id="{FF284D1D-BB2E-739F-1CBA-B8C5AC354746}"/>
              </a:ext>
            </a:extLst>
          </p:cNvPr>
          <p:cNvSpPr txBox="1"/>
          <p:nvPr/>
        </p:nvSpPr>
        <p:spPr>
          <a:xfrm>
            <a:off x="1079420" y="1089724"/>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13" name="TextBox 12">
            <a:extLst>
              <a:ext uri="{FF2B5EF4-FFF2-40B4-BE49-F238E27FC236}">
                <a16:creationId xmlns:a16="http://schemas.microsoft.com/office/drawing/2014/main" id="{31501233-C2E0-7E04-784D-FEF55D8EA986}"/>
              </a:ext>
            </a:extLst>
          </p:cNvPr>
          <p:cNvSpPr txBox="1"/>
          <p:nvPr/>
        </p:nvSpPr>
        <p:spPr>
          <a:xfrm>
            <a:off x="3812354" y="1089724"/>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14" name="TextBox 13">
            <a:extLst>
              <a:ext uri="{FF2B5EF4-FFF2-40B4-BE49-F238E27FC236}">
                <a16:creationId xmlns:a16="http://schemas.microsoft.com/office/drawing/2014/main" id="{73C4FB28-3D8A-9F7C-EECA-C3FE7F4083CC}"/>
              </a:ext>
            </a:extLst>
          </p:cNvPr>
          <p:cNvSpPr txBox="1"/>
          <p:nvPr/>
        </p:nvSpPr>
        <p:spPr>
          <a:xfrm>
            <a:off x="1002907" y="3308269"/>
            <a:ext cx="816249" cy="400110"/>
          </a:xfrm>
          <a:prstGeom prst="rect">
            <a:avLst/>
          </a:prstGeom>
          <a:noFill/>
        </p:spPr>
        <p:txBody>
          <a:bodyPr wrap="none" rtlCol="0">
            <a:spAutoFit/>
          </a:bodyPr>
          <a:lstStyle/>
          <a:p>
            <a:r>
              <a:rPr lang="en-GB" sz="2000" b="0" dirty="0">
                <a:solidFill>
                  <a:schemeClr val="dk1"/>
                </a:solidFill>
                <a:latin typeface="+mn-lt"/>
                <a:ea typeface="+mn-ea"/>
                <a:cs typeface="+mn-cs"/>
              </a:rPr>
              <a:t>Total</a:t>
            </a:r>
          </a:p>
        </p:txBody>
      </p:sp>
      <p:sp>
        <p:nvSpPr>
          <p:cNvPr id="15" name="TextBox 14">
            <a:extLst>
              <a:ext uri="{FF2B5EF4-FFF2-40B4-BE49-F238E27FC236}">
                <a16:creationId xmlns:a16="http://schemas.microsoft.com/office/drawing/2014/main" id="{6FDE4ACB-26A1-B0A9-929D-5F0800E4D00A}"/>
              </a:ext>
            </a:extLst>
          </p:cNvPr>
          <p:cNvSpPr txBox="1"/>
          <p:nvPr/>
        </p:nvSpPr>
        <p:spPr>
          <a:xfrm>
            <a:off x="3782807" y="3308269"/>
            <a:ext cx="1266693" cy="400110"/>
          </a:xfrm>
          <a:prstGeom prst="rect">
            <a:avLst/>
          </a:prstGeom>
          <a:noFill/>
        </p:spPr>
        <p:txBody>
          <a:bodyPr wrap="none" rtlCol="0">
            <a:spAutoFit/>
          </a:bodyPr>
          <a:lstStyle/>
          <a:p>
            <a:r>
              <a:rPr lang="en-GB" sz="2000" b="0" dirty="0">
                <a:solidFill>
                  <a:schemeClr val="dk1"/>
                </a:solidFill>
                <a:latin typeface="+mn-lt"/>
                <a:ea typeface="+mn-ea"/>
                <a:cs typeface="+mn-cs"/>
              </a:rPr>
              <a:t>Available</a:t>
            </a:r>
          </a:p>
        </p:txBody>
      </p:sp>
      <p:graphicFrame>
        <p:nvGraphicFramePr>
          <p:cNvPr id="17" name="Content Placeholder 5">
            <a:extLst>
              <a:ext uri="{FF2B5EF4-FFF2-40B4-BE49-F238E27FC236}">
                <a16:creationId xmlns:a16="http://schemas.microsoft.com/office/drawing/2014/main" id="{7715612E-A4A9-82B5-8221-243B94CBE0F2}"/>
              </a:ext>
            </a:extLst>
          </p:cNvPr>
          <p:cNvGraphicFramePr>
            <a:graphicFrameLocks/>
          </p:cNvGraphicFramePr>
          <p:nvPr/>
        </p:nvGraphicFramePr>
        <p:xfrm>
          <a:off x="3436838"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a:t>3</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9" name="Content Placeholder 5">
            <a:extLst>
              <a:ext uri="{FF2B5EF4-FFF2-40B4-BE49-F238E27FC236}">
                <a16:creationId xmlns:a16="http://schemas.microsoft.com/office/drawing/2014/main" id="{DC9BEF68-47F1-E6A8-FB2F-1FA240B93C50}"/>
              </a:ext>
            </a:extLst>
          </p:cNvPr>
          <p:cNvGraphicFramePr>
            <a:graphicFrameLocks/>
          </p:cNvGraphicFramePr>
          <p:nvPr/>
        </p:nvGraphicFramePr>
        <p:xfrm>
          <a:off x="6172200"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sp>
        <p:nvSpPr>
          <p:cNvPr id="20" name="TextBox 19">
            <a:extLst>
              <a:ext uri="{FF2B5EF4-FFF2-40B4-BE49-F238E27FC236}">
                <a16:creationId xmlns:a16="http://schemas.microsoft.com/office/drawing/2014/main" id="{A8D63088-9F28-ED59-BE90-ADA4B791C11A}"/>
              </a:ext>
            </a:extLst>
          </p:cNvPr>
          <p:cNvSpPr txBox="1"/>
          <p:nvPr/>
        </p:nvSpPr>
        <p:spPr>
          <a:xfrm>
            <a:off x="7103552" y="1089724"/>
            <a:ext cx="822661" cy="400110"/>
          </a:xfrm>
          <a:prstGeom prst="rect">
            <a:avLst/>
          </a:prstGeom>
          <a:noFill/>
        </p:spPr>
        <p:txBody>
          <a:bodyPr wrap="none" rtlCol="0">
            <a:spAutoFit/>
          </a:bodyPr>
          <a:lstStyle/>
          <a:p>
            <a:r>
              <a:rPr lang="en-GB" sz="2000" b="0" dirty="0">
                <a:solidFill>
                  <a:schemeClr val="dk1"/>
                </a:solidFill>
                <a:latin typeface="+mn-lt"/>
                <a:ea typeface="+mn-ea"/>
                <a:cs typeface="+mn-cs"/>
              </a:rPr>
              <a:t>Need</a:t>
            </a:r>
          </a:p>
        </p:txBody>
      </p:sp>
      <p:grpSp>
        <p:nvGrpSpPr>
          <p:cNvPr id="4" name="Group 259">
            <a:extLst>
              <a:ext uri="{FF2B5EF4-FFF2-40B4-BE49-F238E27FC236}">
                <a16:creationId xmlns:a16="http://schemas.microsoft.com/office/drawing/2014/main" id="{F57F685C-CBD5-9B5B-358D-C80424AFADA9}"/>
              </a:ext>
            </a:extLst>
          </p:cNvPr>
          <p:cNvGrpSpPr>
            <a:grpSpLocks/>
          </p:cNvGrpSpPr>
          <p:nvPr/>
        </p:nvGrpSpPr>
        <p:grpSpPr bwMode="auto">
          <a:xfrm>
            <a:off x="8929690" y="1717181"/>
            <a:ext cx="2782885" cy="3810000"/>
            <a:chOff x="1920" y="624"/>
            <a:chExt cx="1753" cy="2400"/>
          </a:xfrm>
        </p:grpSpPr>
        <p:sp>
          <p:nvSpPr>
            <p:cNvPr id="8" name="Rectangle 199">
              <a:extLst>
                <a:ext uri="{FF2B5EF4-FFF2-40B4-BE49-F238E27FC236}">
                  <a16:creationId xmlns:a16="http://schemas.microsoft.com/office/drawing/2014/main" id="{C48E7052-1864-7168-E81C-8B91224190D8}"/>
                </a:ext>
              </a:extLst>
            </p:cNvPr>
            <p:cNvSpPr>
              <a:spLocks noChangeArrowheads="1"/>
            </p:cNvSpPr>
            <p:nvPr/>
          </p:nvSpPr>
          <p:spPr bwMode="auto">
            <a:xfrm>
              <a:off x="1920"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10" name="Group 197">
              <a:extLst>
                <a:ext uri="{FF2B5EF4-FFF2-40B4-BE49-F238E27FC236}">
                  <a16:creationId xmlns:a16="http://schemas.microsoft.com/office/drawing/2014/main" id="{BF593A6C-3869-6E01-4649-8E3FEBE971B6}"/>
                </a:ext>
              </a:extLst>
            </p:cNvPr>
            <p:cNvGrpSpPr>
              <a:grpSpLocks/>
            </p:cNvGrpSpPr>
            <p:nvPr/>
          </p:nvGrpSpPr>
          <p:grpSpPr bwMode="auto">
            <a:xfrm>
              <a:off x="2024" y="720"/>
              <a:ext cx="1546" cy="2232"/>
              <a:chOff x="2304" y="816"/>
              <a:chExt cx="1546" cy="2232"/>
            </a:xfrm>
          </p:grpSpPr>
          <p:sp>
            <p:nvSpPr>
              <p:cNvPr id="18" name="Oval 129">
                <a:extLst>
                  <a:ext uri="{FF2B5EF4-FFF2-40B4-BE49-F238E27FC236}">
                    <a16:creationId xmlns:a16="http://schemas.microsoft.com/office/drawing/2014/main" id="{78BE5CF1-54E8-D6DC-0C3F-55D06CE0F056}"/>
                  </a:ext>
                </a:extLst>
              </p:cNvPr>
              <p:cNvSpPr>
                <a:spLocks noChangeArrowheads="1"/>
              </p:cNvSpPr>
              <p:nvPr/>
            </p:nvSpPr>
            <p:spPr bwMode="auto">
              <a:xfrm>
                <a:off x="2304"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21" name="Oval 130">
                <a:extLst>
                  <a:ext uri="{FF2B5EF4-FFF2-40B4-BE49-F238E27FC236}">
                    <a16:creationId xmlns:a16="http://schemas.microsoft.com/office/drawing/2014/main" id="{1428425F-59F7-46A5-F194-DD4546E8EA95}"/>
                  </a:ext>
                </a:extLst>
              </p:cNvPr>
              <p:cNvSpPr>
                <a:spLocks noChangeArrowheads="1"/>
              </p:cNvSpPr>
              <p:nvPr/>
            </p:nvSpPr>
            <p:spPr bwMode="auto">
              <a:xfrm>
                <a:off x="2913"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dirty="0">
                    <a:solidFill>
                      <a:srgbClr val="000000"/>
                    </a:solidFill>
                    <a:latin typeface="Helvetica"/>
                  </a:rPr>
                  <a:t>T</a:t>
                </a:r>
                <a:r>
                  <a:rPr lang="en-US" b="0" baseline="-25000" dirty="0">
                    <a:solidFill>
                      <a:srgbClr val="000000"/>
                    </a:solidFill>
                    <a:latin typeface="Helvetica"/>
                  </a:rPr>
                  <a:t>2</a:t>
                </a:r>
                <a:endParaRPr lang="en-US" b="0" dirty="0">
                  <a:solidFill>
                    <a:srgbClr val="000000"/>
                  </a:solidFill>
                  <a:latin typeface="Helvetica"/>
                </a:endParaRPr>
              </a:p>
            </p:txBody>
          </p:sp>
          <p:sp>
            <p:nvSpPr>
              <p:cNvPr id="22" name="Oval 131">
                <a:extLst>
                  <a:ext uri="{FF2B5EF4-FFF2-40B4-BE49-F238E27FC236}">
                    <a16:creationId xmlns:a16="http://schemas.microsoft.com/office/drawing/2014/main" id="{44EE0A46-91CE-9D1C-26C4-9FDA89480707}"/>
                  </a:ext>
                </a:extLst>
              </p:cNvPr>
              <p:cNvSpPr>
                <a:spLocks noChangeArrowheads="1"/>
              </p:cNvSpPr>
              <p:nvPr/>
            </p:nvSpPr>
            <p:spPr bwMode="auto">
              <a:xfrm>
                <a:off x="3475"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23" name="Group 132">
                <a:extLst>
                  <a:ext uri="{FF2B5EF4-FFF2-40B4-BE49-F238E27FC236}">
                    <a16:creationId xmlns:a16="http://schemas.microsoft.com/office/drawing/2014/main" id="{F6835B6B-2233-2DE1-1BA3-E2E64CCB8ED5}"/>
                  </a:ext>
                </a:extLst>
              </p:cNvPr>
              <p:cNvGrpSpPr>
                <a:grpSpLocks/>
              </p:cNvGrpSpPr>
              <p:nvPr/>
            </p:nvGrpSpPr>
            <p:grpSpPr bwMode="auto">
              <a:xfrm>
                <a:off x="2491" y="816"/>
                <a:ext cx="375" cy="555"/>
                <a:chOff x="576" y="432"/>
                <a:chExt cx="384" cy="569"/>
              </a:xfrm>
            </p:grpSpPr>
            <p:grpSp>
              <p:nvGrpSpPr>
                <p:cNvPr id="49" name="Group 133">
                  <a:extLst>
                    <a:ext uri="{FF2B5EF4-FFF2-40B4-BE49-F238E27FC236}">
                      <a16:creationId xmlns:a16="http://schemas.microsoft.com/office/drawing/2014/main" id="{2B87CD32-91D9-903A-490A-A34FB9100355}"/>
                    </a:ext>
                  </a:extLst>
                </p:cNvPr>
                <p:cNvGrpSpPr>
                  <a:grpSpLocks/>
                </p:cNvGrpSpPr>
                <p:nvPr/>
              </p:nvGrpSpPr>
              <p:grpSpPr bwMode="auto">
                <a:xfrm>
                  <a:off x="576" y="665"/>
                  <a:ext cx="384" cy="336"/>
                  <a:chOff x="1680" y="816"/>
                  <a:chExt cx="384" cy="336"/>
                </a:xfrm>
              </p:grpSpPr>
              <p:sp>
                <p:nvSpPr>
                  <p:cNvPr id="51" name="Rectangle 134">
                    <a:extLst>
                      <a:ext uri="{FF2B5EF4-FFF2-40B4-BE49-F238E27FC236}">
                        <a16:creationId xmlns:a16="http://schemas.microsoft.com/office/drawing/2014/main" id="{D2511213-CD92-1AE0-13ED-8A5F6775B6E4}"/>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 name="Oval 135">
                    <a:extLst>
                      <a:ext uri="{FF2B5EF4-FFF2-40B4-BE49-F238E27FC236}">
                        <a16:creationId xmlns:a16="http://schemas.microsoft.com/office/drawing/2014/main" id="{BDB7CE31-31B1-FC57-2E48-CD9C6006748B}"/>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0" name="Text Box 136">
                  <a:extLst>
                    <a:ext uri="{FF2B5EF4-FFF2-40B4-BE49-F238E27FC236}">
                      <a16:creationId xmlns:a16="http://schemas.microsoft.com/office/drawing/2014/main" id="{A1D23B87-00E8-B4D6-5963-4BC191050315}"/>
                    </a:ext>
                  </a:extLst>
                </p:cNvPr>
                <p:cNvSpPr txBox="1">
                  <a:spLocks noChangeArrowheads="1"/>
                </p:cNvSpPr>
                <p:nvPr/>
              </p:nvSpPr>
              <p:spPr bwMode="auto">
                <a:xfrm>
                  <a:off x="628" y="432"/>
                  <a:ext cx="281" cy="23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grpSp>
            <p:nvGrpSpPr>
              <p:cNvPr id="24" name="Group 137">
                <a:extLst>
                  <a:ext uri="{FF2B5EF4-FFF2-40B4-BE49-F238E27FC236}">
                    <a16:creationId xmlns:a16="http://schemas.microsoft.com/office/drawing/2014/main" id="{E76B84D1-4A2B-382F-9BBF-A67322261A98}"/>
                  </a:ext>
                </a:extLst>
              </p:cNvPr>
              <p:cNvGrpSpPr>
                <a:grpSpLocks/>
              </p:cNvGrpSpPr>
              <p:nvPr/>
            </p:nvGrpSpPr>
            <p:grpSpPr bwMode="auto">
              <a:xfrm>
                <a:off x="3194" y="816"/>
                <a:ext cx="375" cy="562"/>
                <a:chOff x="1392" y="432"/>
                <a:chExt cx="384" cy="576"/>
              </a:xfrm>
            </p:grpSpPr>
            <p:grpSp>
              <p:nvGrpSpPr>
                <p:cNvPr id="45" name="Group 138">
                  <a:extLst>
                    <a:ext uri="{FF2B5EF4-FFF2-40B4-BE49-F238E27FC236}">
                      <a16:creationId xmlns:a16="http://schemas.microsoft.com/office/drawing/2014/main" id="{A6BA7978-8BA3-2775-F4D0-5B14D00C207B}"/>
                    </a:ext>
                  </a:extLst>
                </p:cNvPr>
                <p:cNvGrpSpPr>
                  <a:grpSpLocks/>
                </p:cNvGrpSpPr>
                <p:nvPr/>
              </p:nvGrpSpPr>
              <p:grpSpPr bwMode="auto">
                <a:xfrm>
                  <a:off x="1392" y="672"/>
                  <a:ext cx="384" cy="336"/>
                  <a:chOff x="1680" y="816"/>
                  <a:chExt cx="384" cy="336"/>
                </a:xfrm>
              </p:grpSpPr>
              <p:sp>
                <p:nvSpPr>
                  <p:cNvPr id="47" name="Rectangle 139">
                    <a:extLst>
                      <a:ext uri="{FF2B5EF4-FFF2-40B4-BE49-F238E27FC236}">
                        <a16:creationId xmlns:a16="http://schemas.microsoft.com/office/drawing/2014/main" id="{F552656E-37BF-77E0-EE3A-F90FF5305862}"/>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8" name="Oval 140">
                    <a:extLst>
                      <a:ext uri="{FF2B5EF4-FFF2-40B4-BE49-F238E27FC236}">
                        <a16:creationId xmlns:a16="http://schemas.microsoft.com/office/drawing/2014/main" id="{86ECB73B-1F14-1956-ACED-AA4DA0544092}"/>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6" name="Text Box 141">
                  <a:extLst>
                    <a:ext uri="{FF2B5EF4-FFF2-40B4-BE49-F238E27FC236}">
                      <a16:creationId xmlns:a16="http://schemas.microsoft.com/office/drawing/2014/main" id="{D71442A9-DCAA-1BC8-FB66-90361E20AC7C}"/>
                    </a:ext>
                  </a:extLst>
                </p:cNvPr>
                <p:cNvSpPr txBox="1">
                  <a:spLocks noChangeArrowheads="1"/>
                </p:cNvSpPr>
                <p:nvPr/>
              </p:nvSpPr>
              <p:spPr bwMode="auto">
                <a:xfrm>
                  <a:off x="1443" y="432"/>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2</a:t>
                  </a:r>
                  <a:endParaRPr lang="en-US" b="0">
                    <a:solidFill>
                      <a:srgbClr val="000000"/>
                    </a:solidFill>
                    <a:latin typeface="Helvetica"/>
                  </a:endParaRPr>
                </a:p>
              </p:txBody>
            </p:sp>
          </p:grpSp>
          <p:grpSp>
            <p:nvGrpSpPr>
              <p:cNvPr id="25" name="Group 142">
                <a:extLst>
                  <a:ext uri="{FF2B5EF4-FFF2-40B4-BE49-F238E27FC236}">
                    <a16:creationId xmlns:a16="http://schemas.microsoft.com/office/drawing/2014/main" id="{06CB78C0-2CD9-7507-28E5-785DB467F641}"/>
                  </a:ext>
                </a:extLst>
              </p:cNvPr>
              <p:cNvGrpSpPr>
                <a:grpSpLocks/>
              </p:cNvGrpSpPr>
              <p:nvPr/>
            </p:nvGrpSpPr>
            <p:grpSpPr bwMode="auto">
              <a:xfrm>
                <a:off x="2632" y="2221"/>
                <a:ext cx="375" cy="654"/>
                <a:chOff x="672" y="2112"/>
                <a:chExt cx="384" cy="670"/>
              </a:xfrm>
            </p:grpSpPr>
            <p:grpSp>
              <p:nvGrpSpPr>
                <p:cNvPr id="40" name="Group 143">
                  <a:extLst>
                    <a:ext uri="{FF2B5EF4-FFF2-40B4-BE49-F238E27FC236}">
                      <a16:creationId xmlns:a16="http://schemas.microsoft.com/office/drawing/2014/main" id="{167C15D1-DB9A-4112-AA32-00B3DC09A8BA}"/>
                    </a:ext>
                  </a:extLst>
                </p:cNvPr>
                <p:cNvGrpSpPr>
                  <a:grpSpLocks/>
                </p:cNvGrpSpPr>
                <p:nvPr/>
              </p:nvGrpSpPr>
              <p:grpSpPr bwMode="auto">
                <a:xfrm>
                  <a:off x="672" y="2112"/>
                  <a:ext cx="384" cy="432"/>
                  <a:chOff x="672" y="2064"/>
                  <a:chExt cx="384" cy="432"/>
                </a:xfrm>
              </p:grpSpPr>
              <p:sp>
                <p:nvSpPr>
                  <p:cNvPr id="42" name="Rectangle 144">
                    <a:extLst>
                      <a:ext uri="{FF2B5EF4-FFF2-40B4-BE49-F238E27FC236}">
                        <a16:creationId xmlns:a16="http://schemas.microsoft.com/office/drawing/2014/main" id="{44C804EC-8A03-296B-D5E5-432339B63341}"/>
                      </a:ext>
                    </a:extLst>
                  </p:cNvPr>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3" name="Oval 145">
                    <a:extLst>
                      <a:ext uri="{FF2B5EF4-FFF2-40B4-BE49-F238E27FC236}">
                        <a16:creationId xmlns:a16="http://schemas.microsoft.com/office/drawing/2014/main" id="{95915F65-531F-D081-25DE-4540EFB53E6E}"/>
                      </a:ext>
                    </a:extLst>
                  </p:cNvPr>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4" name="Oval 146">
                    <a:extLst>
                      <a:ext uri="{FF2B5EF4-FFF2-40B4-BE49-F238E27FC236}">
                        <a16:creationId xmlns:a16="http://schemas.microsoft.com/office/drawing/2014/main" id="{2885E4A3-7CFB-C431-2364-2FB7983D5F9F}"/>
                      </a:ext>
                    </a:extLst>
                  </p:cNvPr>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1" name="Text Box 147">
                  <a:extLst>
                    <a:ext uri="{FF2B5EF4-FFF2-40B4-BE49-F238E27FC236}">
                      <a16:creationId xmlns:a16="http://schemas.microsoft.com/office/drawing/2014/main" id="{29837A71-23C8-F868-01EF-424AF3F3E79A}"/>
                    </a:ext>
                  </a:extLst>
                </p:cNvPr>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3</a:t>
                  </a:r>
                  <a:endParaRPr lang="en-US" b="0">
                    <a:solidFill>
                      <a:srgbClr val="000000"/>
                    </a:solidFill>
                    <a:latin typeface="Helvetica"/>
                  </a:endParaRPr>
                </a:p>
              </p:txBody>
            </p:sp>
          </p:grpSp>
          <p:grpSp>
            <p:nvGrpSpPr>
              <p:cNvPr id="26" name="Group 148">
                <a:extLst>
                  <a:ext uri="{FF2B5EF4-FFF2-40B4-BE49-F238E27FC236}">
                    <a16:creationId xmlns:a16="http://schemas.microsoft.com/office/drawing/2014/main" id="{1C39AA05-0AF3-E88A-7B49-7A6B47AB6460}"/>
                  </a:ext>
                </a:extLst>
              </p:cNvPr>
              <p:cNvGrpSpPr>
                <a:grpSpLocks/>
              </p:cNvGrpSpPr>
              <p:nvPr/>
            </p:nvGrpSpPr>
            <p:grpSpPr bwMode="auto">
              <a:xfrm>
                <a:off x="3428" y="2221"/>
                <a:ext cx="375" cy="827"/>
                <a:chOff x="1584" y="2064"/>
                <a:chExt cx="384" cy="847"/>
              </a:xfrm>
            </p:grpSpPr>
            <p:grpSp>
              <p:nvGrpSpPr>
                <p:cNvPr id="34" name="Group 149">
                  <a:extLst>
                    <a:ext uri="{FF2B5EF4-FFF2-40B4-BE49-F238E27FC236}">
                      <a16:creationId xmlns:a16="http://schemas.microsoft.com/office/drawing/2014/main" id="{9BA5B34C-D0E9-82A9-6CF5-3EDC7D85F47E}"/>
                    </a:ext>
                  </a:extLst>
                </p:cNvPr>
                <p:cNvGrpSpPr>
                  <a:grpSpLocks/>
                </p:cNvGrpSpPr>
                <p:nvPr/>
              </p:nvGrpSpPr>
              <p:grpSpPr bwMode="auto">
                <a:xfrm>
                  <a:off x="1584" y="2064"/>
                  <a:ext cx="384" cy="576"/>
                  <a:chOff x="1584" y="2064"/>
                  <a:chExt cx="384" cy="576"/>
                </a:xfrm>
              </p:grpSpPr>
              <p:sp>
                <p:nvSpPr>
                  <p:cNvPr id="36" name="Rectangle 150">
                    <a:extLst>
                      <a:ext uri="{FF2B5EF4-FFF2-40B4-BE49-F238E27FC236}">
                        <a16:creationId xmlns:a16="http://schemas.microsoft.com/office/drawing/2014/main" id="{B52D58E1-73C9-3B2B-D1F2-8278F31B594A}"/>
                      </a:ext>
                    </a:extLst>
                  </p:cNvPr>
                  <p:cNvSpPr>
                    <a:spLocks noChangeArrowheads="1"/>
                  </p:cNvSpPr>
                  <p:nvPr/>
                </p:nvSpPr>
                <p:spPr bwMode="auto">
                  <a:xfrm>
                    <a:off x="1584" y="2064"/>
                    <a:ext cx="384" cy="57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7" name="Oval 151">
                    <a:extLst>
                      <a:ext uri="{FF2B5EF4-FFF2-40B4-BE49-F238E27FC236}">
                        <a16:creationId xmlns:a16="http://schemas.microsoft.com/office/drawing/2014/main" id="{F6B7CD25-E508-79E7-7A77-1A6D4B585355}"/>
                      </a:ext>
                    </a:extLst>
                  </p:cNvPr>
                  <p:cNvSpPr>
                    <a:spLocks noChangeArrowheads="1"/>
                  </p:cNvSpPr>
                  <p:nvPr/>
                </p:nvSpPr>
                <p:spPr bwMode="auto">
                  <a:xfrm>
                    <a:off x="1752" y="2169"/>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8" name="Oval 152">
                    <a:extLst>
                      <a:ext uri="{FF2B5EF4-FFF2-40B4-BE49-F238E27FC236}">
                        <a16:creationId xmlns:a16="http://schemas.microsoft.com/office/drawing/2014/main" id="{3F0C922D-FCF0-4E5E-BB14-C06B19576591}"/>
                      </a:ext>
                    </a:extLst>
                  </p:cNvPr>
                  <p:cNvSpPr>
                    <a:spLocks noChangeArrowheads="1"/>
                  </p:cNvSpPr>
                  <p:nvPr/>
                </p:nvSpPr>
                <p:spPr bwMode="auto">
                  <a:xfrm>
                    <a:off x="1752" y="2328"/>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9" name="Oval 153">
                    <a:extLst>
                      <a:ext uri="{FF2B5EF4-FFF2-40B4-BE49-F238E27FC236}">
                        <a16:creationId xmlns:a16="http://schemas.microsoft.com/office/drawing/2014/main" id="{31B4338D-9669-AC31-E73F-33CAC763F5A3}"/>
                      </a:ext>
                    </a:extLst>
                  </p:cNvPr>
                  <p:cNvSpPr>
                    <a:spLocks noChangeArrowheads="1"/>
                  </p:cNvSpPr>
                  <p:nvPr/>
                </p:nvSpPr>
                <p:spPr bwMode="auto">
                  <a:xfrm>
                    <a:off x="1752" y="248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35" name="Text Box 154">
                  <a:extLst>
                    <a:ext uri="{FF2B5EF4-FFF2-40B4-BE49-F238E27FC236}">
                      <a16:creationId xmlns:a16="http://schemas.microsoft.com/office/drawing/2014/main" id="{C0951046-D759-2A4E-B43C-062810EAA5F2}"/>
                    </a:ext>
                  </a:extLst>
                </p:cNvPr>
                <p:cNvSpPr txBox="1">
                  <a:spLocks noChangeArrowheads="1"/>
                </p:cNvSpPr>
                <p:nvPr/>
              </p:nvSpPr>
              <p:spPr bwMode="auto">
                <a:xfrm>
                  <a:off x="1635" y="2673"/>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4</a:t>
                  </a:r>
                  <a:endParaRPr lang="en-US" b="0">
                    <a:solidFill>
                      <a:srgbClr val="000000"/>
                    </a:solidFill>
                    <a:latin typeface="Helvetica"/>
                  </a:endParaRPr>
                </a:p>
              </p:txBody>
            </p:sp>
          </p:grpSp>
          <p:sp>
            <p:nvSpPr>
              <p:cNvPr id="27" name="Line 155">
                <a:extLst>
                  <a:ext uri="{FF2B5EF4-FFF2-40B4-BE49-F238E27FC236}">
                    <a16:creationId xmlns:a16="http://schemas.microsoft.com/office/drawing/2014/main" id="{7E8EEB5A-DCC4-ED46-1E1F-2DD24D024B4F}"/>
                  </a:ext>
                </a:extLst>
              </p:cNvPr>
              <p:cNvSpPr>
                <a:spLocks noChangeShapeType="1"/>
              </p:cNvSpPr>
              <p:nvPr/>
            </p:nvSpPr>
            <p:spPr bwMode="auto">
              <a:xfrm flipV="1">
                <a:off x="2538" y="1378"/>
                <a:ext cx="141" cy="23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28" name="Line 156">
                <a:extLst>
                  <a:ext uri="{FF2B5EF4-FFF2-40B4-BE49-F238E27FC236}">
                    <a16:creationId xmlns:a16="http://schemas.microsoft.com/office/drawing/2014/main" id="{F5C6E1C3-0223-BC41-676F-3D67460EF291}"/>
                  </a:ext>
                </a:extLst>
              </p:cNvPr>
              <p:cNvSpPr>
                <a:spLocks noChangeShapeType="1"/>
              </p:cNvSpPr>
              <p:nvPr/>
            </p:nvSpPr>
            <p:spPr bwMode="auto">
              <a:xfrm>
                <a:off x="2687" y="1220"/>
                <a:ext cx="326" cy="406"/>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29" name="Line 157">
                <a:extLst>
                  <a:ext uri="{FF2B5EF4-FFF2-40B4-BE49-F238E27FC236}">
                    <a16:creationId xmlns:a16="http://schemas.microsoft.com/office/drawing/2014/main" id="{48E04AB9-99A2-A7CF-CEAF-3D948781984C}"/>
                  </a:ext>
                </a:extLst>
              </p:cNvPr>
              <p:cNvSpPr>
                <a:spLocks noChangeShapeType="1"/>
              </p:cNvSpPr>
              <p:nvPr/>
            </p:nvSpPr>
            <p:spPr bwMode="auto">
              <a:xfrm flipV="1">
                <a:off x="3212" y="1393"/>
                <a:ext cx="148" cy="24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0" name="Line 158">
                <a:extLst>
                  <a:ext uri="{FF2B5EF4-FFF2-40B4-BE49-F238E27FC236}">
                    <a16:creationId xmlns:a16="http://schemas.microsoft.com/office/drawing/2014/main" id="{41A6B7B8-0CE7-D279-0B99-1F9C6A922DD7}"/>
                  </a:ext>
                </a:extLst>
              </p:cNvPr>
              <p:cNvSpPr>
                <a:spLocks noChangeShapeType="1"/>
              </p:cNvSpPr>
              <p:nvPr/>
            </p:nvSpPr>
            <p:spPr bwMode="auto">
              <a:xfrm>
                <a:off x="3387" y="1222"/>
                <a:ext cx="229" cy="39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1" name="Line 159">
                <a:extLst>
                  <a:ext uri="{FF2B5EF4-FFF2-40B4-BE49-F238E27FC236}">
                    <a16:creationId xmlns:a16="http://schemas.microsoft.com/office/drawing/2014/main" id="{CA22B69B-E54D-1D5B-7AEF-78873C499988}"/>
                  </a:ext>
                </a:extLst>
              </p:cNvPr>
              <p:cNvSpPr>
                <a:spLocks noChangeShapeType="1"/>
              </p:cNvSpPr>
              <p:nvPr/>
            </p:nvSpPr>
            <p:spPr bwMode="auto">
              <a:xfrm flipH="1" flipV="1">
                <a:off x="2554" y="1981"/>
                <a:ext cx="26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2" name="Line 160">
                <a:extLst>
                  <a:ext uri="{FF2B5EF4-FFF2-40B4-BE49-F238E27FC236}">
                    <a16:creationId xmlns:a16="http://schemas.microsoft.com/office/drawing/2014/main" id="{01BC125E-A261-D503-E930-2F51BC613AF1}"/>
                  </a:ext>
                </a:extLst>
              </p:cNvPr>
              <p:cNvSpPr>
                <a:spLocks noChangeShapeType="1"/>
              </p:cNvSpPr>
              <p:nvPr/>
            </p:nvSpPr>
            <p:spPr bwMode="auto">
              <a:xfrm flipV="1">
                <a:off x="2821" y="1985"/>
                <a:ext cx="236" cy="512"/>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3" name="Line 195">
                <a:extLst>
                  <a:ext uri="{FF2B5EF4-FFF2-40B4-BE49-F238E27FC236}">
                    <a16:creationId xmlns:a16="http://schemas.microsoft.com/office/drawing/2014/main" id="{401F6455-50AF-E0B4-5D2C-857B7016B35A}"/>
                  </a:ext>
                </a:extLst>
              </p:cNvPr>
              <p:cNvSpPr>
                <a:spLocks noChangeShapeType="1"/>
              </p:cNvSpPr>
              <p:nvPr/>
            </p:nvSpPr>
            <p:spPr bwMode="auto">
              <a:xfrm flipH="1">
                <a:off x="3014" y="1933"/>
                <a:ext cx="505" cy="41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sp>
        <p:nvSpPr>
          <p:cNvPr id="5" name="TextBox 4">
            <a:extLst>
              <a:ext uri="{FF2B5EF4-FFF2-40B4-BE49-F238E27FC236}">
                <a16:creationId xmlns:a16="http://schemas.microsoft.com/office/drawing/2014/main" id="{9067EA2B-8C7C-D9D2-ADD9-D3F2D9D033FC}"/>
              </a:ext>
            </a:extLst>
          </p:cNvPr>
          <p:cNvSpPr txBox="1"/>
          <p:nvPr/>
        </p:nvSpPr>
        <p:spPr>
          <a:xfrm>
            <a:off x="35887" y="4787747"/>
            <a:ext cx="6364913" cy="400110"/>
          </a:xfrm>
          <a:prstGeom prst="rect">
            <a:avLst/>
          </a:prstGeom>
          <a:noFill/>
        </p:spPr>
        <p:txBody>
          <a:bodyPr wrap="square" rtlCol="0">
            <a:spAutoFit/>
          </a:bodyPr>
          <a:lstStyle/>
          <a:p>
            <a:r>
              <a:rPr lang="en-GB" altLang="zh-CN" sz="2000" b="0" dirty="0">
                <a:solidFill>
                  <a:schemeClr val="dk1"/>
                </a:solidFill>
                <a:latin typeface="Gill Sans" panose="020B0502020104020203"/>
                <a:ea typeface="+mn-ea"/>
                <a:cs typeface="+mn-cs"/>
              </a:rPr>
              <a:t>Deadlock, no safe sequence</a:t>
            </a:r>
            <a:endParaRPr lang="en-GB" sz="2000" b="0" dirty="0">
              <a:solidFill>
                <a:schemeClr val="dk1"/>
              </a:solidFill>
              <a:latin typeface="Gill Sans" panose="020B0502020104020203"/>
              <a:ea typeface="+mn-ea"/>
              <a:cs typeface="+mn-cs"/>
            </a:endParaRPr>
          </a:p>
        </p:txBody>
      </p:sp>
    </p:spTree>
    <p:extLst>
      <p:ext uri="{BB962C8B-B14F-4D97-AF65-F5344CB8AC3E}">
        <p14:creationId xmlns:p14="http://schemas.microsoft.com/office/powerpoint/2010/main" val="375800511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2A10-41A5-9895-0B16-ACEA70293288}"/>
              </a:ext>
            </a:extLst>
          </p:cNvPr>
          <p:cNvSpPr>
            <a:spLocks noGrp="1"/>
          </p:cNvSpPr>
          <p:nvPr>
            <p:ph type="title"/>
          </p:nvPr>
        </p:nvSpPr>
        <p:spPr/>
        <p:txBody>
          <a:bodyPr/>
          <a:lstStyle/>
          <a:p>
            <a:r>
              <a:rPr lang="en-GB" dirty="0"/>
              <a:t>Q. Dining Lawyers</a:t>
            </a:r>
            <a:endParaRPr lang="en-SE" dirty="0"/>
          </a:p>
        </p:txBody>
      </p:sp>
      <p:sp>
        <p:nvSpPr>
          <p:cNvPr id="3" name="Content Placeholder 2">
            <a:extLst>
              <a:ext uri="{FF2B5EF4-FFF2-40B4-BE49-F238E27FC236}">
                <a16:creationId xmlns:a16="http://schemas.microsoft.com/office/drawing/2014/main" id="{E9304C07-65AC-81BF-04CE-B8BAC4C0342A}"/>
              </a:ext>
            </a:extLst>
          </p:cNvPr>
          <p:cNvSpPr>
            <a:spLocks noGrp="1"/>
          </p:cNvSpPr>
          <p:nvPr>
            <p:ph idx="1"/>
          </p:nvPr>
        </p:nvSpPr>
        <p:spPr/>
        <p:txBody>
          <a:bodyPr>
            <a:normAutofit/>
          </a:bodyPr>
          <a:lstStyle/>
          <a:p>
            <a:r>
              <a:rPr lang="en-GB" dirty="0"/>
              <a:t>Consider the Dining Lawyers problem. There are 3 lawyers P1 to P3, each with a different number of arms. P1 has 1 arm and needs 1 fork to eat; P2 has 2 arms and needs 2 forks to eat; P3 has 3 arms and needs 3 forks to eat. There is a pile of 3 forks at </a:t>
            </a:r>
            <a:r>
              <a:rPr lang="en-GB" dirty="0" err="1"/>
              <a:t>center</a:t>
            </a:r>
            <a:r>
              <a:rPr lang="en-GB" dirty="0"/>
              <a:t> of the table. Each lawyer picks up one fork at a time, and when he gets enough forks, he eats and then puts down all his forks.</a:t>
            </a:r>
          </a:p>
          <a:p>
            <a:r>
              <a:rPr lang="en-GB" dirty="0"/>
              <a:t>Is it possible for the system to be deadlocked? If no, explain why. If yes, show a (potential) deadlock state and run Banker’s algorithm to check it. (You need to give the Max, Allocation, Need matrices, Total and Available vectors, and  Available resources after completion of each process.)</a:t>
            </a:r>
          </a:p>
        </p:txBody>
      </p:sp>
    </p:spTree>
    <p:extLst>
      <p:ext uri="{BB962C8B-B14F-4D97-AF65-F5344CB8AC3E}">
        <p14:creationId xmlns:p14="http://schemas.microsoft.com/office/powerpoint/2010/main" val="59970685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37D37-78EA-8798-63F7-D03899A19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13D19-1E20-74FD-BAED-7017E7C4C54C}"/>
              </a:ext>
            </a:extLst>
          </p:cNvPr>
          <p:cNvSpPr>
            <a:spLocks noGrp="1"/>
          </p:cNvSpPr>
          <p:nvPr>
            <p:ph type="title"/>
          </p:nvPr>
        </p:nvSpPr>
        <p:spPr/>
        <p:txBody>
          <a:bodyPr/>
          <a:lstStyle/>
          <a:p>
            <a:r>
              <a:rPr lang="en-GB" dirty="0"/>
              <a:t>(1) Deadlock Evening Exam</a:t>
            </a:r>
            <a:endParaRPr lang="en-SE" dirty="0"/>
          </a:p>
        </p:txBody>
      </p:sp>
      <p:graphicFrame>
        <p:nvGraphicFramePr>
          <p:cNvPr id="6" name="Content Placeholder 5">
            <a:extLst>
              <a:ext uri="{FF2B5EF4-FFF2-40B4-BE49-F238E27FC236}">
                <a16:creationId xmlns:a16="http://schemas.microsoft.com/office/drawing/2014/main" id="{374884A6-2A73-1875-3FF8-5086AE6B8D05}"/>
              </a:ext>
            </a:extLst>
          </p:cNvPr>
          <p:cNvGraphicFramePr>
            <a:graphicFrameLocks noGrp="1"/>
          </p:cNvGraphicFramePr>
          <p:nvPr>
            <p:ph idx="1"/>
            <p:extLst>
              <p:ext uri="{D42A27DB-BD31-4B8C-83A1-F6EECF244321}">
                <p14:modId xmlns:p14="http://schemas.microsoft.com/office/powerpoint/2010/main" val="45422137"/>
              </p:ext>
            </p:extLst>
          </p:nvPr>
        </p:nvGraphicFramePr>
        <p:xfrm>
          <a:off x="164995" y="156466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9" name="Content Placeholder 5">
            <a:extLst>
              <a:ext uri="{FF2B5EF4-FFF2-40B4-BE49-F238E27FC236}">
                <a16:creationId xmlns:a16="http://schemas.microsoft.com/office/drawing/2014/main" id="{0091A085-3945-B396-27F5-B87FDC9A27F3}"/>
              </a:ext>
            </a:extLst>
          </p:cNvPr>
          <p:cNvGraphicFramePr>
            <a:graphicFrameLocks/>
          </p:cNvGraphicFramePr>
          <p:nvPr/>
        </p:nvGraphicFramePr>
        <p:xfrm>
          <a:off x="3115025"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1" name="Content Placeholder 5">
            <a:extLst>
              <a:ext uri="{FF2B5EF4-FFF2-40B4-BE49-F238E27FC236}">
                <a16:creationId xmlns:a16="http://schemas.microsoft.com/office/drawing/2014/main" id="{E2B250E3-1B90-E61F-4240-3BF9CB6D0204}"/>
              </a:ext>
            </a:extLst>
          </p:cNvPr>
          <p:cNvGraphicFramePr>
            <a:graphicFrameLocks/>
          </p:cNvGraphicFramePr>
          <p:nvPr/>
        </p:nvGraphicFramePr>
        <p:xfrm>
          <a:off x="430434"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bl>
          </a:graphicData>
        </a:graphic>
      </p:graphicFrame>
      <p:sp>
        <p:nvSpPr>
          <p:cNvPr id="12" name="TextBox 11">
            <a:extLst>
              <a:ext uri="{FF2B5EF4-FFF2-40B4-BE49-F238E27FC236}">
                <a16:creationId xmlns:a16="http://schemas.microsoft.com/office/drawing/2014/main" id="{18F92D57-5290-DADE-F64E-3F545D7F79C5}"/>
              </a:ext>
            </a:extLst>
          </p:cNvPr>
          <p:cNvSpPr txBox="1"/>
          <p:nvPr/>
        </p:nvSpPr>
        <p:spPr>
          <a:xfrm>
            <a:off x="1079420" y="1089724"/>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13" name="TextBox 12">
            <a:extLst>
              <a:ext uri="{FF2B5EF4-FFF2-40B4-BE49-F238E27FC236}">
                <a16:creationId xmlns:a16="http://schemas.microsoft.com/office/drawing/2014/main" id="{069AC651-3833-4E9C-0B46-BEF5040F9A3B}"/>
              </a:ext>
            </a:extLst>
          </p:cNvPr>
          <p:cNvSpPr txBox="1"/>
          <p:nvPr/>
        </p:nvSpPr>
        <p:spPr>
          <a:xfrm>
            <a:off x="3812354" y="1089724"/>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14" name="TextBox 13">
            <a:extLst>
              <a:ext uri="{FF2B5EF4-FFF2-40B4-BE49-F238E27FC236}">
                <a16:creationId xmlns:a16="http://schemas.microsoft.com/office/drawing/2014/main" id="{6697FB69-5C6F-9B7C-1439-AF1B6F030AFA}"/>
              </a:ext>
            </a:extLst>
          </p:cNvPr>
          <p:cNvSpPr txBox="1"/>
          <p:nvPr/>
        </p:nvSpPr>
        <p:spPr>
          <a:xfrm>
            <a:off x="1002907" y="3308269"/>
            <a:ext cx="816249" cy="400110"/>
          </a:xfrm>
          <a:prstGeom prst="rect">
            <a:avLst/>
          </a:prstGeom>
          <a:noFill/>
        </p:spPr>
        <p:txBody>
          <a:bodyPr wrap="none" rtlCol="0">
            <a:spAutoFit/>
          </a:bodyPr>
          <a:lstStyle/>
          <a:p>
            <a:r>
              <a:rPr lang="en-GB" sz="2000" b="0" dirty="0">
                <a:solidFill>
                  <a:schemeClr val="dk1"/>
                </a:solidFill>
                <a:latin typeface="+mn-lt"/>
                <a:ea typeface="+mn-ea"/>
                <a:cs typeface="+mn-cs"/>
              </a:rPr>
              <a:t>Total</a:t>
            </a:r>
          </a:p>
        </p:txBody>
      </p:sp>
      <p:sp>
        <p:nvSpPr>
          <p:cNvPr id="15" name="TextBox 14">
            <a:extLst>
              <a:ext uri="{FF2B5EF4-FFF2-40B4-BE49-F238E27FC236}">
                <a16:creationId xmlns:a16="http://schemas.microsoft.com/office/drawing/2014/main" id="{A43CA809-27AD-7F21-D32F-F9307913AB36}"/>
              </a:ext>
            </a:extLst>
          </p:cNvPr>
          <p:cNvSpPr txBox="1"/>
          <p:nvPr/>
        </p:nvSpPr>
        <p:spPr>
          <a:xfrm>
            <a:off x="3782807" y="3308269"/>
            <a:ext cx="1266693" cy="400110"/>
          </a:xfrm>
          <a:prstGeom prst="rect">
            <a:avLst/>
          </a:prstGeom>
          <a:noFill/>
        </p:spPr>
        <p:txBody>
          <a:bodyPr wrap="none" rtlCol="0">
            <a:spAutoFit/>
          </a:bodyPr>
          <a:lstStyle/>
          <a:p>
            <a:r>
              <a:rPr lang="en-GB" sz="2000" b="0" dirty="0">
                <a:solidFill>
                  <a:schemeClr val="dk1"/>
                </a:solidFill>
                <a:latin typeface="+mn-lt"/>
                <a:ea typeface="+mn-ea"/>
                <a:cs typeface="+mn-cs"/>
              </a:rPr>
              <a:t>Available</a:t>
            </a:r>
          </a:p>
        </p:txBody>
      </p:sp>
      <p:graphicFrame>
        <p:nvGraphicFramePr>
          <p:cNvPr id="17" name="Content Placeholder 5">
            <a:extLst>
              <a:ext uri="{FF2B5EF4-FFF2-40B4-BE49-F238E27FC236}">
                <a16:creationId xmlns:a16="http://schemas.microsoft.com/office/drawing/2014/main" id="{CC7DD6FE-37F0-BD14-8B4D-BD2792E173E8}"/>
              </a:ext>
            </a:extLst>
          </p:cNvPr>
          <p:cNvGraphicFramePr>
            <a:graphicFrameLocks/>
          </p:cNvGraphicFramePr>
          <p:nvPr/>
        </p:nvGraphicFramePr>
        <p:xfrm>
          <a:off x="3436838" y="3712289"/>
          <a:ext cx="2123524" cy="79248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a:t>3</a:t>
                      </a:r>
                      <a:endParaRPr lang="en-SE" sz="2000" dirty="0"/>
                    </a:p>
                  </a:txBody>
                  <a:tcPr/>
                </a:tc>
                <a:extLst>
                  <a:ext uri="{0D108BD9-81ED-4DB2-BD59-A6C34878D82A}">
                    <a16:rowId xmlns:a16="http://schemas.microsoft.com/office/drawing/2014/main" val="3030728590"/>
                  </a:ext>
                </a:extLst>
              </a:tr>
            </a:tbl>
          </a:graphicData>
        </a:graphic>
      </p:graphicFrame>
      <p:graphicFrame>
        <p:nvGraphicFramePr>
          <p:cNvPr id="19" name="Content Placeholder 5">
            <a:extLst>
              <a:ext uri="{FF2B5EF4-FFF2-40B4-BE49-F238E27FC236}">
                <a16:creationId xmlns:a16="http://schemas.microsoft.com/office/drawing/2014/main" id="{F63A27A6-8761-B06A-8583-5E90F42E5818}"/>
              </a:ext>
            </a:extLst>
          </p:cNvPr>
          <p:cNvGraphicFramePr>
            <a:graphicFrameLocks/>
          </p:cNvGraphicFramePr>
          <p:nvPr/>
        </p:nvGraphicFramePr>
        <p:xfrm>
          <a:off x="6172200" y="1571112"/>
          <a:ext cx="2654405" cy="158496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3030728590"/>
                  </a:ext>
                </a:extLst>
              </a:tr>
            </a:tbl>
          </a:graphicData>
        </a:graphic>
      </p:graphicFrame>
      <p:sp>
        <p:nvSpPr>
          <p:cNvPr id="20" name="TextBox 19">
            <a:extLst>
              <a:ext uri="{FF2B5EF4-FFF2-40B4-BE49-F238E27FC236}">
                <a16:creationId xmlns:a16="http://schemas.microsoft.com/office/drawing/2014/main" id="{A8BDF628-D122-953B-6418-0AE2E126E85A}"/>
              </a:ext>
            </a:extLst>
          </p:cNvPr>
          <p:cNvSpPr txBox="1"/>
          <p:nvPr/>
        </p:nvSpPr>
        <p:spPr>
          <a:xfrm>
            <a:off x="7103552" y="1089724"/>
            <a:ext cx="822661" cy="400110"/>
          </a:xfrm>
          <a:prstGeom prst="rect">
            <a:avLst/>
          </a:prstGeom>
          <a:noFill/>
        </p:spPr>
        <p:txBody>
          <a:bodyPr wrap="none" rtlCol="0">
            <a:spAutoFit/>
          </a:bodyPr>
          <a:lstStyle/>
          <a:p>
            <a:r>
              <a:rPr lang="en-GB" sz="2000" b="0" dirty="0">
                <a:solidFill>
                  <a:schemeClr val="dk1"/>
                </a:solidFill>
                <a:latin typeface="+mn-lt"/>
                <a:ea typeface="+mn-ea"/>
                <a:cs typeface="+mn-cs"/>
              </a:rPr>
              <a:t>Need</a:t>
            </a:r>
          </a:p>
        </p:txBody>
      </p:sp>
      <p:grpSp>
        <p:nvGrpSpPr>
          <p:cNvPr id="4" name="Group 259">
            <a:extLst>
              <a:ext uri="{FF2B5EF4-FFF2-40B4-BE49-F238E27FC236}">
                <a16:creationId xmlns:a16="http://schemas.microsoft.com/office/drawing/2014/main" id="{E5DCD5E3-95B9-B5A2-18DF-B24147780209}"/>
              </a:ext>
            </a:extLst>
          </p:cNvPr>
          <p:cNvGrpSpPr>
            <a:grpSpLocks/>
          </p:cNvGrpSpPr>
          <p:nvPr/>
        </p:nvGrpSpPr>
        <p:grpSpPr bwMode="auto">
          <a:xfrm>
            <a:off x="8929690" y="1717181"/>
            <a:ext cx="2782885" cy="3810000"/>
            <a:chOff x="1920" y="624"/>
            <a:chExt cx="1753" cy="2400"/>
          </a:xfrm>
        </p:grpSpPr>
        <p:sp>
          <p:nvSpPr>
            <p:cNvPr id="8" name="Rectangle 199">
              <a:extLst>
                <a:ext uri="{FF2B5EF4-FFF2-40B4-BE49-F238E27FC236}">
                  <a16:creationId xmlns:a16="http://schemas.microsoft.com/office/drawing/2014/main" id="{3DA519C5-934A-BA8F-7118-251CCAB86E77}"/>
                </a:ext>
              </a:extLst>
            </p:cNvPr>
            <p:cNvSpPr>
              <a:spLocks noChangeArrowheads="1"/>
            </p:cNvSpPr>
            <p:nvPr/>
          </p:nvSpPr>
          <p:spPr bwMode="auto">
            <a:xfrm>
              <a:off x="1920" y="624"/>
              <a:ext cx="1753" cy="24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nvGrpSpPr>
            <p:cNvPr id="10" name="Group 197">
              <a:extLst>
                <a:ext uri="{FF2B5EF4-FFF2-40B4-BE49-F238E27FC236}">
                  <a16:creationId xmlns:a16="http://schemas.microsoft.com/office/drawing/2014/main" id="{13538E69-4E22-CCA1-B43D-DB4CDFF9EE2F}"/>
                </a:ext>
              </a:extLst>
            </p:cNvPr>
            <p:cNvGrpSpPr>
              <a:grpSpLocks/>
            </p:cNvGrpSpPr>
            <p:nvPr/>
          </p:nvGrpSpPr>
          <p:grpSpPr bwMode="auto">
            <a:xfrm>
              <a:off x="2024" y="720"/>
              <a:ext cx="1546" cy="2232"/>
              <a:chOff x="2304" y="816"/>
              <a:chExt cx="1546" cy="2232"/>
            </a:xfrm>
          </p:grpSpPr>
          <p:sp>
            <p:nvSpPr>
              <p:cNvPr id="18" name="Oval 129">
                <a:extLst>
                  <a:ext uri="{FF2B5EF4-FFF2-40B4-BE49-F238E27FC236}">
                    <a16:creationId xmlns:a16="http://schemas.microsoft.com/office/drawing/2014/main" id="{ED273A33-45AD-ED90-5591-0C45C60E8A0C}"/>
                  </a:ext>
                </a:extLst>
              </p:cNvPr>
              <p:cNvSpPr>
                <a:spLocks noChangeArrowheads="1"/>
              </p:cNvSpPr>
              <p:nvPr/>
            </p:nvSpPr>
            <p:spPr bwMode="auto">
              <a:xfrm>
                <a:off x="2304"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1</a:t>
                </a:r>
                <a:endParaRPr lang="en-US" b="0">
                  <a:solidFill>
                    <a:srgbClr val="000000"/>
                  </a:solidFill>
                  <a:latin typeface="Helvetica"/>
                </a:endParaRPr>
              </a:p>
            </p:txBody>
          </p:sp>
          <p:sp>
            <p:nvSpPr>
              <p:cNvPr id="21" name="Oval 130">
                <a:extLst>
                  <a:ext uri="{FF2B5EF4-FFF2-40B4-BE49-F238E27FC236}">
                    <a16:creationId xmlns:a16="http://schemas.microsoft.com/office/drawing/2014/main" id="{8625500E-5FE8-E104-BAF7-F647C5F74B1D}"/>
                  </a:ext>
                </a:extLst>
              </p:cNvPr>
              <p:cNvSpPr>
                <a:spLocks noChangeArrowheads="1"/>
              </p:cNvSpPr>
              <p:nvPr/>
            </p:nvSpPr>
            <p:spPr bwMode="auto">
              <a:xfrm>
                <a:off x="2913"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dirty="0">
                    <a:solidFill>
                      <a:srgbClr val="000000"/>
                    </a:solidFill>
                    <a:latin typeface="Helvetica"/>
                  </a:rPr>
                  <a:t>T</a:t>
                </a:r>
                <a:r>
                  <a:rPr lang="en-US" b="0" baseline="-25000" dirty="0">
                    <a:solidFill>
                      <a:srgbClr val="000000"/>
                    </a:solidFill>
                    <a:latin typeface="Helvetica"/>
                  </a:rPr>
                  <a:t>2</a:t>
                </a:r>
                <a:endParaRPr lang="en-US" b="0" dirty="0">
                  <a:solidFill>
                    <a:srgbClr val="000000"/>
                  </a:solidFill>
                  <a:latin typeface="Helvetica"/>
                </a:endParaRPr>
              </a:p>
            </p:txBody>
          </p:sp>
          <p:sp>
            <p:nvSpPr>
              <p:cNvPr id="22" name="Oval 131">
                <a:extLst>
                  <a:ext uri="{FF2B5EF4-FFF2-40B4-BE49-F238E27FC236}">
                    <a16:creationId xmlns:a16="http://schemas.microsoft.com/office/drawing/2014/main" id="{D8FA2132-C20D-B0F4-2AB1-9EB940E4CADF}"/>
                  </a:ext>
                </a:extLst>
              </p:cNvPr>
              <p:cNvSpPr>
                <a:spLocks noChangeArrowheads="1"/>
              </p:cNvSpPr>
              <p:nvPr/>
            </p:nvSpPr>
            <p:spPr bwMode="auto">
              <a:xfrm>
                <a:off x="3475" y="1612"/>
                <a:ext cx="375" cy="37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b="0">
                    <a:solidFill>
                      <a:srgbClr val="000000"/>
                    </a:solidFill>
                    <a:latin typeface="Helvetica"/>
                  </a:rPr>
                  <a:t>T</a:t>
                </a:r>
                <a:r>
                  <a:rPr lang="en-US" b="0" baseline="-25000">
                    <a:solidFill>
                      <a:srgbClr val="000000"/>
                    </a:solidFill>
                    <a:latin typeface="Helvetica"/>
                  </a:rPr>
                  <a:t>3</a:t>
                </a:r>
                <a:endParaRPr lang="en-US" b="0">
                  <a:solidFill>
                    <a:srgbClr val="000000"/>
                  </a:solidFill>
                  <a:latin typeface="Helvetica"/>
                </a:endParaRPr>
              </a:p>
            </p:txBody>
          </p:sp>
          <p:grpSp>
            <p:nvGrpSpPr>
              <p:cNvPr id="23" name="Group 132">
                <a:extLst>
                  <a:ext uri="{FF2B5EF4-FFF2-40B4-BE49-F238E27FC236}">
                    <a16:creationId xmlns:a16="http://schemas.microsoft.com/office/drawing/2014/main" id="{D55A84E0-F6E4-E5DC-0093-68EC6D0E661A}"/>
                  </a:ext>
                </a:extLst>
              </p:cNvPr>
              <p:cNvGrpSpPr>
                <a:grpSpLocks/>
              </p:cNvGrpSpPr>
              <p:nvPr/>
            </p:nvGrpSpPr>
            <p:grpSpPr bwMode="auto">
              <a:xfrm>
                <a:off x="2491" y="816"/>
                <a:ext cx="375" cy="555"/>
                <a:chOff x="576" y="432"/>
                <a:chExt cx="384" cy="569"/>
              </a:xfrm>
            </p:grpSpPr>
            <p:grpSp>
              <p:nvGrpSpPr>
                <p:cNvPr id="49" name="Group 133">
                  <a:extLst>
                    <a:ext uri="{FF2B5EF4-FFF2-40B4-BE49-F238E27FC236}">
                      <a16:creationId xmlns:a16="http://schemas.microsoft.com/office/drawing/2014/main" id="{CE2AA655-F9AE-0DC5-A3ED-9173CE52E919}"/>
                    </a:ext>
                  </a:extLst>
                </p:cNvPr>
                <p:cNvGrpSpPr>
                  <a:grpSpLocks/>
                </p:cNvGrpSpPr>
                <p:nvPr/>
              </p:nvGrpSpPr>
              <p:grpSpPr bwMode="auto">
                <a:xfrm>
                  <a:off x="576" y="665"/>
                  <a:ext cx="384" cy="336"/>
                  <a:chOff x="1680" y="816"/>
                  <a:chExt cx="384" cy="336"/>
                </a:xfrm>
              </p:grpSpPr>
              <p:sp>
                <p:nvSpPr>
                  <p:cNvPr id="51" name="Rectangle 134">
                    <a:extLst>
                      <a:ext uri="{FF2B5EF4-FFF2-40B4-BE49-F238E27FC236}">
                        <a16:creationId xmlns:a16="http://schemas.microsoft.com/office/drawing/2014/main" id="{8B0D25F2-661B-D50B-68D8-3308C943CC5C}"/>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52" name="Oval 135">
                    <a:extLst>
                      <a:ext uri="{FF2B5EF4-FFF2-40B4-BE49-F238E27FC236}">
                        <a16:creationId xmlns:a16="http://schemas.microsoft.com/office/drawing/2014/main" id="{65743B4A-6CB7-CBE3-CDF7-1282A655CCDE}"/>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50" name="Text Box 136">
                  <a:extLst>
                    <a:ext uri="{FF2B5EF4-FFF2-40B4-BE49-F238E27FC236}">
                      <a16:creationId xmlns:a16="http://schemas.microsoft.com/office/drawing/2014/main" id="{D556628E-1B69-076D-DE8E-DE7532E81AC3}"/>
                    </a:ext>
                  </a:extLst>
                </p:cNvPr>
                <p:cNvSpPr txBox="1">
                  <a:spLocks noChangeArrowheads="1"/>
                </p:cNvSpPr>
                <p:nvPr/>
              </p:nvSpPr>
              <p:spPr bwMode="auto">
                <a:xfrm>
                  <a:off x="628" y="432"/>
                  <a:ext cx="281" cy="239"/>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1</a:t>
                  </a:r>
                  <a:endParaRPr lang="en-US" b="0">
                    <a:solidFill>
                      <a:srgbClr val="000000"/>
                    </a:solidFill>
                    <a:latin typeface="Helvetica"/>
                  </a:endParaRPr>
                </a:p>
              </p:txBody>
            </p:sp>
          </p:grpSp>
          <p:grpSp>
            <p:nvGrpSpPr>
              <p:cNvPr id="24" name="Group 137">
                <a:extLst>
                  <a:ext uri="{FF2B5EF4-FFF2-40B4-BE49-F238E27FC236}">
                    <a16:creationId xmlns:a16="http://schemas.microsoft.com/office/drawing/2014/main" id="{3EFC30A4-7645-670F-A23D-9C8D3270FA31}"/>
                  </a:ext>
                </a:extLst>
              </p:cNvPr>
              <p:cNvGrpSpPr>
                <a:grpSpLocks/>
              </p:cNvGrpSpPr>
              <p:nvPr/>
            </p:nvGrpSpPr>
            <p:grpSpPr bwMode="auto">
              <a:xfrm>
                <a:off x="3194" y="816"/>
                <a:ext cx="375" cy="562"/>
                <a:chOff x="1392" y="432"/>
                <a:chExt cx="384" cy="576"/>
              </a:xfrm>
            </p:grpSpPr>
            <p:grpSp>
              <p:nvGrpSpPr>
                <p:cNvPr id="45" name="Group 138">
                  <a:extLst>
                    <a:ext uri="{FF2B5EF4-FFF2-40B4-BE49-F238E27FC236}">
                      <a16:creationId xmlns:a16="http://schemas.microsoft.com/office/drawing/2014/main" id="{DA054B56-B3E5-5198-EE96-9DEF4F8E1687}"/>
                    </a:ext>
                  </a:extLst>
                </p:cNvPr>
                <p:cNvGrpSpPr>
                  <a:grpSpLocks/>
                </p:cNvGrpSpPr>
                <p:nvPr/>
              </p:nvGrpSpPr>
              <p:grpSpPr bwMode="auto">
                <a:xfrm>
                  <a:off x="1392" y="672"/>
                  <a:ext cx="384" cy="336"/>
                  <a:chOff x="1680" y="816"/>
                  <a:chExt cx="384" cy="336"/>
                </a:xfrm>
              </p:grpSpPr>
              <p:sp>
                <p:nvSpPr>
                  <p:cNvPr id="47" name="Rectangle 139">
                    <a:extLst>
                      <a:ext uri="{FF2B5EF4-FFF2-40B4-BE49-F238E27FC236}">
                        <a16:creationId xmlns:a16="http://schemas.microsoft.com/office/drawing/2014/main" id="{9A3FD2C2-BDF1-F2DF-17B8-EFDF5EAC8DE1}"/>
                      </a:ext>
                    </a:extLst>
                  </p:cNvPr>
                  <p:cNvSpPr>
                    <a:spLocks noChangeArrowheads="1"/>
                  </p:cNvSpPr>
                  <p:nvPr/>
                </p:nvSpPr>
                <p:spPr bwMode="auto">
                  <a:xfrm>
                    <a:off x="1680" y="816"/>
                    <a:ext cx="384" cy="33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8" name="Oval 140">
                    <a:extLst>
                      <a:ext uri="{FF2B5EF4-FFF2-40B4-BE49-F238E27FC236}">
                        <a16:creationId xmlns:a16="http://schemas.microsoft.com/office/drawing/2014/main" id="{36906151-9625-C4DB-6A1F-C876E6FCBA1B}"/>
                      </a:ext>
                    </a:extLst>
                  </p:cNvPr>
                  <p:cNvSpPr>
                    <a:spLocks noChangeArrowheads="1"/>
                  </p:cNvSpPr>
                  <p:nvPr/>
                </p:nvSpPr>
                <p:spPr bwMode="auto">
                  <a:xfrm>
                    <a:off x="1848" y="96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6" name="Text Box 141">
                  <a:extLst>
                    <a:ext uri="{FF2B5EF4-FFF2-40B4-BE49-F238E27FC236}">
                      <a16:creationId xmlns:a16="http://schemas.microsoft.com/office/drawing/2014/main" id="{8859D858-A6F7-D465-B2AF-CB11987C9360}"/>
                    </a:ext>
                  </a:extLst>
                </p:cNvPr>
                <p:cNvSpPr txBox="1">
                  <a:spLocks noChangeArrowheads="1"/>
                </p:cNvSpPr>
                <p:nvPr/>
              </p:nvSpPr>
              <p:spPr bwMode="auto">
                <a:xfrm>
                  <a:off x="1443" y="432"/>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2</a:t>
                  </a:r>
                  <a:endParaRPr lang="en-US" b="0">
                    <a:solidFill>
                      <a:srgbClr val="000000"/>
                    </a:solidFill>
                    <a:latin typeface="Helvetica"/>
                  </a:endParaRPr>
                </a:p>
              </p:txBody>
            </p:sp>
          </p:grpSp>
          <p:grpSp>
            <p:nvGrpSpPr>
              <p:cNvPr id="25" name="Group 142">
                <a:extLst>
                  <a:ext uri="{FF2B5EF4-FFF2-40B4-BE49-F238E27FC236}">
                    <a16:creationId xmlns:a16="http://schemas.microsoft.com/office/drawing/2014/main" id="{6B812CE8-9EC1-1556-7177-A0A1F288A4CB}"/>
                  </a:ext>
                </a:extLst>
              </p:cNvPr>
              <p:cNvGrpSpPr>
                <a:grpSpLocks/>
              </p:cNvGrpSpPr>
              <p:nvPr/>
            </p:nvGrpSpPr>
            <p:grpSpPr bwMode="auto">
              <a:xfrm>
                <a:off x="2632" y="2221"/>
                <a:ext cx="375" cy="654"/>
                <a:chOff x="672" y="2112"/>
                <a:chExt cx="384" cy="670"/>
              </a:xfrm>
            </p:grpSpPr>
            <p:grpSp>
              <p:nvGrpSpPr>
                <p:cNvPr id="40" name="Group 143">
                  <a:extLst>
                    <a:ext uri="{FF2B5EF4-FFF2-40B4-BE49-F238E27FC236}">
                      <a16:creationId xmlns:a16="http://schemas.microsoft.com/office/drawing/2014/main" id="{C29C499A-428B-A64B-EC38-BA14E5D5FB22}"/>
                    </a:ext>
                  </a:extLst>
                </p:cNvPr>
                <p:cNvGrpSpPr>
                  <a:grpSpLocks/>
                </p:cNvGrpSpPr>
                <p:nvPr/>
              </p:nvGrpSpPr>
              <p:grpSpPr bwMode="auto">
                <a:xfrm>
                  <a:off x="672" y="2112"/>
                  <a:ext cx="384" cy="432"/>
                  <a:chOff x="672" y="2064"/>
                  <a:chExt cx="384" cy="432"/>
                </a:xfrm>
              </p:grpSpPr>
              <p:sp>
                <p:nvSpPr>
                  <p:cNvPr id="42" name="Rectangle 144">
                    <a:extLst>
                      <a:ext uri="{FF2B5EF4-FFF2-40B4-BE49-F238E27FC236}">
                        <a16:creationId xmlns:a16="http://schemas.microsoft.com/office/drawing/2014/main" id="{B783A8D8-A438-AB8C-42B8-83DE6FD8B874}"/>
                      </a:ext>
                    </a:extLst>
                  </p:cNvPr>
                  <p:cNvSpPr>
                    <a:spLocks noChangeArrowheads="1"/>
                  </p:cNvSpPr>
                  <p:nvPr/>
                </p:nvSpPr>
                <p:spPr bwMode="auto">
                  <a:xfrm>
                    <a:off x="672" y="2064"/>
                    <a:ext cx="384" cy="432"/>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3" name="Oval 145">
                    <a:extLst>
                      <a:ext uri="{FF2B5EF4-FFF2-40B4-BE49-F238E27FC236}">
                        <a16:creationId xmlns:a16="http://schemas.microsoft.com/office/drawing/2014/main" id="{D3105FA3-EA54-BB6F-45C3-567CBCD290C7}"/>
                      </a:ext>
                    </a:extLst>
                  </p:cNvPr>
                  <p:cNvSpPr>
                    <a:spLocks noChangeArrowheads="1"/>
                  </p:cNvSpPr>
                  <p:nvPr/>
                </p:nvSpPr>
                <p:spPr bwMode="auto">
                  <a:xfrm>
                    <a:off x="840" y="217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44" name="Oval 146">
                    <a:extLst>
                      <a:ext uri="{FF2B5EF4-FFF2-40B4-BE49-F238E27FC236}">
                        <a16:creationId xmlns:a16="http://schemas.microsoft.com/office/drawing/2014/main" id="{BC765E83-C071-9F25-383D-AA2D2E9B1009}"/>
                      </a:ext>
                    </a:extLst>
                  </p:cNvPr>
                  <p:cNvSpPr>
                    <a:spLocks noChangeArrowheads="1"/>
                  </p:cNvSpPr>
                  <p:nvPr/>
                </p:nvSpPr>
                <p:spPr bwMode="auto">
                  <a:xfrm>
                    <a:off x="840" y="2324"/>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41" name="Text Box 147">
                  <a:extLst>
                    <a:ext uri="{FF2B5EF4-FFF2-40B4-BE49-F238E27FC236}">
                      <a16:creationId xmlns:a16="http://schemas.microsoft.com/office/drawing/2014/main" id="{949619DA-DC54-AB9B-21DD-18E38B11C753}"/>
                    </a:ext>
                  </a:extLst>
                </p:cNvPr>
                <p:cNvSpPr txBox="1">
                  <a:spLocks noChangeArrowheads="1"/>
                </p:cNvSpPr>
                <p:nvPr/>
              </p:nvSpPr>
              <p:spPr bwMode="auto">
                <a:xfrm>
                  <a:off x="723" y="2544"/>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3</a:t>
                  </a:r>
                  <a:endParaRPr lang="en-US" b="0">
                    <a:solidFill>
                      <a:srgbClr val="000000"/>
                    </a:solidFill>
                    <a:latin typeface="Helvetica"/>
                  </a:endParaRPr>
                </a:p>
              </p:txBody>
            </p:sp>
          </p:grpSp>
          <p:grpSp>
            <p:nvGrpSpPr>
              <p:cNvPr id="26" name="Group 148">
                <a:extLst>
                  <a:ext uri="{FF2B5EF4-FFF2-40B4-BE49-F238E27FC236}">
                    <a16:creationId xmlns:a16="http://schemas.microsoft.com/office/drawing/2014/main" id="{CB8E8B1C-FE96-65FA-ABAC-0E4F7DE7A58B}"/>
                  </a:ext>
                </a:extLst>
              </p:cNvPr>
              <p:cNvGrpSpPr>
                <a:grpSpLocks/>
              </p:cNvGrpSpPr>
              <p:nvPr/>
            </p:nvGrpSpPr>
            <p:grpSpPr bwMode="auto">
              <a:xfrm>
                <a:off x="3428" y="2221"/>
                <a:ext cx="375" cy="827"/>
                <a:chOff x="1584" y="2064"/>
                <a:chExt cx="384" cy="847"/>
              </a:xfrm>
            </p:grpSpPr>
            <p:grpSp>
              <p:nvGrpSpPr>
                <p:cNvPr id="34" name="Group 149">
                  <a:extLst>
                    <a:ext uri="{FF2B5EF4-FFF2-40B4-BE49-F238E27FC236}">
                      <a16:creationId xmlns:a16="http://schemas.microsoft.com/office/drawing/2014/main" id="{D8C00B37-9FD9-4B53-02FC-2F7EDD30BD2C}"/>
                    </a:ext>
                  </a:extLst>
                </p:cNvPr>
                <p:cNvGrpSpPr>
                  <a:grpSpLocks/>
                </p:cNvGrpSpPr>
                <p:nvPr/>
              </p:nvGrpSpPr>
              <p:grpSpPr bwMode="auto">
                <a:xfrm>
                  <a:off x="1584" y="2064"/>
                  <a:ext cx="384" cy="576"/>
                  <a:chOff x="1584" y="2064"/>
                  <a:chExt cx="384" cy="576"/>
                </a:xfrm>
              </p:grpSpPr>
              <p:sp>
                <p:nvSpPr>
                  <p:cNvPr id="36" name="Rectangle 150">
                    <a:extLst>
                      <a:ext uri="{FF2B5EF4-FFF2-40B4-BE49-F238E27FC236}">
                        <a16:creationId xmlns:a16="http://schemas.microsoft.com/office/drawing/2014/main" id="{29DF653D-3EAD-A093-F2A7-1ACC506AD7E0}"/>
                      </a:ext>
                    </a:extLst>
                  </p:cNvPr>
                  <p:cNvSpPr>
                    <a:spLocks noChangeArrowheads="1"/>
                  </p:cNvSpPr>
                  <p:nvPr/>
                </p:nvSpPr>
                <p:spPr bwMode="auto">
                  <a:xfrm>
                    <a:off x="1584" y="2064"/>
                    <a:ext cx="384" cy="576"/>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7" name="Oval 151">
                    <a:extLst>
                      <a:ext uri="{FF2B5EF4-FFF2-40B4-BE49-F238E27FC236}">
                        <a16:creationId xmlns:a16="http://schemas.microsoft.com/office/drawing/2014/main" id="{84D6DCBF-2DF7-2639-B915-161EE77B9C7A}"/>
                      </a:ext>
                    </a:extLst>
                  </p:cNvPr>
                  <p:cNvSpPr>
                    <a:spLocks noChangeArrowheads="1"/>
                  </p:cNvSpPr>
                  <p:nvPr/>
                </p:nvSpPr>
                <p:spPr bwMode="auto">
                  <a:xfrm>
                    <a:off x="1752" y="2169"/>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8" name="Oval 152">
                    <a:extLst>
                      <a:ext uri="{FF2B5EF4-FFF2-40B4-BE49-F238E27FC236}">
                        <a16:creationId xmlns:a16="http://schemas.microsoft.com/office/drawing/2014/main" id="{C622C105-CE93-E28F-27E1-D01DDC2F32C1}"/>
                      </a:ext>
                    </a:extLst>
                  </p:cNvPr>
                  <p:cNvSpPr>
                    <a:spLocks noChangeArrowheads="1"/>
                  </p:cNvSpPr>
                  <p:nvPr/>
                </p:nvSpPr>
                <p:spPr bwMode="auto">
                  <a:xfrm>
                    <a:off x="1752" y="2328"/>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9" name="Oval 153">
                    <a:extLst>
                      <a:ext uri="{FF2B5EF4-FFF2-40B4-BE49-F238E27FC236}">
                        <a16:creationId xmlns:a16="http://schemas.microsoft.com/office/drawing/2014/main" id="{85B792D1-6E57-5DB7-A03C-F3FA84E2485D}"/>
                      </a:ext>
                    </a:extLst>
                  </p:cNvPr>
                  <p:cNvSpPr>
                    <a:spLocks noChangeArrowheads="1"/>
                  </p:cNvSpPr>
                  <p:nvPr/>
                </p:nvSpPr>
                <p:spPr bwMode="auto">
                  <a:xfrm>
                    <a:off x="1752" y="2480"/>
                    <a:ext cx="48" cy="48"/>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sp>
              <p:nvSpPr>
                <p:cNvPr id="35" name="Text Box 154">
                  <a:extLst>
                    <a:ext uri="{FF2B5EF4-FFF2-40B4-BE49-F238E27FC236}">
                      <a16:creationId xmlns:a16="http://schemas.microsoft.com/office/drawing/2014/main" id="{583581B2-D09B-37E3-1B4A-E6798FDE3144}"/>
                    </a:ext>
                  </a:extLst>
                </p:cNvPr>
                <p:cNvSpPr txBox="1">
                  <a:spLocks noChangeArrowheads="1"/>
                </p:cNvSpPr>
                <p:nvPr/>
              </p:nvSpPr>
              <p:spPr bwMode="auto">
                <a:xfrm>
                  <a:off x="1635" y="2673"/>
                  <a:ext cx="281" cy="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b="0">
                      <a:solidFill>
                        <a:srgbClr val="000000"/>
                      </a:solidFill>
                      <a:latin typeface="Helvetica"/>
                    </a:rPr>
                    <a:t>R</a:t>
                  </a:r>
                  <a:r>
                    <a:rPr lang="en-US" b="0" baseline="-25000">
                      <a:solidFill>
                        <a:srgbClr val="000000"/>
                      </a:solidFill>
                      <a:latin typeface="Helvetica"/>
                    </a:rPr>
                    <a:t>4</a:t>
                  </a:r>
                  <a:endParaRPr lang="en-US" b="0">
                    <a:solidFill>
                      <a:srgbClr val="000000"/>
                    </a:solidFill>
                    <a:latin typeface="Helvetica"/>
                  </a:endParaRPr>
                </a:p>
              </p:txBody>
            </p:sp>
          </p:grpSp>
          <p:sp>
            <p:nvSpPr>
              <p:cNvPr id="27" name="Line 155">
                <a:extLst>
                  <a:ext uri="{FF2B5EF4-FFF2-40B4-BE49-F238E27FC236}">
                    <a16:creationId xmlns:a16="http://schemas.microsoft.com/office/drawing/2014/main" id="{F7C5D6E3-02F3-444F-5725-7F21A836A719}"/>
                  </a:ext>
                </a:extLst>
              </p:cNvPr>
              <p:cNvSpPr>
                <a:spLocks noChangeShapeType="1"/>
              </p:cNvSpPr>
              <p:nvPr/>
            </p:nvSpPr>
            <p:spPr bwMode="auto">
              <a:xfrm flipV="1">
                <a:off x="2538" y="1378"/>
                <a:ext cx="141" cy="234"/>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28" name="Line 156">
                <a:extLst>
                  <a:ext uri="{FF2B5EF4-FFF2-40B4-BE49-F238E27FC236}">
                    <a16:creationId xmlns:a16="http://schemas.microsoft.com/office/drawing/2014/main" id="{F074E2D4-1334-61B0-DCCF-202900686F17}"/>
                  </a:ext>
                </a:extLst>
              </p:cNvPr>
              <p:cNvSpPr>
                <a:spLocks noChangeShapeType="1"/>
              </p:cNvSpPr>
              <p:nvPr/>
            </p:nvSpPr>
            <p:spPr bwMode="auto">
              <a:xfrm>
                <a:off x="2687" y="1220"/>
                <a:ext cx="326" cy="406"/>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29" name="Line 157">
                <a:extLst>
                  <a:ext uri="{FF2B5EF4-FFF2-40B4-BE49-F238E27FC236}">
                    <a16:creationId xmlns:a16="http://schemas.microsoft.com/office/drawing/2014/main" id="{BB6CBE07-E44E-96C3-ADF8-80F3854BC6DD}"/>
                  </a:ext>
                </a:extLst>
              </p:cNvPr>
              <p:cNvSpPr>
                <a:spLocks noChangeShapeType="1"/>
              </p:cNvSpPr>
              <p:nvPr/>
            </p:nvSpPr>
            <p:spPr bwMode="auto">
              <a:xfrm flipV="1">
                <a:off x="3212" y="1393"/>
                <a:ext cx="148" cy="247"/>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0" name="Line 158">
                <a:extLst>
                  <a:ext uri="{FF2B5EF4-FFF2-40B4-BE49-F238E27FC236}">
                    <a16:creationId xmlns:a16="http://schemas.microsoft.com/office/drawing/2014/main" id="{24AD1138-A59B-E288-6343-38323109E168}"/>
                  </a:ext>
                </a:extLst>
              </p:cNvPr>
              <p:cNvSpPr>
                <a:spLocks noChangeShapeType="1"/>
              </p:cNvSpPr>
              <p:nvPr/>
            </p:nvSpPr>
            <p:spPr bwMode="auto">
              <a:xfrm>
                <a:off x="3387" y="1222"/>
                <a:ext cx="229" cy="39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1" name="Line 159">
                <a:extLst>
                  <a:ext uri="{FF2B5EF4-FFF2-40B4-BE49-F238E27FC236}">
                    <a16:creationId xmlns:a16="http://schemas.microsoft.com/office/drawing/2014/main" id="{3E77A553-9BAF-4A69-8479-FA64B748FC60}"/>
                  </a:ext>
                </a:extLst>
              </p:cNvPr>
              <p:cNvSpPr>
                <a:spLocks noChangeShapeType="1"/>
              </p:cNvSpPr>
              <p:nvPr/>
            </p:nvSpPr>
            <p:spPr bwMode="auto">
              <a:xfrm flipH="1" flipV="1">
                <a:off x="2554" y="1981"/>
                <a:ext cx="261" cy="36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2" name="Line 160">
                <a:extLst>
                  <a:ext uri="{FF2B5EF4-FFF2-40B4-BE49-F238E27FC236}">
                    <a16:creationId xmlns:a16="http://schemas.microsoft.com/office/drawing/2014/main" id="{99B3BF0A-9C20-4CA6-A6D1-012D86798970}"/>
                  </a:ext>
                </a:extLst>
              </p:cNvPr>
              <p:cNvSpPr>
                <a:spLocks noChangeShapeType="1"/>
              </p:cNvSpPr>
              <p:nvPr/>
            </p:nvSpPr>
            <p:spPr bwMode="auto">
              <a:xfrm flipV="1">
                <a:off x="2821" y="1985"/>
                <a:ext cx="236" cy="512"/>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
            <p:nvSpPr>
              <p:cNvPr id="33" name="Line 195">
                <a:extLst>
                  <a:ext uri="{FF2B5EF4-FFF2-40B4-BE49-F238E27FC236}">
                    <a16:creationId xmlns:a16="http://schemas.microsoft.com/office/drawing/2014/main" id="{2A196EAE-BC94-9481-D8D3-0F35D80A6814}"/>
                  </a:ext>
                </a:extLst>
              </p:cNvPr>
              <p:cNvSpPr>
                <a:spLocks noChangeShapeType="1"/>
              </p:cNvSpPr>
              <p:nvPr/>
            </p:nvSpPr>
            <p:spPr bwMode="auto">
              <a:xfrm flipH="1">
                <a:off x="3014" y="1933"/>
                <a:ext cx="505" cy="410"/>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grpSp>
      </p:grpSp>
      <p:sp>
        <p:nvSpPr>
          <p:cNvPr id="5" name="Oval 4">
            <a:extLst>
              <a:ext uri="{FF2B5EF4-FFF2-40B4-BE49-F238E27FC236}">
                <a16:creationId xmlns:a16="http://schemas.microsoft.com/office/drawing/2014/main" id="{985A59C8-7B76-7AD2-A05F-5501DC9A6F3D}"/>
              </a:ext>
            </a:extLst>
          </p:cNvPr>
          <p:cNvSpPr/>
          <p:nvPr/>
        </p:nvSpPr>
        <p:spPr bwMode="auto">
          <a:xfrm>
            <a:off x="228600" y="4396630"/>
            <a:ext cx="67420" cy="67420"/>
          </a:xfrm>
          <a:prstGeom prst="ellips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53" name="Rectangle 52">
            <a:extLst>
              <a:ext uri="{FF2B5EF4-FFF2-40B4-BE49-F238E27FC236}">
                <a16:creationId xmlns:a16="http://schemas.microsoft.com/office/drawing/2014/main" id="{75CF303D-0235-EE26-6F42-FFEAB69EEFAB}"/>
              </a:ext>
            </a:extLst>
          </p:cNvPr>
          <p:cNvSpPr/>
          <p:nvPr/>
        </p:nvSpPr>
        <p:spPr bwMode="auto">
          <a:xfrm rot="2273811">
            <a:off x="10607183" y="2781004"/>
            <a:ext cx="144313" cy="435808"/>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800" b="1" i="0" u="none" strike="noStrike" cap="none" normalizeH="0" baseline="0" dirty="0">
              <a:ln>
                <a:noFill/>
              </a:ln>
              <a:solidFill>
                <a:schemeClr val="tx1"/>
              </a:solidFill>
              <a:effectLst/>
              <a:latin typeface="Gill Sans Light"/>
            </a:endParaRPr>
          </a:p>
        </p:txBody>
      </p:sp>
      <p:sp>
        <p:nvSpPr>
          <p:cNvPr id="54" name="TextBox 53">
            <a:extLst>
              <a:ext uri="{FF2B5EF4-FFF2-40B4-BE49-F238E27FC236}">
                <a16:creationId xmlns:a16="http://schemas.microsoft.com/office/drawing/2014/main" id="{FE681247-4E8C-A1AE-98DE-684123EF99D9}"/>
              </a:ext>
            </a:extLst>
          </p:cNvPr>
          <p:cNvSpPr txBox="1"/>
          <p:nvPr/>
        </p:nvSpPr>
        <p:spPr>
          <a:xfrm>
            <a:off x="35888" y="4787747"/>
            <a:ext cx="3714260" cy="707886"/>
          </a:xfrm>
          <a:prstGeom prst="rect">
            <a:avLst/>
          </a:prstGeom>
          <a:noFill/>
        </p:spPr>
        <p:txBody>
          <a:bodyPr wrap="square" rtlCol="0">
            <a:spAutoFit/>
          </a:bodyPr>
          <a:lstStyle/>
          <a:p>
            <a:r>
              <a:rPr lang="en-GB" altLang="zh-CN" sz="2000" b="0" dirty="0">
                <a:solidFill>
                  <a:schemeClr val="dk1"/>
                </a:solidFill>
                <a:latin typeface="Gill Sans" panose="020B0502020104020203"/>
                <a:ea typeface="+mn-ea"/>
                <a:cs typeface="+mn-cs"/>
              </a:rPr>
              <a:t>Safe sequence T3, T2, T1 or T2, T3, T1</a:t>
            </a:r>
            <a:endParaRPr lang="en-GB" sz="2000" b="0" dirty="0">
              <a:solidFill>
                <a:schemeClr val="dk1"/>
              </a:solidFill>
              <a:latin typeface="Gill Sans" panose="020B0502020104020203"/>
              <a:ea typeface="+mn-ea"/>
              <a:cs typeface="+mn-cs"/>
            </a:endParaRPr>
          </a:p>
        </p:txBody>
      </p:sp>
      <p:graphicFrame>
        <p:nvGraphicFramePr>
          <p:cNvPr id="55" name="Content Placeholder 5">
            <a:extLst>
              <a:ext uri="{FF2B5EF4-FFF2-40B4-BE49-F238E27FC236}">
                <a16:creationId xmlns:a16="http://schemas.microsoft.com/office/drawing/2014/main" id="{73F117D2-1BE8-78F8-B84F-421ED7A69130}"/>
              </a:ext>
            </a:extLst>
          </p:cNvPr>
          <p:cNvGraphicFramePr>
            <a:graphicFrameLocks/>
          </p:cNvGraphicFramePr>
          <p:nvPr>
            <p:extLst>
              <p:ext uri="{D42A27DB-BD31-4B8C-83A1-F6EECF244321}">
                <p14:modId xmlns:p14="http://schemas.microsoft.com/office/powerpoint/2010/main" val="1136741021"/>
              </p:ext>
            </p:extLst>
          </p:nvPr>
        </p:nvGraphicFramePr>
        <p:xfrm>
          <a:off x="6208995" y="4108529"/>
          <a:ext cx="2654405" cy="198120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T3</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263484799"/>
                  </a:ext>
                </a:extLst>
              </a:tr>
            </a:tbl>
          </a:graphicData>
        </a:graphic>
      </p:graphicFrame>
      <p:sp>
        <p:nvSpPr>
          <p:cNvPr id="56" name="TextBox 55">
            <a:extLst>
              <a:ext uri="{FF2B5EF4-FFF2-40B4-BE49-F238E27FC236}">
                <a16:creationId xmlns:a16="http://schemas.microsoft.com/office/drawing/2014/main" id="{52FCD3E0-9542-A211-E477-D3E64A274967}"/>
              </a:ext>
            </a:extLst>
          </p:cNvPr>
          <p:cNvSpPr txBox="1"/>
          <p:nvPr/>
        </p:nvSpPr>
        <p:spPr>
          <a:xfrm>
            <a:off x="6010037" y="3395053"/>
            <a:ext cx="3169960" cy="646331"/>
          </a:xfrm>
          <a:prstGeom prst="rect">
            <a:avLst/>
          </a:prstGeom>
          <a:noFill/>
        </p:spPr>
        <p:txBody>
          <a:bodyPr wrap="square" rtlCol="0">
            <a:spAutoFit/>
          </a:bodyPr>
          <a:lstStyle/>
          <a:p>
            <a:r>
              <a:rPr lang="en-GB" b="0" dirty="0">
                <a:solidFill>
                  <a:schemeClr val="dk1"/>
                </a:solidFill>
                <a:latin typeface="+mn-lt"/>
                <a:ea typeface="+mn-ea"/>
                <a:cs typeface="+mn-cs"/>
              </a:rPr>
              <a:t>Available resources after completion of each process</a:t>
            </a:r>
          </a:p>
        </p:txBody>
      </p:sp>
      <p:graphicFrame>
        <p:nvGraphicFramePr>
          <p:cNvPr id="57" name="Content Placeholder 5">
            <a:extLst>
              <a:ext uri="{FF2B5EF4-FFF2-40B4-BE49-F238E27FC236}">
                <a16:creationId xmlns:a16="http://schemas.microsoft.com/office/drawing/2014/main" id="{75100EDD-6D2E-65F9-15CD-6C0032739D77}"/>
              </a:ext>
            </a:extLst>
          </p:cNvPr>
          <p:cNvGraphicFramePr>
            <a:graphicFrameLocks/>
          </p:cNvGraphicFramePr>
          <p:nvPr>
            <p:extLst>
              <p:ext uri="{D42A27DB-BD31-4B8C-83A1-F6EECF244321}">
                <p14:modId xmlns:p14="http://schemas.microsoft.com/office/powerpoint/2010/main" val="1916373300"/>
              </p:ext>
            </p:extLst>
          </p:nvPr>
        </p:nvGraphicFramePr>
        <p:xfrm>
          <a:off x="3562836" y="4598268"/>
          <a:ext cx="2654405" cy="1981200"/>
        </p:xfrm>
        <a:graphic>
          <a:graphicData uri="http://schemas.openxmlformats.org/drawingml/2006/table">
            <a:tbl>
              <a:tblPr firstRow="1" bandRow="1">
                <a:tableStyleId>{5C22544A-7EE6-4342-B048-85BDC9FD1C3A}</a:tableStyleId>
              </a:tblPr>
              <a:tblGrid>
                <a:gridCol w="530881">
                  <a:extLst>
                    <a:ext uri="{9D8B030D-6E8A-4147-A177-3AD203B41FA5}">
                      <a16:colId xmlns:a16="http://schemas.microsoft.com/office/drawing/2014/main" val="1619986141"/>
                    </a:ext>
                  </a:extLst>
                </a:gridCol>
                <a:gridCol w="530881">
                  <a:extLst>
                    <a:ext uri="{9D8B030D-6E8A-4147-A177-3AD203B41FA5}">
                      <a16:colId xmlns:a16="http://schemas.microsoft.com/office/drawing/2014/main" val="3558990718"/>
                    </a:ext>
                  </a:extLst>
                </a:gridCol>
                <a:gridCol w="530881">
                  <a:extLst>
                    <a:ext uri="{9D8B030D-6E8A-4147-A177-3AD203B41FA5}">
                      <a16:colId xmlns:a16="http://schemas.microsoft.com/office/drawing/2014/main" val="2817522056"/>
                    </a:ext>
                  </a:extLst>
                </a:gridCol>
                <a:gridCol w="530881">
                  <a:extLst>
                    <a:ext uri="{9D8B030D-6E8A-4147-A177-3AD203B41FA5}">
                      <a16:colId xmlns:a16="http://schemas.microsoft.com/office/drawing/2014/main" val="27933147"/>
                    </a:ext>
                  </a:extLst>
                </a:gridCol>
                <a:gridCol w="530881">
                  <a:extLst>
                    <a:ext uri="{9D8B030D-6E8A-4147-A177-3AD203B41FA5}">
                      <a16:colId xmlns:a16="http://schemas.microsoft.com/office/drawing/2014/main" val="2599289334"/>
                    </a:ext>
                  </a:extLst>
                </a:gridCol>
              </a:tblGrid>
              <a:tr h="370840">
                <a:tc>
                  <a:txBody>
                    <a:bodyPr/>
                    <a:lstStyle/>
                    <a:p>
                      <a:pPr algn="ctr"/>
                      <a:endParaRPr lang="en-SE" sz="2000"/>
                    </a:p>
                  </a:txBody>
                  <a:tcPr/>
                </a:tc>
                <a:tc>
                  <a:txBody>
                    <a:bodyPr/>
                    <a:lstStyle/>
                    <a:p>
                      <a:pPr algn="ctr"/>
                      <a:r>
                        <a:rPr lang="en-GB" sz="2000" dirty="0"/>
                        <a:t>R1</a:t>
                      </a:r>
                      <a:endParaRPr lang="en-SE" sz="2000" dirty="0"/>
                    </a:p>
                  </a:txBody>
                  <a:tcPr/>
                </a:tc>
                <a:tc>
                  <a:txBody>
                    <a:bodyPr/>
                    <a:lstStyle/>
                    <a:p>
                      <a:pPr algn="ctr"/>
                      <a:r>
                        <a:rPr lang="en-GB" sz="2000" dirty="0"/>
                        <a:t>R2</a:t>
                      </a:r>
                      <a:endParaRPr lang="en-SE" sz="2000" dirty="0"/>
                    </a:p>
                  </a:txBody>
                  <a:tcPr/>
                </a:tc>
                <a:tc>
                  <a:txBody>
                    <a:bodyPr/>
                    <a:lstStyle/>
                    <a:p>
                      <a:pPr algn="ctr"/>
                      <a:r>
                        <a:rPr lang="en-GB" sz="2000" dirty="0"/>
                        <a:t>R3</a:t>
                      </a:r>
                      <a:endParaRPr lang="en-SE" sz="2000" dirty="0"/>
                    </a:p>
                  </a:txBody>
                  <a:tcPr/>
                </a:tc>
                <a:tc>
                  <a:txBody>
                    <a:bodyPr/>
                    <a:lstStyle/>
                    <a:p>
                      <a:pPr algn="ctr"/>
                      <a:r>
                        <a:rPr lang="en-GB" sz="2000" dirty="0"/>
                        <a:t>R4</a:t>
                      </a:r>
                      <a:endParaRPr lang="en-SE" sz="2000" dirty="0"/>
                    </a:p>
                  </a:txBody>
                  <a:tcPr/>
                </a:tc>
                <a:extLst>
                  <a:ext uri="{0D108BD9-81ED-4DB2-BD59-A6C34878D82A}">
                    <a16:rowId xmlns:a16="http://schemas.microsoft.com/office/drawing/2014/main" val="117063772"/>
                  </a:ext>
                </a:extLst>
              </a:tr>
              <a:tr h="370840">
                <a:tc>
                  <a:txBody>
                    <a:bodyPr/>
                    <a:lstStyle/>
                    <a:p>
                      <a:pPr algn="ct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T2</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0</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1884641263"/>
                  </a:ext>
                </a:extLst>
              </a:tr>
              <a:tr h="370840">
                <a:tc>
                  <a:txBody>
                    <a:bodyPr/>
                    <a:lstStyle/>
                    <a:p>
                      <a:pPr algn="ctr"/>
                      <a:r>
                        <a:rPr lang="en-GB" sz="2000" dirty="0"/>
                        <a:t>T3</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030728590"/>
                  </a:ext>
                </a:extLst>
              </a:tr>
              <a:tr h="370840">
                <a:tc>
                  <a:txBody>
                    <a:bodyPr/>
                    <a:lstStyle/>
                    <a:p>
                      <a:pPr algn="ctr"/>
                      <a:r>
                        <a:rPr lang="en-GB" sz="2000" dirty="0"/>
                        <a:t>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1</a:t>
                      </a:r>
                      <a:endParaRPr lang="en-SE" sz="2000" dirty="0"/>
                    </a:p>
                  </a:txBody>
                  <a:tcPr/>
                </a:tc>
                <a:tc>
                  <a:txBody>
                    <a:bodyPr/>
                    <a:lstStyle/>
                    <a:p>
                      <a:pPr algn="ctr"/>
                      <a:r>
                        <a:rPr lang="en-GB" sz="2000" dirty="0"/>
                        <a:t>2</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263484799"/>
                  </a:ext>
                </a:extLst>
              </a:tr>
            </a:tbl>
          </a:graphicData>
        </a:graphic>
      </p:graphicFrame>
      <p:sp>
        <p:nvSpPr>
          <p:cNvPr id="3" name="Line 157">
            <a:extLst>
              <a:ext uri="{FF2B5EF4-FFF2-40B4-BE49-F238E27FC236}">
                <a16:creationId xmlns:a16="http://schemas.microsoft.com/office/drawing/2014/main" id="{0435B26B-464D-4F62-45F0-1D1ECCF7600E}"/>
              </a:ext>
            </a:extLst>
          </p:cNvPr>
          <p:cNvSpPr>
            <a:spLocks noChangeShapeType="1"/>
          </p:cNvSpPr>
          <p:nvPr/>
        </p:nvSpPr>
        <p:spPr bwMode="auto">
          <a:xfrm flipV="1">
            <a:off x="10495476" y="2763959"/>
            <a:ext cx="234950" cy="392113"/>
          </a:xfrm>
          <a:prstGeom prst="line">
            <a:avLst/>
          </a:prstGeom>
          <a:ln>
            <a:headEnd/>
            <a:tailEnd type="stealth" w="med" len="med"/>
          </a:ln>
        </p:spPr>
        <p:style>
          <a:lnRef idx="2">
            <a:schemeClr val="dk1"/>
          </a:lnRef>
          <a:fillRef idx="1">
            <a:schemeClr val="lt1"/>
          </a:fillRef>
          <a:effectRef idx="0">
            <a:schemeClr val="dk1"/>
          </a:effectRef>
          <a:fontRef idx="minor">
            <a:schemeClr val="dk1"/>
          </a:fontRef>
        </p:style>
        <p:txBody>
          <a:bodyPr vert="eaVert" wrap="none" anchor="ctr"/>
          <a:lstStyle/>
          <a:p>
            <a:pPr algn="ctr"/>
            <a:endParaRPr lang="en-US" b="0">
              <a:solidFill>
                <a:srgbClr val="000000"/>
              </a:solidFill>
              <a:latin typeface="Helvetica"/>
            </a:endParaRPr>
          </a:p>
        </p:txBody>
      </p:sp>
    </p:spTree>
    <p:extLst>
      <p:ext uri="{BB962C8B-B14F-4D97-AF65-F5344CB8AC3E}">
        <p14:creationId xmlns:p14="http://schemas.microsoft.com/office/powerpoint/2010/main" val="74051954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CA46-E8FF-8241-8DEE-5C846936A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90B6A-E043-9AC1-D080-F9C920D918B4}"/>
              </a:ext>
            </a:extLst>
          </p:cNvPr>
          <p:cNvSpPr>
            <a:spLocks noGrp="1"/>
          </p:cNvSpPr>
          <p:nvPr>
            <p:ph type="title"/>
          </p:nvPr>
        </p:nvSpPr>
        <p:spPr/>
        <p:txBody>
          <a:bodyPr/>
          <a:lstStyle/>
          <a:p>
            <a:r>
              <a:rPr lang="en-GB" dirty="0">
                <a:solidFill>
                  <a:srgbClr val="FF0000"/>
                </a:solidFill>
              </a:rPr>
              <a:t>Exam Quiz 1: Dining Lawyers</a:t>
            </a:r>
            <a:endParaRPr lang="en-SE" dirty="0">
              <a:solidFill>
                <a:srgbClr val="FF0000"/>
              </a:solidFill>
            </a:endParaRPr>
          </a:p>
        </p:txBody>
      </p:sp>
      <p:sp>
        <p:nvSpPr>
          <p:cNvPr id="3" name="Content Placeholder 2">
            <a:extLst>
              <a:ext uri="{FF2B5EF4-FFF2-40B4-BE49-F238E27FC236}">
                <a16:creationId xmlns:a16="http://schemas.microsoft.com/office/drawing/2014/main" id="{B98BAB00-DF23-2A93-36B0-A7618A8017E8}"/>
              </a:ext>
            </a:extLst>
          </p:cNvPr>
          <p:cNvSpPr>
            <a:spLocks noGrp="1"/>
          </p:cNvSpPr>
          <p:nvPr>
            <p:ph idx="1"/>
          </p:nvPr>
        </p:nvSpPr>
        <p:spPr>
          <a:xfrm>
            <a:off x="812800" y="914400"/>
            <a:ext cx="10566400" cy="5562600"/>
          </a:xfrm>
        </p:spPr>
        <p:txBody>
          <a:bodyPr>
            <a:normAutofit fontScale="77500" lnSpcReduction="20000"/>
          </a:bodyPr>
          <a:lstStyle/>
          <a:p>
            <a:r>
              <a:rPr lang="en-GB" dirty="0"/>
              <a:t>Consider the Dining Lawyers problem. There are 3 lawyers P1 to P3. Each lawyer has 4 arms, and there is a pile of knives and forks at </a:t>
            </a:r>
            <a:r>
              <a:rPr lang="en-GB" dirty="0" err="1"/>
              <a:t>center</a:t>
            </a:r>
            <a:r>
              <a:rPr lang="en-GB" dirty="0"/>
              <a:t> of the table. Each lawyer follows the following steps:</a:t>
            </a:r>
          </a:p>
          <a:p>
            <a:pPr lvl="1"/>
            <a:r>
              <a:rPr lang="en-GB" dirty="0"/>
              <a:t>(1) Pick up a knife </a:t>
            </a:r>
          </a:p>
          <a:p>
            <a:pPr lvl="1"/>
            <a:r>
              <a:rPr lang="en-GB" dirty="0"/>
              <a:t>(2) Pick up another knife</a:t>
            </a:r>
          </a:p>
          <a:p>
            <a:pPr lvl="1"/>
            <a:r>
              <a:rPr lang="en-GB" dirty="0"/>
              <a:t>(3) Pick up a fork </a:t>
            </a:r>
          </a:p>
          <a:p>
            <a:pPr lvl="1"/>
            <a:r>
              <a:rPr lang="en-GB" dirty="0"/>
              <a:t>(4) Pick up another fork</a:t>
            </a:r>
          </a:p>
          <a:p>
            <a:pPr lvl="1"/>
            <a:r>
              <a:rPr lang="en-GB" dirty="0"/>
              <a:t>(5) Eat</a:t>
            </a:r>
          </a:p>
          <a:p>
            <a:pPr lvl="1"/>
            <a:r>
              <a:rPr lang="en-GB" dirty="0"/>
              <a:t>(6) Return the knife and fork to the pile </a:t>
            </a:r>
          </a:p>
          <a:p>
            <a:r>
              <a:rPr lang="en-GB" dirty="0"/>
              <a:t>Use Banker’s algorithm to check if it is possible for the system </a:t>
            </a:r>
            <a:r>
              <a:rPr lang="en-US" altLang="zh-CN" dirty="0"/>
              <a:t>to</a:t>
            </a:r>
            <a:r>
              <a:rPr lang="en-GB" dirty="0"/>
              <a:t> get into a deadlock. </a:t>
            </a:r>
          </a:p>
          <a:p>
            <a:r>
              <a:rPr lang="en-GB" dirty="0"/>
              <a:t>1) The pile </a:t>
            </a:r>
            <a:r>
              <a:rPr lang="en-US" altLang="zh-CN" dirty="0"/>
              <a:t>contains </a:t>
            </a:r>
            <a:r>
              <a:rPr lang="en-GB" altLang="zh-CN" dirty="0"/>
              <a:t>3</a:t>
            </a:r>
            <a:r>
              <a:rPr lang="en-GB" dirty="0"/>
              <a:t> knives and 2 forks. (Yes deadlock on knives)</a:t>
            </a:r>
          </a:p>
          <a:p>
            <a:r>
              <a:rPr lang="en-GB" dirty="0"/>
              <a:t>2) The pile </a:t>
            </a:r>
            <a:r>
              <a:rPr lang="en-US" altLang="zh-CN" dirty="0"/>
              <a:t>contains </a:t>
            </a:r>
            <a:r>
              <a:rPr lang="en-GB" dirty="0"/>
              <a:t>4 knives and 2 forks. (Yes deadlock on forks)</a:t>
            </a:r>
          </a:p>
          <a:p>
            <a:r>
              <a:rPr lang="en-GB" dirty="0"/>
              <a:t>3) The pile </a:t>
            </a:r>
            <a:r>
              <a:rPr lang="en-US" altLang="zh-CN" dirty="0"/>
              <a:t>contains </a:t>
            </a:r>
            <a:r>
              <a:rPr lang="en-GB" altLang="zh-CN" dirty="0"/>
              <a:t>4</a:t>
            </a:r>
            <a:r>
              <a:rPr lang="en-GB" dirty="0"/>
              <a:t> knives and 3 forks. (No deadlock)</a:t>
            </a:r>
          </a:p>
          <a:p>
            <a:r>
              <a:rPr lang="en-GB" dirty="0"/>
              <a:t>4) The pile </a:t>
            </a:r>
            <a:r>
              <a:rPr lang="en-US" altLang="zh-CN" dirty="0"/>
              <a:t>contains </a:t>
            </a:r>
            <a:r>
              <a:rPr lang="en-GB" altLang="zh-CN" dirty="0"/>
              <a:t>4</a:t>
            </a:r>
            <a:r>
              <a:rPr lang="en-GB" dirty="0"/>
              <a:t> knives and 3 forks. (No deadlock)</a:t>
            </a:r>
          </a:p>
          <a:p>
            <a:r>
              <a:rPr lang="en-GB" dirty="0"/>
              <a:t>For each question, please write out the initial state encoded in 3 matrices Max, Allocation, Need, and 2 vectors Total and Available. If there is no possible deadlock, explain why. If there is a (potential) deadlock, show an unsafe system state and use Banker’s algorithm to check it. </a:t>
            </a:r>
          </a:p>
        </p:txBody>
      </p:sp>
    </p:spTree>
    <p:extLst>
      <p:ext uri="{BB962C8B-B14F-4D97-AF65-F5344CB8AC3E}">
        <p14:creationId xmlns:p14="http://schemas.microsoft.com/office/powerpoint/2010/main" val="100245579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ED3C-AB37-F86C-36D1-290FA52DE3FF}"/>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D5139827-B9B1-B5C0-A7AC-3FAF28E19953}"/>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3</a:t>
            </a:r>
            <a:r>
              <a:rPr lang="en-US" altLang="zh-CN" dirty="0">
                <a:ea typeface="宋体" charset="-122"/>
              </a:rPr>
              <a:t> lawyers, each with 4 arms, </a:t>
            </a:r>
            <a:r>
              <a:rPr lang="en-GB" altLang="zh-CN" dirty="0">
                <a:ea typeface="宋体" charset="-122"/>
              </a:rPr>
              <a:t>3 knives and 2 forks</a:t>
            </a:r>
            <a:endParaRPr lang="en-US" altLang="zh-CN" dirty="0">
              <a:ea typeface="宋体" charset="-122"/>
            </a:endParaRPr>
          </a:p>
        </p:txBody>
      </p:sp>
      <p:sp>
        <p:nvSpPr>
          <p:cNvPr id="14" name="Content Placeholder 2">
            <a:extLst>
              <a:ext uri="{FF2B5EF4-FFF2-40B4-BE49-F238E27FC236}">
                <a16:creationId xmlns:a16="http://schemas.microsoft.com/office/drawing/2014/main" id="{67134A99-32BE-A78D-8F8F-6879ABF72F3B}"/>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362B2680-0E0A-7B25-74FF-C5A73C450D86}"/>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8638B6F2-D790-A1E8-AE7F-3A721E33B5B1}"/>
              </a:ext>
            </a:extLst>
          </p:cNvPr>
          <p:cNvGraphicFramePr>
            <a:graphicFrameLocks noGrp="1"/>
          </p:cNvGraphicFramePr>
          <p:nvPr/>
        </p:nvGraphicFramePr>
        <p:xfrm>
          <a:off x="2175337" y="1216796"/>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602420802"/>
                  </a:ext>
                </a:extLst>
              </a:tr>
            </a:tbl>
          </a:graphicData>
        </a:graphic>
      </p:graphicFrame>
      <p:sp>
        <p:nvSpPr>
          <p:cNvPr id="4" name="TextBox 3">
            <a:extLst>
              <a:ext uri="{FF2B5EF4-FFF2-40B4-BE49-F238E27FC236}">
                <a16:creationId xmlns:a16="http://schemas.microsoft.com/office/drawing/2014/main" id="{2024F587-D4E0-A9E9-62CC-202A0931B925}"/>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C2B66BD9-3E7D-604F-C8C9-BF2D9485F44E}"/>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F11A64F6-F6A6-9324-8393-BB77634046CA}"/>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E1F4AC70-5D53-5D61-ADA7-E3A93CEB6430}"/>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A143A5B8-29BD-81E6-9797-11B04167F7DF}"/>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40BC207E-832C-FB91-9FA5-423C12C7E944}"/>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P1 grabs 2 knives and 1 fork; P2 grabs 2 knives and 1 fork.</a:t>
            </a:r>
            <a:endParaRPr lang="en-US" altLang="zh-CN" b="0" kern="0" dirty="0"/>
          </a:p>
        </p:txBody>
      </p:sp>
      <p:graphicFrame>
        <p:nvGraphicFramePr>
          <p:cNvPr id="24" name="Content Placeholder 5">
            <a:extLst>
              <a:ext uri="{FF2B5EF4-FFF2-40B4-BE49-F238E27FC236}">
                <a16:creationId xmlns:a16="http://schemas.microsoft.com/office/drawing/2014/main" id="{49EA1EE5-ABD9-8C8A-F4D0-F4DE7B2CCD58}"/>
              </a:ext>
            </a:extLst>
          </p:cNvPr>
          <p:cNvGraphicFramePr>
            <a:graphicFrameLocks/>
          </p:cNvGraphicFramePr>
          <p:nvPr/>
        </p:nvGraphicFramePr>
        <p:xfrm>
          <a:off x="9153106" y="3911387"/>
          <a:ext cx="2048292" cy="118872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gridSpan="3">
                  <a:txBody>
                    <a:bodyPr/>
                    <a:lstStyle/>
                    <a:p>
                      <a:pPr algn="ctr"/>
                      <a:r>
                        <a:rPr lang="en-GB" sz="2000" dirty="0"/>
                        <a:t>Deadlock</a:t>
                      </a:r>
                      <a:endParaRPr lang="en-SE" sz="2000" dirty="0"/>
                    </a:p>
                  </a:txBody>
                  <a:tcPr>
                    <a:solidFill>
                      <a:schemeClr val="bg1">
                        <a:lumMod val="95000"/>
                      </a:schemeClr>
                    </a:solidFill>
                  </a:tcPr>
                </a:tc>
                <a:tc hMerge="1">
                  <a:txBody>
                    <a:bodyPr/>
                    <a:lstStyle/>
                    <a:p>
                      <a:endParaRPr dirty="0"/>
                    </a:p>
                  </a:txBody>
                  <a:tcPr/>
                </a:tc>
                <a:tc hMerge="1">
                  <a:txBody>
                    <a:bodyPr/>
                    <a:lstStyle/>
                    <a:p>
                      <a:pPr algn="ctr"/>
                      <a:endParaRPr lang="en-SE" sz="2000" dirty="0"/>
                    </a:p>
                  </a:txBody>
                  <a:tcPr>
                    <a:solidFill>
                      <a:schemeClr val="bg1">
                        <a:lumMod val="95000"/>
                      </a:schemeClr>
                    </a:solidFill>
                  </a:tcPr>
                </a:tc>
                <a:extLst>
                  <a:ext uri="{0D108BD9-81ED-4DB2-BD59-A6C34878D82A}">
                    <a16:rowId xmlns:a16="http://schemas.microsoft.com/office/drawing/2014/main" val="1884641263"/>
                  </a:ext>
                </a:extLst>
              </a:tr>
            </a:tbl>
          </a:graphicData>
        </a:graphic>
      </p:graphicFrame>
      <p:sp>
        <p:nvSpPr>
          <p:cNvPr id="25" name="TextBox 24">
            <a:extLst>
              <a:ext uri="{FF2B5EF4-FFF2-40B4-BE49-F238E27FC236}">
                <a16:creationId xmlns:a16="http://schemas.microsoft.com/office/drawing/2014/main" id="{30533421-3716-EAF5-F218-6A9338FA7CC7}"/>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B84F0587-DC83-9D96-249D-48B9A012BCB2}"/>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Current state is deadlocked on knives.  </a:t>
            </a:r>
          </a:p>
          <a:p>
            <a:pPr marL="0" indent="0">
              <a:buNone/>
            </a:pPr>
            <a:r>
              <a:rPr lang="en-GB" altLang="zh-CN" b="0" kern="0" dirty="0"/>
              <a:t>It is not possible for the lawyers to be deadlocked on forks.</a:t>
            </a:r>
            <a:endParaRPr lang="en-US" altLang="zh-CN" b="0" kern="0" dirty="0"/>
          </a:p>
        </p:txBody>
      </p:sp>
      <p:graphicFrame>
        <p:nvGraphicFramePr>
          <p:cNvPr id="3" name="Table 2">
            <a:extLst>
              <a:ext uri="{FF2B5EF4-FFF2-40B4-BE49-F238E27FC236}">
                <a16:creationId xmlns:a16="http://schemas.microsoft.com/office/drawing/2014/main" id="{B2B89868-4710-D0AF-C2E9-086A45F731FF}"/>
              </a:ext>
            </a:extLst>
          </p:cNvPr>
          <p:cNvGraphicFramePr>
            <a:graphicFrameLocks noGrp="1"/>
          </p:cNvGraphicFramePr>
          <p:nvPr/>
        </p:nvGraphicFramePr>
        <p:xfrm>
          <a:off x="3376779" y="1216796"/>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2644575303"/>
                  </a:ext>
                </a:extLst>
              </a:tr>
            </a:tbl>
          </a:graphicData>
        </a:graphic>
      </p:graphicFrame>
      <p:graphicFrame>
        <p:nvGraphicFramePr>
          <p:cNvPr id="27" name="Table 26">
            <a:extLst>
              <a:ext uri="{FF2B5EF4-FFF2-40B4-BE49-F238E27FC236}">
                <a16:creationId xmlns:a16="http://schemas.microsoft.com/office/drawing/2014/main" id="{C9364155-E09A-C2FC-1341-8A3350366291}"/>
              </a:ext>
            </a:extLst>
          </p:cNvPr>
          <p:cNvGraphicFramePr>
            <a:graphicFrameLocks noGrp="1"/>
          </p:cNvGraphicFramePr>
          <p:nvPr>
            <p:extLst>
              <p:ext uri="{D42A27DB-BD31-4B8C-83A1-F6EECF244321}">
                <p14:modId xmlns:p14="http://schemas.microsoft.com/office/powerpoint/2010/main" val="4011564021"/>
              </p:ext>
            </p:extLst>
          </p:nvPr>
        </p:nvGraphicFramePr>
        <p:xfrm>
          <a:off x="2175337"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3</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CFE9CDB4-AC52-6CE8-460E-CFA16D33C89D}"/>
              </a:ext>
            </a:extLst>
          </p:cNvPr>
          <p:cNvGraphicFramePr>
            <a:graphicFrameLocks noGrp="1"/>
          </p:cNvGraphicFramePr>
          <p:nvPr>
            <p:extLst>
              <p:ext uri="{D42A27DB-BD31-4B8C-83A1-F6EECF244321}">
                <p14:modId xmlns:p14="http://schemas.microsoft.com/office/powerpoint/2010/main" val="579902898"/>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3</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93C429B2-0066-1687-8EA8-40F91833F7E4}"/>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189089FA-6827-A2AC-8032-735737416268}"/>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0E3EA7DE-D4BA-69D2-4E85-5BF1F26C5E68}"/>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355C07AC-5228-B547-FC98-610B4FB4C8C5}"/>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35A94258-3476-16F6-CB62-2D33D5DA353F}"/>
              </a:ext>
            </a:extLst>
          </p:cNvPr>
          <p:cNvGraphicFramePr>
            <a:graphicFrameLocks noGrp="1"/>
          </p:cNvGraphicFramePr>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A9F94BF2-E3CA-90CF-496C-BF0B48D31792}"/>
              </a:ext>
            </a:extLst>
          </p:cNvPr>
          <p:cNvGraphicFramePr>
            <a:graphicFrameLocks noGrp="1"/>
          </p:cNvGraphicFramePr>
          <p:nvPr>
            <p:extLst>
              <p:ext uri="{D42A27DB-BD31-4B8C-83A1-F6EECF244321}">
                <p14:modId xmlns:p14="http://schemas.microsoft.com/office/powerpoint/2010/main" val="3300536789"/>
              </p:ext>
            </p:extLst>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79A03AAC-C589-A71B-9CD0-7CAC0C5C949A}"/>
              </a:ext>
            </a:extLst>
          </p:cNvPr>
          <p:cNvGraphicFramePr>
            <a:graphicFrameLocks noGrp="1"/>
          </p:cNvGraphicFramePr>
          <p:nvPr/>
        </p:nvGraphicFramePr>
        <p:xfrm>
          <a:off x="7070636"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602420802"/>
                  </a:ext>
                </a:extLst>
              </a:tr>
            </a:tbl>
          </a:graphicData>
        </a:graphic>
      </p:graphicFrame>
      <p:graphicFrame>
        <p:nvGraphicFramePr>
          <p:cNvPr id="8" name="Table 7">
            <a:extLst>
              <a:ext uri="{FF2B5EF4-FFF2-40B4-BE49-F238E27FC236}">
                <a16:creationId xmlns:a16="http://schemas.microsoft.com/office/drawing/2014/main" id="{A17EA56C-06BD-C0CE-6600-916E3177D15B}"/>
              </a:ext>
            </a:extLst>
          </p:cNvPr>
          <p:cNvGraphicFramePr>
            <a:graphicFrameLocks noGrp="1"/>
          </p:cNvGraphicFramePr>
          <p:nvPr>
            <p:extLst>
              <p:ext uri="{D42A27DB-BD31-4B8C-83A1-F6EECF244321}">
                <p14:modId xmlns:p14="http://schemas.microsoft.com/office/powerpoint/2010/main" val="200850925"/>
              </p:ext>
            </p:extLst>
          </p:nvPr>
        </p:nvGraphicFramePr>
        <p:xfrm>
          <a:off x="8272078"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1</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1</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2644575303"/>
                  </a:ext>
                </a:extLst>
              </a:tr>
            </a:tbl>
          </a:graphicData>
        </a:graphic>
      </p:graphicFrame>
      <p:graphicFrame>
        <p:nvGraphicFramePr>
          <p:cNvPr id="10" name="Table 9">
            <a:extLst>
              <a:ext uri="{FF2B5EF4-FFF2-40B4-BE49-F238E27FC236}">
                <a16:creationId xmlns:a16="http://schemas.microsoft.com/office/drawing/2014/main" id="{0494C4EE-D4BD-F434-8640-90B39E65AF9A}"/>
              </a:ext>
            </a:extLst>
          </p:cNvPr>
          <p:cNvGraphicFramePr>
            <a:graphicFrameLocks noGrp="1"/>
          </p:cNvGraphicFramePr>
          <p:nvPr>
            <p:extLst>
              <p:ext uri="{D42A27DB-BD31-4B8C-83A1-F6EECF244321}">
                <p14:modId xmlns:p14="http://schemas.microsoft.com/office/powerpoint/2010/main" val="3184887302"/>
              </p:ext>
            </p:extLst>
          </p:nvPr>
        </p:nvGraphicFramePr>
        <p:xfrm>
          <a:off x="9569930"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2644575303"/>
                  </a:ext>
                </a:extLst>
              </a:tr>
            </a:tbl>
          </a:graphicData>
        </a:graphic>
      </p:graphicFrame>
    </p:spTree>
    <p:extLst>
      <p:ext uri="{BB962C8B-B14F-4D97-AF65-F5344CB8AC3E}">
        <p14:creationId xmlns:p14="http://schemas.microsoft.com/office/powerpoint/2010/main" val="3799811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3ADE2-7E98-9EDC-5779-6CBF8027667E}"/>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A4913595-ABCA-C474-A50D-64E06B5221ED}"/>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3</a:t>
            </a:r>
            <a:r>
              <a:rPr lang="en-US" altLang="zh-CN" dirty="0">
                <a:ea typeface="宋体" charset="-122"/>
              </a:rPr>
              <a:t> lawyers, each with 4 arms, </a:t>
            </a:r>
            <a:r>
              <a:rPr lang="en-GB" altLang="zh-CN" dirty="0">
                <a:ea typeface="宋体" charset="-122"/>
              </a:rPr>
              <a:t>4 knives and 2 forks</a:t>
            </a:r>
            <a:endParaRPr lang="en-US" altLang="zh-CN" dirty="0">
              <a:ea typeface="宋体" charset="-122"/>
            </a:endParaRPr>
          </a:p>
        </p:txBody>
      </p:sp>
      <p:sp>
        <p:nvSpPr>
          <p:cNvPr id="14" name="Content Placeholder 2">
            <a:extLst>
              <a:ext uri="{FF2B5EF4-FFF2-40B4-BE49-F238E27FC236}">
                <a16:creationId xmlns:a16="http://schemas.microsoft.com/office/drawing/2014/main" id="{BF8E9F66-6828-4BD8-4ACE-F98E1A8ABD8A}"/>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ADC0FC7F-E039-80A6-ADB8-B17ED2B6DAF3}"/>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62CF4C7E-FA25-6B53-BE7D-F7F1F5255295}"/>
              </a:ext>
            </a:extLst>
          </p:cNvPr>
          <p:cNvGraphicFramePr>
            <a:graphicFrameLocks noGrp="1"/>
          </p:cNvGraphicFramePr>
          <p:nvPr>
            <p:extLst>
              <p:ext uri="{D42A27DB-BD31-4B8C-83A1-F6EECF244321}">
                <p14:modId xmlns:p14="http://schemas.microsoft.com/office/powerpoint/2010/main" val="1824992342"/>
              </p:ext>
            </p:extLst>
          </p:nvPr>
        </p:nvGraphicFramePr>
        <p:xfrm>
          <a:off x="2175337" y="1216796"/>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602420802"/>
                  </a:ext>
                </a:extLst>
              </a:tr>
            </a:tbl>
          </a:graphicData>
        </a:graphic>
      </p:graphicFrame>
      <p:sp>
        <p:nvSpPr>
          <p:cNvPr id="4" name="TextBox 3">
            <a:extLst>
              <a:ext uri="{FF2B5EF4-FFF2-40B4-BE49-F238E27FC236}">
                <a16:creationId xmlns:a16="http://schemas.microsoft.com/office/drawing/2014/main" id="{2D306851-A881-4386-C6AB-8E1BC67FFB4D}"/>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BE7D1B85-47A6-B32C-0D00-9B11BD06B233}"/>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67F01809-F79A-1C66-824E-268238B1C9D8}"/>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E1C25849-3E78-753C-8223-2D912013B87C}"/>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EDE66B8E-50F4-943B-4D18-AADE93CA7589}"/>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9671A6FC-2498-B371-D374-F04E4C11B581}"/>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P1 grabs 2 knives and 1 fork; P2 grabs 2 knives and 1 fork.</a:t>
            </a:r>
            <a:endParaRPr lang="en-US" altLang="zh-CN" b="0" kern="0" dirty="0"/>
          </a:p>
        </p:txBody>
      </p:sp>
      <p:graphicFrame>
        <p:nvGraphicFramePr>
          <p:cNvPr id="24" name="Content Placeholder 5">
            <a:extLst>
              <a:ext uri="{FF2B5EF4-FFF2-40B4-BE49-F238E27FC236}">
                <a16:creationId xmlns:a16="http://schemas.microsoft.com/office/drawing/2014/main" id="{EEAE0F36-E3B8-5DA2-B4E6-1854617624F5}"/>
              </a:ext>
            </a:extLst>
          </p:cNvPr>
          <p:cNvGraphicFramePr>
            <a:graphicFrameLocks/>
          </p:cNvGraphicFramePr>
          <p:nvPr>
            <p:extLst>
              <p:ext uri="{D42A27DB-BD31-4B8C-83A1-F6EECF244321}">
                <p14:modId xmlns:p14="http://schemas.microsoft.com/office/powerpoint/2010/main" val="1547042017"/>
              </p:ext>
            </p:extLst>
          </p:nvPr>
        </p:nvGraphicFramePr>
        <p:xfrm>
          <a:off x="9153106" y="3911387"/>
          <a:ext cx="2048292" cy="118872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gridSpan="3">
                  <a:txBody>
                    <a:bodyPr/>
                    <a:lstStyle/>
                    <a:p>
                      <a:pPr algn="ctr"/>
                      <a:r>
                        <a:rPr lang="en-GB" sz="2000" dirty="0"/>
                        <a:t>Deadlock</a:t>
                      </a:r>
                      <a:endParaRPr lang="en-SE" sz="2000" dirty="0"/>
                    </a:p>
                  </a:txBody>
                  <a:tcPr>
                    <a:solidFill>
                      <a:schemeClr val="bg1">
                        <a:lumMod val="95000"/>
                      </a:schemeClr>
                    </a:solidFill>
                  </a:tcPr>
                </a:tc>
                <a:tc hMerge="1">
                  <a:txBody>
                    <a:bodyPr/>
                    <a:lstStyle/>
                    <a:p>
                      <a:endParaRPr dirty="0"/>
                    </a:p>
                  </a:txBody>
                  <a:tcPr/>
                </a:tc>
                <a:tc hMerge="1">
                  <a:txBody>
                    <a:bodyPr/>
                    <a:lstStyle/>
                    <a:p>
                      <a:pPr algn="ctr"/>
                      <a:endParaRPr lang="en-SE" sz="2000" dirty="0"/>
                    </a:p>
                  </a:txBody>
                  <a:tcPr>
                    <a:solidFill>
                      <a:schemeClr val="bg1">
                        <a:lumMod val="95000"/>
                      </a:schemeClr>
                    </a:solidFill>
                  </a:tcPr>
                </a:tc>
                <a:extLst>
                  <a:ext uri="{0D108BD9-81ED-4DB2-BD59-A6C34878D82A}">
                    <a16:rowId xmlns:a16="http://schemas.microsoft.com/office/drawing/2014/main" val="1884641263"/>
                  </a:ext>
                </a:extLst>
              </a:tr>
            </a:tbl>
          </a:graphicData>
        </a:graphic>
      </p:graphicFrame>
      <p:sp>
        <p:nvSpPr>
          <p:cNvPr id="25" name="TextBox 24">
            <a:extLst>
              <a:ext uri="{FF2B5EF4-FFF2-40B4-BE49-F238E27FC236}">
                <a16:creationId xmlns:a16="http://schemas.microsoft.com/office/drawing/2014/main" id="{93F89707-540D-18A4-A4FE-7AB50F56DDEB}"/>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0A61EE65-36C3-E14A-6764-E63D086B29A1}"/>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Current state is deadlocked on forks.  </a:t>
            </a:r>
          </a:p>
          <a:p>
            <a:pPr marL="0" indent="0">
              <a:buNone/>
            </a:pPr>
            <a:r>
              <a:rPr lang="en-GB" altLang="zh-CN" b="0" kern="0" dirty="0"/>
              <a:t>It is not possible for the lawyers to be deadlocked on knives, but possible to deadlock on forks</a:t>
            </a:r>
            <a:endParaRPr lang="en-US" altLang="zh-CN" b="0" kern="0" dirty="0"/>
          </a:p>
        </p:txBody>
      </p:sp>
      <p:graphicFrame>
        <p:nvGraphicFramePr>
          <p:cNvPr id="3" name="Table 2">
            <a:extLst>
              <a:ext uri="{FF2B5EF4-FFF2-40B4-BE49-F238E27FC236}">
                <a16:creationId xmlns:a16="http://schemas.microsoft.com/office/drawing/2014/main" id="{2BC81D1D-64DA-4D5A-0AFB-3196E2F693D2}"/>
              </a:ext>
            </a:extLst>
          </p:cNvPr>
          <p:cNvGraphicFramePr>
            <a:graphicFrameLocks noGrp="1"/>
          </p:cNvGraphicFramePr>
          <p:nvPr>
            <p:extLst>
              <p:ext uri="{D42A27DB-BD31-4B8C-83A1-F6EECF244321}">
                <p14:modId xmlns:p14="http://schemas.microsoft.com/office/powerpoint/2010/main" val="3805516169"/>
              </p:ext>
            </p:extLst>
          </p:nvPr>
        </p:nvGraphicFramePr>
        <p:xfrm>
          <a:off x="3376779" y="1216796"/>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2644575303"/>
                  </a:ext>
                </a:extLst>
              </a:tr>
            </a:tbl>
          </a:graphicData>
        </a:graphic>
      </p:graphicFrame>
      <p:graphicFrame>
        <p:nvGraphicFramePr>
          <p:cNvPr id="27" name="Table 26">
            <a:extLst>
              <a:ext uri="{FF2B5EF4-FFF2-40B4-BE49-F238E27FC236}">
                <a16:creationId xmlns:a16="http://schemas.microsoft.com/office/drawing/2014/main" id="{A9CB2783-27D8-60D9-7AA0-D36BD104ED24}"/>
              </a:ext>
            </a:extLst>
          </p:cNvPr>
          <p:cNvGraphicFramePr>
            <a:graphicFrameLocks noGrp="1"/>
          </p:cNvGraphicFramePr>
          <p:nvPr>
            <p:extLst>
              <p:ext uri="{D42A27DB-BD31-4B8C-83A1-F6EECF244321}">
                <p14:modId xmlns:p14="http://schemas.microsoft.com/office/powerpoint/2010/main" val="2034611085"/>
              </p:ext>
            </p:extLst>
          </p:nvPr>
        </p:nvGraphicFramePr>
        <p:xfrm>
          <a:off x="2175337"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88A8AA9E-3837-B79D-87C1-48458CCD5482}"/>
              </a:ext>
            </a:extLst>
          </p:cNvPr>
          <p:cNvGraphicFramePr>
            <a:graphicFrameLocks noGrp="1"/>
          </p:cNvGraphicFramePr>
          <p:nvPr>
            <p:extLst>
              <p:ext uri="{D42A27DB-BD31-4B8C-83A1-F6EECF244321}">
                <p14:modId xmlns:p14="http://schemas.microsoft.com/office/powerpoint/2010/main" val="3005177193"/>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E05E3098-4CE4-F757-621C-8C2A917831F5}"/>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64D983EE-A7AE-9A22-874D-D63F6FE1CA05}"/>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D9CAD6AA-59ED-8302-EC36-487CCC891411}"/>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82A3239F-D15A-7B9F-EF29-5FDEE9EA51DD}"/>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E98E40B1-A44F-A35C-619B-F5240B88E197}"/>
              </a:ext>
            </a:extLst>
          </p:cNvPr>
          <p:cNvGraphicFramePr>
            <a:graphicFrameLocks noGrp="1"/>
          </p:cNvGraphicFramePr>
          <p:nvPr>
            <p:extLst>
              <p:ext uri="{D42A27DB-BD31-4B8C-83A1-F6EECF244321}">
                <p14:modId xmlns:p14="http://schemas.microsoft.com/office/powerpoint/2010/main" val="1586022188"/>
              </p:ext>
            </p:extLst>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8F696D97-3976-F53F-015D-0A31C990DB6D}"/>
              </a:ext>
            </a:extLst>
          </p:cNvPr>
          <p:cNvGraphicFramePr>
            <a:graphicFrameLocks noGrp="1"/>
          </p:cNvGraphicFramePr>
          <p:nvPr>
            <p:extLst>
              <p:ext uri="{D42A27DB-BD31-4B8C-83A1-F6EECF244321}">
                <p14:modId xmlns:p14="http://schemas.microsoft.com/office/powerpoint/2010/main" val="4123348807"/>
              </p:ext>
            </p:extLst>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68447BE0-DCD4-36E9-5B84-5488B305F9BB}"/>
              </a:ext>
            </a:extLst>
          </p:cNvPr>
          <p:cNvGraphicFramePr>
            <a:graphicFrameLocks noGrp="1"/>
          </p:cNvGraphicFramePr>
          <p:nvPr>
            <p:extLst>
              <p:ext uri="{D42A27DB-BD31-4B8C-83A1-F6EECF244321}">
                <p14:modId xmlns:p14="http://schemas.microsoft.com/office/powerpoint/2010/main" val="2068131345"/>
              </p:ext>
            </p:extLst>
          </p:nvPr>
        </p:nvGraphicFramePr>
        <p:xfrm>
          <a:off x="7070636"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602420802"/>
                  </a:ext>
                </a:extLst>
              </a:tr>
            </a:tbl>
          </a:graphicData>
        </a:graphic>
      </p:graphicFrame>
      <p:graphicFrame>
        <p:nvGraphicFramePr>
          <p:cNvPr id="8" name="Table 7">
            <a:extLst>
              <a:ext uri="{FF2B5EF4-FFF2-40B4-BE49-F238E27FC236}">
                <a16:creationId xmlns:a16="http://schemas.microsoft.com/office/drawing/2014/main" id="{452D6253-5518-67E9-6BEC-2F0AAA19528A}"/>
              </a:ext>
            </a:extLst>
          </p:cNvPr>
          <p:cNvGraphicFramePr>
            <a:graphicFrameLocks noGrp="1"/>
          </p:cNvGraphicFramePr>
          <p:nvPr>
            <p:extLst>
              <p:ext uri="{D42A27DB-BD31-4B8C-83A1-F6EECF244321}">
                <p14:modId xmlns:p14="http://schemas.microsoft.com/office/powerpoint/2010/main" val="2930369283"/>
              </p:ext>
            </p:extLst>
          </p:nvPr>
        </p:nvGraphicFramePr>
        <p:xfrm>
          <a:off x="8272078"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2644575303"/>
                  </a:ext>
                </a:extLst>
              </a:tr>
            </a:tbl>
          </a:graphicData>
        </a:graphic>
      </p:graphicFrame>
      <p:graphicFrame>
        <p:nvGraphicFramePr>
          <p:cNvPr id="10" name="Table 9">
            <a:extLst>
              <a:ext uri="{FF2B5EF4-FFF2-40B4-BE49-F238E27FC236}">
                <a16:creationId xmlns:a16="http://schemas.microsoft.com/office/drawing/2014/main" id="{3A2C3589-B6EB-DF3B-C0B8-F4B9AFB099A6}"/>
              </a:ext>
            </a:extLst>
          </p:cNvPr>
          <p:cNvGraphicFramePr>
            <a:graphicFrameLocks noGrp="1"/>
          </p:cNvGraphicFramePr>
          <p:nvPr>
            <p:extLst>
              <p:ext uri="{D42A27DB-BD31-4B8C-83A1-F6EECF244321}">
                <p14:modId xmlns:p14="http://schemas.microsoft.com/office/powerpoint/2010/main" val="2397431312"/>
              </p:ext>
            </p:extLst>
          </p:nvPr>
        </p:nvGraphicFramePr>
        <p:xfrm>
          <a:off x="9569930"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2644575303"/>
                  </a:ext>
                </a:extLst>
              </a:tr>
            </a:tbl>
          </a:graphicData>
        </a:graphic>
      </p:graphicFrame>
    </p:spTree>
    <p:extLst>
      <p:ext uri="{BB962C8B-B14F-4D97-AF65-F5344CB8AC3E}">
        <p14:creationId xmlns:p14="http://schemas.microsoft.com/office/powerpoint/2010/main" val="1026219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2C8D-BF11-BBF9-C843-0525A768ED75}"/>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74087DFD-E1B0-D71E-27CB-E821F6694661}"/>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3</a:t>
            </a:r>
            <a:r>
              <a:rPr lang="en-US" altLang="zh-CN" dirty="0">
                <a:ea typeface="宋体" charset="-122"/>
              </a:rPr>
              <a:t> lawyers, each with 4 arms, </a:t>
            </a:r>
            <a:r>
              <a:rPr lang="en-GB" altLang="zh-CN" dirty="0">
                <a:ea typeface="宋体" charset="-122"/>
              </a:rPr>
              <a:t>4 knives and 3 forks</a:t>
            </a:r>
            <a:endParaRPr lang="en-US" altLang="zh-CN" dirty="0">
              <a:ea typeface="宋体" charset="-122"/>
            </a:endParaRPr>
          </a:p>
        </p:txBody>
      </p:sp>
      <p:sp>
        <p:nvSpPr>
          <p:cNvPr id="14" name="Content Placeholder 2">
            <a:extLst>
              <a:ext uri="{FF2B5EF4-FFF2-40B4-BE49-F238E27FC236}">
                <a16:creationId xmlns:a16="http://schemas.microsoft.com/office/drawing/2014/main" id="{9E9D76DD-0172-F5D5-C26C-8271D36231D1}"/>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F3201824-BFC9-E85B-668C-1F283FFA8EE3}"/>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87D370C8-AE4F-7719-20E3-0F4DA065C168}"/>
              </a:ext>
            </a:extLst>
          </p:cNvPr>
          <p:cNvGraphicFramePr>
            <a:graphicFrameLocks noGrp="1"/>
          </p:cNvGraphicFramePr>
          <p:nvPr/>
        </p:nvGraphicFramePr>
        <p:xfrm>
          <a:off x="2175337" y="1216796"/>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602420802"/>
                  </a:ext>
                </a:extLst>
              </a:tr>
            </a:tbl>
          </a:graphicData>
        </a:graphic>
      </p:graphicFrame>
      <p:sp>
        <p:nvSpPr>
          <p:cNvPr id="4" name="TextBox 3">
            <a:extLst>
              <a:ext uri="{FF2B5EF4-FFF2-40B4-BE49-F238E27FC236}">
                <a16:creationId xmlns:a16="http://schemas.microsoft.com/office/drawing/2014/main" id="{62B96303-E99C-B307-3D86-0D0E9870F614}"/>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2EB2D026-F073-E8EB-690C-C8FA1C8E5C7B}"/>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F967119C-B7DB-F595-4216-65A33FB18291}"/>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801450FF-0586-4EFB-2786-3EA000495F99}"/>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5F7608D5-7EF6-9C0D-5928-9DF69782CBC6}"/>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F9841518-C040-CF48-5810-210BF8A82600}"/>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b="0" kern="0" dirty="0"/>
              <a:t>Not possible to get into deadlock</a:t>
            </a:r>
            <a:endParaRPr lang="en-US" altLang="zh-CN" b="0" kern="0" dirty="0"/>
          </a:p>
        </p:txBody>
      </p:sp>
      <p:graphicFrame>
        <p:nvGraphicFramePr>
          <p:cNvPr id="24" name="Content Placeholder 5">
            <a:extLst>
              <a:ext uri="{FF2B5EF4-FFF2-40B4-BE49-F238E27FC236}">
                <a16:creationId xmlns:a16="http://schemas.microsoft.com/office/drawing/2014/main" id="{2D0F3274-7D17-A403-818D-87BA2F73F2ED}"/>
              </a:ext>
            </a:extLst>
          </p:cNvPr>
          <p:cNvGraphicFramePr>
            <a:graphicFrameLocks/>
          </p:cNvGraphicFramePr>
          <p:nvPr>
            <p:extLst>
              <p:ext uri="{D42A27DB-BD31-4B8C-83A1-F6EECF244321}">
                <p14:modId xmlns:p14="http://schemas.microsoft.com/office/powerpoint/2010/main" val="4072520610"/>
              </p:ext>
            </p:extLst>
          </p:nvPr>
        </p:nvGraphicFramePr>
        <p:xfrm>
          <a:off x="9153106" y="3911387"/>
          <a:ext cx="2048292" cy="158496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4</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2823243655"/>
                  </a:ext>
                </a:extLst>
              </a:tr>
              <a:tr h="370840">
                <a:tc>
                  <a:txBody>
                    <a:bodyPr/>
                    <a:lstStyle/>
                    <a:p>
                      <a:pPr algn="ctr"/>
                      <a:r>
                        <a:rPr lang="en-US" altLang="zh-CN" sz="2000" dirty="0"/>
                        <a:t>P1</a:t>
                      </a:r>
                      <a:endParaRPr lang="en-SE" sz="2000" dirty="0"/>
                    </a:p>
                  </a:txBody>
                  <a:tcPr>
                    <a:solidFill>
                      <a:schemeClr val="bg1">
                        <a:lumMod val="95000"/>
                      </a:schemeClr>
                    </a:solidFill>
                  </a:tcPr>
                </a:tc>
                <a:tc>
                  <a:txBody>
                    <a:bodyPr/>
                    <a:lstStyle/>
                    <a:p>
                      <a:pPr algn="ctr"/>
                      <a:r>
                        <a:rPr lang="en-US" sz="2000" dirty="0"/>
                        <a:t>1</a:t>
                      </a:r>
                      <a:endParaRPr lang="en-SE" sz="2000" dirty="0"/>
                    </a:p>
                  </a:txBody>
                  <a:tcPr/>
                </a:tc>
                <a:tc>
                  <a:txBody>
                    <a:bodyPr/>
                    <a:lstStyle/>
                    <a:p>
                      <a:pPr algn="ctr"/>
                      <a:endParaRPr lang="en-SE" sz="2000" dirty="0"/>
                    </a:p>
                  </a:txBody>
                  <a:tcPr/>
                </a:tc>
                <a:extLst>
                  <a:ext uri="{0D108BD9-81ED-4DB2-BD59-A6C34878D82A}">
                    <a16:rowId xmlns:a16="http://schemas.microsoft.com/office/drawing/2014/main" val="1846853507"/>
                  </a:ext>
                </a:extLst>
              </a:tr>
              <a:tr h="370840">
                <a:tc>
                  <a:txBody>
                    <a:bodyPr/>
                    <a:lstStyle/>
                    <a:p>
                      <a:pPr algn="ctr"/>
                      <a:r>
                        <a:rPr lang="en-US" sz="2000" dirty="0"/>
                        <a:t>P2</a:t>
                      </a:r>
                      <a:endParaRPr lang="en-SE" sz="2000" dirty="0"/>
                    </a:p>
                  </a:txBody>
                  <a:tcPr>
                    <a:solidFill>
                      <a:schemeClr val="bg1">
                        <a:lumMod val="95000"/>
                      </a:schemeClr>
                    </a:solidFill>
                  </a:tcPr>
                </a:tc>
                <a:tc>
                  <a:txBody>
                    <a:bodyPr/>
                    <a:lstStyle/>
                    <a:p>
                      <a:pPr algn="ctr"/>
                      <a:endParaRPr lang="en-SE" sz="2000" dirty="0"/>
                    </a:p>
                  </a:txBody>
                  <a:tcPr/>
                </a:tc>
                <a:tc>
                  <a:txBody>
                    <a:bodyPr/>
                    <a:lstStyle/>
                    <a:p>
                      <a:pPr algn="ctr"/>
                      <a:endParaRPr lang="en-SE" sz="2000" dirty="0"/>
                    </a:p>
                  </a:txBody>
                  <a:tcPr/>
                </a:tc>
                <a:extLst>
                  <a:ext uri="{0D108BD9-81ED-4DB2-BD59-A6C34878D82A}">
                    <a16:rowId xmlns:a16="http://schemas.microsoft.com/office/drawing/2014/main" val="2983950333"/>
                  </a:ext>
                </a:extLst>
              </a:tr>
            </a:tbl>
          </a:graphicData>
        </a:graphic>
      </p:graphicFrame>
      <p:sp>
        <p:nvSpPr>
          <p:cNvPr id="25" name="TextBox 24">
            <a:extLst>
              <a:ext uri="{FF2B5EF4-FFF2-40B4-BE49-F238E27FC236}">
                <a16:creationId xmlns:a16="http://schemas.microsoft.com/office/drawing/2014/main" id="{B97A53A6-B84F-0B40-BE42-FCCDB1702AAC}"/>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52996B8C-43FC-A035-1177-E9BB0EBD6F63}"/>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b="0" kern="0" dirty="0"/>
              <a:t>It is not possible for the lawyers to be deadlocked on either knives or forks</a:t>
            </a:r>
            <a:endParaRPr lang="en-US" altLang="zh-CN" b="0" kern="0" dirty="0"/>
          </a:p>
        </p:txBody>
      </p:sp>
      <p:graphicFrame>
        <p:nvGraphicFramePr>
          <p:cNvPr id="3" name="Table 2">
            <a:extLst>
              <a:ext uri="{FF2B5EF4-FFF2-40B4-BE49-F238E27FC236}">
                <a16:creationId xmlns:a16="http://schemas.microsoft.com/office/drawing/2014/main" id="{703572FF-B0EA-C051-D316-0B01564EBFC4}"/>
              </a:ext>
            </a:extLst>
          </p:cNvPr>
          <p:cNvGraphicFramePr>
            <a:graphicFrameLocks noGrp="1"/>
          </p:cNvGraphicFramePr>
          <p:nvPr/>
        </p:nvGraphicFramePr>
        <p:xfrm>
          <a:off x="3376779" y="1216796"/>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2644575303"/>
                  </a:ext>
                </a:extLst>
              </a:tr>
            </a:tbl>
          </a:graphicData>
        </a:graphic>
      </p:graphicFrame>
      <p:graphicFrame>
        <p:nvGraphicFramePr>
          <p:cNvPr id="27" name="Table 26">
            <a:extLst>
              <a:ext uri="{FF2B5EF4-FFF2-40B4-BE49-F238E27FC236}">
                <a16:creationId xmlns:a16="http://schemas.microsoft.com/office/drawing/2014/main" id="{55F9A348-AB34-A083-66D9-630AC18FE90C}"/>
              </a:ext>
            </a:extLst>
          </p:cNvPr>
          <p:cNvGraphicFramePr>
            <a:graphicFrameLocks noGrp="1"/>
          </p:cNvGraphicFramePr>
          <p:nvPr>
            <p:extLst>
              <p:ext uri="{D42A27DB-BD31-4B8C-83A1-F6EECF244321}">
                <p14:modId xmlns:p14="http://schemas.microsoft.com/office/powerpoint/2010/main" val="530697390"/>
              </p:ext>
            </p:extLst>
          </p:nvPr>
        </p:nvGraphicFramePr>
        <p:xfrm>
          <a:off x="2184642" y="2789790"/>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3</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81DEF9C3-2F53-C0C5-6CA1-B35BC839BFD0}"/>
              </a:ext>
            </a:extLst>
          </p:cNvPr>
          <p:cNvGraphicFramePr>
            <a:graphicFrameLocks noGrp="1"/>
          </p:cNvGraphicFramePr>
          <p:nvPr>
            <p:extLst>
              <p:ext uri="{D42A27DB-BD31-4B8C-83A1-F6EECF244321}">
                <p14:modId xmlns:p14="http://schemas.microsoft.com/office/powerpoint/2010/main" val="3403716270"/>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3</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2D2D572D-17C2-D35D-A330-F6E250725622}"/>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24F5F488-40F2-AEF8-D10C-FBACAC8F5592}"/>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778B8144-3241-9741-CB8D-A95043C178D5}"/>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C6B0B80E-9A77-FAA8-12AA-D02DC3D52340}"/>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7A1067E7-D492-6B03-7CC8-994E606A27BB}"/>
              </a:ext>
            </a:extLst>
          </p:cNvPr>
          <p:cNvGraphicFramePr>
            <a:graphicFrameLocks noGrp="1"/>
          </p:cNvGraphicFramePr>
          <p:nvPr>
            <p:extLst>
              <p:ext uri="{D42A27DB-BD31-4B8C-83A1-F6EECF244321}">
                <p14:modId xmlns:p14="http://schemas.microsoft.com/office/powerpoint/2010/main" val="602361056"/>
              </p:ext>
            </p:extLst>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3</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984F2161-F58B-C194-98BD-62FB69457D3A}"/>
              </a:ext>
            </a:extLst>
          </p:cNvPr>
          <p:cNvGraphicFramePr>
            <a:graphicFrameLocks noGrp="1"/>
          </p:cNvGraphicFramePr>
          <p:nvPr>
            <p:extLst>
              <p:ext uri="{D42A27DB-BD31-4B8C-83A1-F6EECF244321}">
                <p14:modId xmlns:p14="http://schemas.microsoft.com/office/powerpoint/2010/main" val="4266745306"/>
              </p:ext>
            </p:extLst>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4376BA1A-F49E-5C60-3BC7-70F89FCC2EE2}"/>
              </a:ext>
            </a:extLst>
          </p:cNvPr>
          <p:cNvGraphicFramePr>
            <a:graphicFrameLocks noGrp="1"/>
          </p:cNvGraphicFramePr>
          <p:nvPr/>
        </p:nvGraphicFramePr>
        <p:xfrm>
          <a:off x="7070636"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602420802"/>
                  </a:ext>
                </a:extLst>
              </a:tr>
            </a:tbl>
          </a:graphicData>
        </a:graphic>
      </p:graphicFrame>
      <p:graphicFrame>
        <p:nvGraphicFramePr>
          <p:cNvPr id="8" name="Table 7">
            <a:extLst>
              <a:ext uri="{FF2B5EF4-FFF2-40B4-BE49-F238E27FC236}">
                <a16:creationId xmlns:a16="http://schemas.microsoft.com/office/drawing/2014/main" id="{996CE1F5-942F-DE69-A682-2B0D1052AFA5}"/>
              </a:ext>
            </a:extLst>
          </p:cNvPr>
          <p:cNvGraphicFramePr>
            <a:graphicFrameLocks noGrp="1"/>
          </p:cNvGraphicFramePr>
          <p:nvPr>
            <p:extLst>
              <p:ext uri="{D42A27DB-BD31-4B8C-83A1-F6EECF244321}">
                <p14:modId xmlns:p14="http://schemas.microsoft.com/office/powerpoint/2010/main" val="2556198379"/>
              </p:ext>
            </p:extLst>
          </p:nvPr>
        </p:nvGraphicFramePr>
        <p:xfrm>
          <a:off x="8272078"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2644575303"/>
                  </a:ext>
                </a:extLst>
              </a:tr>
            </a:tbl>
          </a:graphicData>
        </a:graphic>
      </p:graphicFrame>
      <p:graphicFrame>
        <p:nvGraphicFramePr>
          <p:cNvPr id="10" name="Table 9">
            <a:extLst>
              <a:ext uri="{FF2B5EF4-FFF2-40B4-BE49-F238E27FC236}">
                <a16:creationId xmlns:a16="http://schemas.microsoft.com/office/drawing/2014/main" id="{28EB3DED-CC3E-EBEA-744C-6C1E95E9CC60}"/>
              </a:ext>
            </a:extLst>
          </p:cNvPr>
          <p:cNvGraphicFramePr>
            <a:graphicFrameLocks noGrp="1"/>
          </p:cNvGraphicFramePr>
          <p:nvPr>
            <p:extLst>
              <p:ext uri="{D42A27DB-BD31-4B8C-83A1-F6EECF244321}">
                <p14:modId xmlns:p14="http://schemas.microsoft.com/office/powerpoint/2010/main" val="764778157"/>
              </p:ext>
            </p:extLst>
          </p:nvPr>
        </p:nvGraphicFramePr>
        <p:xfrm>
          <a:off x="9569930" y="1179075"/>
          <a:ext cx="914448" cy="111252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r h="370840">
                <a:tc>
                  <a:txBody>
                    <a:bodyPr/>
                    <a:lstStyle/>
                    <a:p>
                      <a:pPr algn="ctr"/>
                      <a:r>
                        <a:rPr lang="en-GB"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2644575303"/>
                  </a:ext>
                </a:extLst>
              </a:tr>
            </a:tbl>
          </a:graphicData>
        </a:graphic>
      </p:graphicFrame>
    </p:spTree>
    <p:extLst>
      <p:ext uri="{BB962C8B-B14F-4D97-AF65-F5344CB8AC3E}">
        <p14:creationId xmlns:p14="http://schemas.microsoft.com/office/powerpoint/2010/main" val="179349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76A9D-89A4-E461-D628-96D47D36E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6822E-150E-842C-2F51-46D02013BA3F}"/>
              </a:ext>
            </a:extLst>
          </p:cNvPr>
          <p:cNvSpPr>
            <a:spLocks noGrp="1"/>
          </p:cNvSpPr>
          <p:nvPr>
            <p:ph type="title"/>
          </p:nvPr>
        </p:nvSpPr>
        <p:spPr/>
        <p:txBody>
          <a:bodyPr/>
          <a:lstStyle/>
          <a:p>
            <a:r>
              <a:rPr lang="en-GB" dirty="0">
                <a:solidFill>
                  <a:srgbClr val="FF0000"/>
                </a:solidFill>
              </a:rPr>
              <a:t>Exam Quiz 1: Dining Lawyers</a:t>
            </a:r>
            <a:endParaRPr lang="en-SE" dirty="0">
              <a:solidFill>
                <a:srgbClr val="FF0000"/>
              </a:solidFill>
            </a:endParaRPr>
          </a:p>
        </p:txBody>
      </p:sp>
      <p:sp>
        <p:nvSpPr>
          <p:cNvPr id="3" name="Content Placeholder 2">
            <a:extLst>
              <a:ext uri="{FF2B5EF4-FFF2-40B4-BE49-F238E27FC236}">
                <a16:creationId xmlns:a16="http://schemas.microsoft.com/office/drawing/2014/main" id="{4FE427A4-1870-F3DB-7DFD-57121D662C59}"/>
              </a:ext>
            </a:extLst>
          </p:cNvPr>
          <p:cNvSpPr>
            <a:spLocks noGrp="1"/>
          </p:cNvSpPr>
          <p:nvPr>
            <p:ph idx="1"/>
          </p:nvPr>
        </p:nvSpPr>
        <p:spPr>
          <a:xfrm>
            <a:off x="812800" y="914400"/>
            <a:ext cx="10566400" cy="5562600"/>
          </a:xfrm>
        </p:spPr>
        <p:txBody>
          <a:bodyPr>
            <a:normAutofit fontScale="77500" lnSpcReduction="20000"/>
          </a:bodyPr>
          <a:lstStyle/>
          <a:p>
            <a:r>
              <a:rPr lang="en-GB" dirty="0"/>
              <a:t>Consider the Dining Lawyers problem. There are 2 lawyers P1 to P2. Each lawyer has 4 arms, and there is a pile of knives and forks at </a:t>
            </a:r>
            <a:r>
              <a:rPr lang="en-GB" dirty="0" err="1"/>
              <a:t>center</a:t>
            </a:r>
            <a:r>
              <a:rPr lang="en-GB" dirty="0"/>
              <a:t> of the table. Each lawyer follows the following steps:</a:t>
            </a:r>
          </a:p>
          <a:p>
            <a:pPr lvl="1"/>
            <a:r>
              <a:rPr lang="en-GB" dirty="0"/>
              <a:t>(1) Pick up a knife </a:t>
            </a:r>
          </a:p>
          <a:p>
            <a:pPr lvl="1"/>
            <a:r>
              <a:rPr lang="en-GB" dirty="0"/>
              <a:t>(2) Pick up another knife</a:t>
            </a:r>
          </a:p>
          <a:p>
            <a:pPr lvl="1"/>
            <a:r>
              <a:rPr lang="en-GB" dirty="0"/>
              <a:t>(3) Pick up a fork </a:t>
            </a:r>
          </a:p>
          <a:p>
            <a:pPr lvl="1"/>
            <a:r>
              <a:rPr lang="en-GB" dirty="0"/>
              <a:t>(4) Pick up another fork</a:t>
            </a:r>
          </a:p>
          <a:p>
            <a:pPr lvl="1"/>
            <a:r>
              <a:rPr lang="en-GB" dirty="0"/>
              <a:t>(5) Eat</a:t>
            </a:r>
          </a:p>
          <a:p>
            <a:pPr lvl="1"/>
            <a:r>
              <a:rPr lang="en-GB" dirty="0"/>
              <a:t>(6) Return the knife and fork to the pile </a:t>
            </a:r>
          </a:p>
          <a:p>
            <a:r>
              <a:rPr lang="en-GB" dirty="0"/>
              <a:t>Use Banker’s algorithm to check if it is possible for the system </a:t>
            </a:r>
            <a:r>
              <a:rPr lang="en-US" altLang="zh-CN" dirty="0"/>
              <a:t>to</a:t>
            </a:r>
            <a:r>
              <a:rPr lang="en-GB" dirty="0"/>
              <a:t> get into a deadlock for the following cases:</a:t>
            </a:r>
          </a:p>
          <a:p>
            <a:r>
              <a:rPr lang="en-GB" dirty="0"/>
              <a:t>1) The pile </a:t>
            </a:r>
            <a:r>
              <a:rPr lang="en-US" altLang="zh-CN" dirty="0"/>
              <a:t>contains </a:t>
            </a:r>
            <a:r>
              <a:rPr lang="en-GB" altLang="zh-CN" dirty="0"/>
              <a:t>2</a:t>
            </a:r>
            <a:r>
              <a:rPr lang="en-GB" dirty="0"/>
              <a:t> knives and 2 forks. (Yes deadlock on knives)</a:t>
            </a:r>
          </a:p>
          <a:p>
            <a:r>
              <a:rPr lang="en-GB" dirty="0"/>
              <a:t>2) The pile </a:t>
            </a:r>
            <a:r>
              <a:rPr lang="en-US" altLang="zh-CN" dirty="0"/>
              <a:t>contains </a:t>
            </a:r>
            <a:r>
              <a:rPr lang="en-GB" dirty="0"/>
              <a:t>3 knives and 2 forks. (No deadlock)</a:t>
            </a:r>
          </a:p>
          <a:p>
            <a:r>
              <a:rPr lang="en-GB" dirty="0"/>
              <a:t>3) The pile </a:t>
            </a:r>
            <a:r>
              <a:rPr lang="en-US" altLang="zh-CN" dirty="0"/>
              <a:t>contains </a:t>
            </a:r>
            <a:r>
              <a:rPr lang="en-GB" altLang="zh-CN" dirty="0"/>
              <a:t>4</a:t>
            </a:r>
            <a:r>
              <a:rPr lang="en-GB" dirty="0"/>
              <a:t> knives and 2 forks. (Yes deadlock, on forks)</a:t>
            </a:r>
          </a:p>
          <a:p>
            <a:r>
              <a:rPr lang="en-GB" dirty="0"/>
              <a:t>4) The pile </a:t>
            </a:r>
            <a:r>
              <a:rPr lang="en-US" altLang="zh-CN" dirty="0"/>
              <a:t>contains </a:t>
            </a:r>
            <a:r>
              <a:rPr lang="en-GB" altLang="zh-CN" dirty="0"/>
              <a:t>4</a:t>
            </a:r>
            <a:r>
              <a:rPr lang="en-GB" dirty="0"/>
              <a:t> knives and 3 forks. (No deadlock)</a:t>
            </a:r>
          </a:p>
          <a:p>
            <a:r>
              <a:rPr lang="en-GB" dirty="0"/>
              <a:t>For each question, please write out the initial state encoded in 3 matrices Max, Allocation, Need, and 2 vectors Total and Available. If there is no possible deadlock, explain why. If there is a (potential) deadlock, show an unsafe system state and use Banker’s algorithm to check it. </a:t>
            </a:r>
          </a:p>
        </p:txBody>
      </p:sp>
    </p:spTree>
    <p:extLst>
      <p:ext uri="{BB962C8B-B14F-4D97-AF65-F5344CB8AC3E}">
        <p14:creationId xmlns:p14="http://schemas.microsoft.com/office/powerpoint/2010/main" val="8531283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62FAA-4BDB-2BA8-42A2-75D392B386AE}"/>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7B4EA314-E90D-F745-8CB8-73F6CA804791}"/>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2</a:t>
            </a:r>
            <a:r>
              <a:rPr lang="en-US" altLang="zh-CN" dirty="0">
                <a:ea typeface="宋体" charset="-122"/>
              </a:rPr>
              <a:t> lawyers, each with 4 arms, </a:t>
            </a:r>
            <a:r>
              <a:rPr lang="en-GB" altLang="zh-CN" dirty="0">
                <a:ea typeface="宋体" charset="-122"/>
              </a:rPr>
              <a:t>2 knives and 2 forks</a:t>
            </a:r>
            <a:endParaRPr lang="en-US" altLang="zh-CN" dirty="0">
              <a:ea typeface="宋体" charset="-122"/>
            </a:endParaRPr>
          </a:p>
        </p:txBody>
      </p:sp>
      <p:sp>
        <p:nvSpPr>
          <p:cNvPr id="14" name="Content Placeholder 2">
            <a:extLst>
              <a:ext uri="{FF2B5EF4-FFF2-40B4-BE49-F238E27FC236}">
                <a16:creationId xmlns:a16="http://schemas.microsoft.com/office/drawing/2014/main" id="{4E924834-A4F9-2C84-EF0E-B983CEA08A0E}"/>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3088EDA1-0783-1915-B665-A4596A441E6F}"/>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222E6AC8-D79B-5776-105C-BE6D57EB2191}"/>
              </a:ext>
            </a:extLst>
          </p:cNvPr>
          <p:cNvGraphicFramePr>
            <a:graphicFrameLocks noGrp="1"/>
          </p:cNvGraphicFramePr>
          <p:nvPr>
            <p:extLst>
              <p:ext uri="{D42A27DB-BD31-4B8C-83A1-F6EECF244321}">
                <p14:modId xmlns:p14="http://schemas.microsoft.com/office/powerpoint/2010/main" val="1413245272"/>
              </p:ext>
            </p:extLst>
          </p:nvPr>
        </p:nvGraphicFramePr>
        <p:xfrm>
          <a:off x="2175337"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sp>
        <p:nvSpPr>
          <p:cNvPr id="4" name="TextBox 3">
            <a:extLst>
              <a:ext uri="{FF2B5EF4-FFF2-40B4-BE49-F238E27FC236}">
                <a16:creationId xmlns:a16="http://schemas.microsoft.com/office/drawing/2014/main" id="{E478FBF7-5A29-3303-8478-5C28543C881D}"/>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32C37FCC-13C4-437C-B6D4-02DFD511E316}"/>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B25891E9-79EB-AD8B-5887-5006FF87C024}"/>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07681082-DDCE-1535-E8C5-83211E3A4A66}"/>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BABCCDD9-3034-CCFA-949B-28D4D800EFD7}"/>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559992ED-351A-DAEB-1AF2-C1ED0BF7B92E}"/>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P1 grabs 1 knife; P2 grabs 1 knife.</a:t>
            </a:r>
            <a:endParaRPr lang="en-US" altLang="zh-CN" b="0" kern="0" dirty="0"/>
          </a:p>
        </p:txBody>
      </p:sp>
      <p:graphicFrame>
        <p:nvGraphicFramePr>
          <p:cNvPr id="24" name="Content Placeholder 5">
            <a:extLst>
              <a:ext uri="{FF2B5EF4-FFF2-40B4-BE49-F238E27FC236}">
                <a16:creationId xmlns:a16="http://schemas.microsoft.com/office/drawing/2014/main" id="{2F44679F-E8B1-1B67-B14B-0DA5D6E0DCCB}"/>
              </a:ext>
            </a:extLst>
          </p:cNvPr>
          <p:cNvGraphicFramePr>
            <a:graphicFrameLocks/>
          </p:cNvGraphicFramePr>
          <p:nvPr>
            <p:extLst>
              <p:ext uri="{D42A27DB-BD31-4B8C-83A1-F6EECF244321}">
                <p14:modId xmlns:p14="http://schemas.microsoft.com/office/powerpoint/2010/main" val="2875637789"/>
              </p:ext>
            </p:extLst>
          </p:nvPr>
        </p:nvGraphicFramePr>
        <p:xfrm>
          <a:off x="9153106" y="3911387"/>
          <a:ext cx="2048292" cy="118872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2823243655"/>
                  </a:ext>
                </a:extLst>
              </a:tr>
              <a:tr h="370840">
                <a:tc gridSpan="3">
                  <a:txBody>
                    <a:bodyPr/>
                    <a:lstStyle/>
                    <a:p>
                      <a:pPr algn="ctr"/>
                      <a:r>
                        <a:rPr lang="en-GB" sz="2000" dirty="0"/>
                        <a:t>Deadlock</a:t>
                      </a:r>
                      <a:endParaRPr lang="en-SE" sz="2000" dirty="0"/>
                    </a:p>
                  </a:txBody>
                  <a:tcPr>
                    <a:solidFill>
                      <a:schemeClr val="bg1">
                        <a:lumMod val="95000"/>
                      </a:schemeClr>
                    </a:solidFill>
                  </a:tcPr>
                </a:tc>
                <a:tc hMerge="1">
                  <a:txBody>
                    <a:bodyPr/>
                    <a:lstStyle/>
                    <a:p>
                      <a:endParaRPr dirty="0"/>
                    </a:p>
                  </a:txBody>
                  <a:tcPr/>
                </a:tc>
                <a:tc hMerge="1">
                  <a:txBody>
                    <a:bodyPr/>
                    <a:lstStyle/>
                    <a:p>
                      <a:pPr algn="ctr"/>
                      <a:endParaRPr lang="en-SE" sz="2000" dirty="0"/>
                    </a:p>
                  </a:txBody>
                  <a:tcPr>
                    <a:solidFill>
                      <a:schemeClr val="bg1">
                        <a:lumMod val="95000"/>
                      </a:schemeClr>
                    </a:solidFill>
                  </a:tcPr>
                </a:tc>
                <a:extLst>
                  <a:ext uri="{0D108BD9-81ED-4DB2-BD59-A6C34878D82A}">
                    <a16:rowId xmlns:a16="http://schemas.microsoft.com/office/drawing/2014/main" val="1884641263"/>
                  </a:ext>
                </a:extLst>
              </a:tr>
            </a:tbl>
          </a:graphicData>
        </a:graphic>
      </p:graphicFrame>
      <p:sp>
        <p:nvSpPr>
          <p:cNvPr id="25" name="TextBox 24">
            <a:extLst>
              <a:ext uri="{FF2B5EF4-FFF2-40B4-BE49-F238E27FC236}">
                <a16:creationId xmlns:a16="http://schemas.microsoft.com/office/drawing/2014/main" id="{0692FFFE-AE34-8013-AF46-3D7D3A109A7A}"/>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A4DC78AB-DDF8-2A12-90AB-A6C700010E9D}"/>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Current state is deadlocked on knives.</a:t>
            </a:r>
            <a:endParaRPr lang="en-US" altLang="zh-CN" b="0" kern="0" dirty="0"/>
          </a:p>
        </p:txBody>
      </p:sp>
      <p:graphicFrame>
        <p:nvGraphicFramePr>
          <p:cNvPr id="3" name="Table 2">
            <a:extLst>
              <a:ext uri="{FF2B5EF4-FFF2-40B4-BE49-F238E27FC236}">
                <a16:creationId xmlns:a16="http://schemas.microsoft.com/office/drawing/2014/main" id="{0E2F34B8-C7E1-BFFC-519D-E72FCD78ED4E}"/>
              </a:ext>
            </a:extLst>
          </p:cNvPr>
          <p:cNvGraphicFramePr>
            <a:graphicFrameLocks noGrp="1"/>
          </p:cNvGraphicFramePr>
          <p:nvPr>
            <p:extLst>
              <p:ext uri="{D42A27DB-BD31-4B8C-83A1-F6EECF244321}">
                <p14:modId xmlns:p14="http://schemas.microsoft.com/office/powerpoint/2010/main" val="2107068047"/>
              </p:ext>
            </p:extLst>
          </p:nvPr>
        </p:nvGraphicFramePr>
        <p:xfrm>
          <a:off x="3376779"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27" name="Table 26">
            <a:extLst>
              <a:ext uri="{FF2B5EF4-FFF2-40B4-BE49-F238E27FC236}">
                <a16:creationId xmlns:a16="http://schemas.microsoft.com/office/drawing/2014/main" id="{979C90FD-FB1C-9053-302F-B34111401CA6}"/>
              </a:ext>
            </a:extLst>
          </p:cNvPr>
          <p:cNvGraphicFramePr>
            <a:graphicFrameLocks noGrp="1"/>
          </p:cNvGraphicFramePr>
          <p:nvPr>
            <p:extLst>
              <p:ext uri="{D42A27DB-BD31-4B8C-83A1-F6EECF244321}">
                <p14:modId xmlns:p14="http://schemas.microsoft.com/office/powerpoint/2010/main" val="4157930464"/>
              </p:ext>
            </p:extLst>
          </p:nvPr>
        </p:nvGraphicFramePr>
        <p:xfrm>
          <a:off x="2175337"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E13A28BD-C0F6-E706-54E2-3DC8784D7660}"/>
              </a:ext>
            </a:extLst>
          </p:cNvPr>
          <p:cNvGraphicFramePr>
            <a:graphicFrameLocks noGrp="1"/>
          </p:cNvGraphicFramePr>
          <p:nvPr>
            <p:extLst>
              <p:ext uri="{D42A27DB-BD31-4B8C-83A1-F6EECF244321}">
                <p14:modId xmlns:p14="http://schemas.microsoft.com/office/powerpoint/2010/main" val="1954917496"/>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AE3AC56D-0BD6-AA98-8548-D8F1A4104D6D}"/>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B66FA884-CA18-F2F0-5553-4299B00137A1}"/>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74134665-72FB-B241-D971-C42E52D61456}"/>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0B861E4C-DEFA-ABBB-4B81-C4E225BCE30C}"/>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C7F9F7C7-D563-8A9E-F1EB-2023ABCEB113}"/>
              </a:ext>
            </a:extLst>
          </p:cNvPr>
          <p:cNvGraphicFramePr>
            <a:graphicFrameLocks noGrp="1"/>
          </p:cNvGraphicFramePr>
          <p:nvPr>
            <p:extLst>
              <p:ext uri="{D42A27DB-BD31-4B8C-83A1-F6EECF244321}">
                <p14:modId xmlns:p14="http://schemas.microsoft.com/office/powerpoint/2010/main" val="82508856"/>
              </p:ext>
            </p:extLst>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91740947-2C46-F46A-04B8-B9C4F71B9255}"/>
              </a:ext>
            </a:extLst>
          </p:cNvPr>
          <p:cNvGraphicFramePr>
            <a:graphicFrameLocks noGrp="1"/>
          </p:cNvGraphicFramePr>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06C7FC94-112C-85FD-5A00-56540842E8D9}"/>
              </a:ext>
            </a:extLst>
          </p:cNvPr>
          <p:cNvGraphicFramePr>
            <a:graphicFrameLocks noGrp="1"/>
          </p:cNvGraphicFramePr>
          <p:nvPr>
            <p:extLst>
              <p:ext uri="{D42A27DB-BD31-4B8C-83A1-F6EECF244321}">
                <p14:modId xmlns:p14="http://schemas.microsoft.com/office/powerpoint/2010/main" val="1621879018"/>
              </p:ext>
            </p:extLst>
          </p:nvPr>
        </p:nvGraphicFramePr>
        <p:xfrm>
          <a:off x="7070636"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8" name="Table 7">
            <a:extLst>
              <a:ext uri="{FF2B5EF4-FFF2-40B4-BE49-F238E27FC236}">
                <a16:creationId xmlns:a16="http://schemas.microsoft.com/office/drawing/2014/main" id="{A9EFFCD2-16E3-50A6-9801-068B8A232806}"/>
              </a:ext>
            </a:extLst>
          </p:cNvPr>
          <p:cNvGraphicFramePr>
            <a:graphicFrameLocks noGrp="1"/>
          </p:cNvGraphicFramePr>
          <p:nvPr>
            <p:extLst>
              <p:ext uri="{D42A27DB-BD31-4B8C-83A1-F6EECF244321}">
                <p14:modId xmlns:p14="http://schemas.microsoft.com/office/powerpoint/2010/main" val="1568054406"/>
              </p:ext>
            </p:extLst>
          </p:nvPr>
        </p:nvGraphicFramePr>
        <p:xfrm>
          <a:off x="8272078"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1</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10" name="Table 9">
            <a:extLst>
              <a:ext uri="{FF2B5EF4-FFF2-40B4-BE49-F238E27FC236}">
                <a16:creationId xmlns:a16="http://schemas.microsoft.com/office/drawing/2014/main" id="{DFD82070-CA02-A7A3-8305-0397C630F161}"/>
              </a:ext>
            </a:extLst>
          </p:cNvPr>
          <p:cNvGraphicFramePr>
            <a:graphicFrameLocks noGrp="1"/>
          </p:cNvGraphicFramePr>
          <p:nvPr>
            <p:extLst>
              <p:ext uri="{D42A27DB-BD31-4B8C-83A1-F6EECF244321}">
                <p14:modId xmlns:p14="http://schemas.microsoft.com/office/powerpoint/2010/main" val="1802771202"/>
              </p:ext>
            </p:extLst>
          </p:nvPr>
        </p:nvGraphicFramePr>
        <p:xfrm>
          <a:off x="9569930"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spTree>
    <p:extLst>
      <p:ext uri="{BB962C8B-B14F-4D97-AF65-F5344CB8AC3E}">
        <p14:creationId xmlns:p14="http://schemas.microsoft.com/office/powerpoint/2010/main" val="114127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33048-DA04-370F-27E2-3406E810FF10}"/>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0936A4D2-5D4F-5119-4616-0B37AF5105D6}"/>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2</a:t>
            </a:r>
            <a:r>
              <a:rPr lang="en-US" altLang="zh-CN" dirty="0">
                <a:ea typeface="宋体" charset="-122"/>
              </a:rPr>
              <a:t> lawyers, each with 4 arms, </a:t>
            </a:r>
            <a:r>
              <a:rPr lang="en-GB" altLang="zh-CN" dirty="0">
                <a:ea typeface="宋体" charset="-122"/>
              </a:rPr>
              <a:t>3 knives and 2 forks</a:t>
            </a:r>
            <a:endParaRPr lang="en-US" altLang="zh-CN" dirty="0">
              <a:ea typeface="宋体" charset="-122"/>
            </a:endParaRPr>
          </a:p>
        </p:txBody>
      </p:sp>
      <p:sp>
        <p:nvSpPr>
          <p:cNvPr id="14" name="Content Placeholder 2">
            <a:extLst>
              <a:ext uri="{FF2B5EF4-FFF2-40B4-BE49-F238E27FC236}">
                <a16:creationId xmlns:a16="http://schemas.microsoft.com/office/drawing/2014/main" id="{88A8ED62-0243-81E1-4773-1DB238569A5B}"/>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3F6BBE0B-A425-74D7-15AE-E4509885317B}"/>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22734703-67A4-E344-4E93-8D8AF53870D8}"/>
              </a:ext>
            </a:extLst>
          </p:cNvPr>
          <p:cNvGraphicFramePr>
            <a:graphicFrameLocks noGrp="1"/>
          </p:cNvGraphicFramePr>
          <p:nvPr/>
        </p:nvGraphicFramePr>
        <p:xfrm>
          <a:off x="2175337"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sp>
        <p:nvSpPr>
          <p:cNvPr id="4" name="TextBox 3">
            <a:extLst>
              <a:ext uri="{FF2B5EF4-FFF2-40B4-BE49-F238E27FC236}">
                <a16:creationId xmlns:a16="http://schemas.microsoft.com/office/drawing/2014/main" id="{5A320EC9-1E77-5D39-AB13-0DE2A6E8B85A}"/>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577C1ECB-AC62-7277-C0AD-0531A85EEBD0}"/>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F04B9C4A-4C38-C5BB-7D76-044A43568CB1}"/>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6D7A8182-1014-E99D-B531-103A953F0A34}"/>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9440D422-3C57-37F4-A580-0D9C292419E4}"/>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C13109E2-6118-FBE2-C71A-F096B0515C18}"/>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P1 grabs 2 knives and then 2 forks; P2 grabs 1 knife.</a:t>
            </a:r>
            <a:endParaRPr lang="en-US" altLang="zh-CN" b="0" kern="0" dirty="0"/>
          </a:p>
        </p:txBody>
      </p:sp>
      <p:graphicFrame>
        <p:nvGraphicFramePr>
          <p:cNvPr id="24" name="Content Placeholder 5">
            <a:extLst>
              <a:ext uri="{FF2B5EF4-FFF2-40B4-BE49-F238E27FC236}">
                <a16:creationId xmlns:a16="http://schemas.microsoft.com/office/drawing/2014/main" id="{127C8937-0754-54A7-20D1-A8FF22156EEF}"/>
              </a:ext>
            </a:extLst>
          </p:cNvPr>
          <p:cNvGraphicFramePr>
            <a:graphicFrameLocks/>
          </p:cNvGraphicFramePr>
          <p:nvPr>
            <p:extLst>
              <p:ext uri="{D42A27DB-BD31-4B8C-83A1-F6EECF244321}">
                <p14:modId xmlns:p14="http://schemas.microsoft.com/office/powerpoint/2010/main" val="2103933614"/>
              </p:ext>
            </p:extLst>
          </p:nvPr>
        </p:nvGraphicFramePr>
        <p:xfrm>
          <a:off x="9153106" y="3911387"/>
          <a:ext cx="2048292" cy="158496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P1</a:t>
                      </a:r>
                      <a:endParaRPr lang="en-SE" sz="2000" dirty="0"/>
                    </a:p>
                  </a:txBody>
                  <a:tcPr>
                    <a:solidFill>
                      <a:schemeClr val="bg1">
                        <a:lumMod val="95000"/>
                      </a:schemeClr>
                    </a:solidFill>
                  </a:tcPr>
                </a:tc>
                <a:tc>
                  <a:txBody>
                    <a:bodyPr/>
                    <a:lstStyle/>
                    <a:p>
                      <a:pPr algn="ctr"/>
                      <a:r>
                        <a:rPr lang="en-GB" sz="2000" dirty="0"/>
                        <a:t>2</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3992429257"/>
                  </a:ext>
                </a:extLst>
              </a:tr>
              <a:tr h="370840">
                <a:tc>
                  <a:txBody>
                    <a:bodyPr/>
                    <a:lstStyle/>
                    <a:p>
                      <a:pPr algn="ctr"/>
                      <a:r>
                        <a:rPr lang="en-GB" sz="2000" dirty="0"/>
                        <a:t>P2</a:t>
                      </a:r>
                      <a:endParaRPr lang="en-SE" sz="2000" dirty="0"/>
                    </a:p>
                  </a:txBody>
                  <a:tcPr>
                    <a:solidFill>
                      <a:schemeClr val="bg1">
                        <a:lumMod val="95000"/>
                      </a:schemeClr>
                    </a:solidFill>
                  </a:tcPr>
                </a:tc>
                <a:tc>
                  <a:txBody>
                    <a:bodyPr/>
                    <a:lstStyle/>
                    <a:p>
                      <a:pPr algn="ctr"/>
                      <a:r>
                        <a:rPr lang="en-GB" sz="2000" dirty="0"/>
                        <a:t>3</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1099319160"/>
                  </a:ext>
                </a:extLst>
              </a:tr>
            </a:tbl>
          </a:graphicData>
        </a:graphic>
      </p:graphicFrame>
      <p:sp>
        <p:nvSpPr>
          <p:cNvPr id="25" name="TextBox 24">
            <a:extLst>
              <a:ext uri="{FF2B5EF4-FFF2-40B4-BE49-F238E27FC236}">
                <a16:creationId xmlns:a16="http://schemas.microsoft.com/office/drawing/2014/main" id="{D88E2A81-6CEA-586C-DEFE-95873633BA0B}"/>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567F8F39-E4A0-0104-84EC-9FC6D49A3D8D}"/>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It is not possible for deadlock.</a:t>
            </a:r>
            <a:endParaRPr lang="en-US" altLang="zh-CN" b="0" kern="0" dirty="0"/>
          </a:p>
        </p:txBody>
      </p:sp>
      <p:graphicFrame>
        <p:nvGraphicFramePr>
          <p:cNvPr id="3" name="Table 2">
            <a:extLst>
              <a:ext uri="{FF2B5EF4-FFF2-40B4-BE49-F238E27FC236}">
                <a16:creationId xmlns:a16="http://schemas.microsoft.com/office/drawing/2014/main" id="{2BE3FED2-6659-CD17-479F-C826357A3B5C}"/>
              </a:ext>
            </a:extLst>
          </p:cNvPr>
          <p:cNvGraphicFramePr>
            <a:graphicFrameLocks noGrp="1"/>
          </p:cNvGraphicFramePr>
          <p:nvPr/>
        </p:nvGraphicFramePr>
        <p:xfrm>
          <a:off x="3376779"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27" name="Table 26">
            <a:extLst>
              <a:ext uri="{FF2B5EF4-FFF2-40B4-BE49-F238E27FC236}">
                <a16:creationId xmlns:a16="http://schemas.microsoft.com/office/drawing/2014/main" id="{BE8202BE-4747-3671-AFA2-C1D093EC6EB8}"/>
              </a:ext>
            </a:extLst>
          </p:cNvPr>
          <p:cNvGraphicFramePr>
            <a:graphicFrameLocks noGrp="1"/>
          </p:cNvGraphicFramePr>
          <p:nvPr>
            <p:extLst>
              <p:ext uri="{D42A27DB-BD31-4B8C-83A1-F6EECF244321}">
                <p14:modId xmlns:p14="http://schemas.microsoft.com/office/powerpoint/2010/main" val="1840241030"/>
              </p:ext>
            </p:extLst>
          </p:nvPr>
        </p:nvGraphicFramePr>
        <p:xfrm>
          <a:off x="2175337"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3</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D4A6EB8C-0680-6EBA-A9C3-F8C05B185407}"/>
              </a:ext>
            </a:extLst>
          </p:cNvPr>
          <p:cNvGraphicFramePr>
            <a:graphicFrameLocks noGrp="1"/>
          </p:cNvGraphicFramePr>
          <p:nvPr>
            <p:extLst>
              <p:ext uri="{D42A27DB-BD31-4B8C-83A1-F6EECF244321}">
                <p14:modId xmlns:p14="http://schemas.microsoft.com/office/powerpoint/2010/main" val="2011490935"/>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3</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FEC09440-67EA-5B92-9D67-217CAFC015D9}"/>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E44D1A1F-BC4B-CD5D-5586-9EE624210106}"/>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BE74E40D-A261-997C-2E49-54F960D614A1}"/>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76C3C2E2-6138-9FBF-400A-89F2B1E253DA}"/>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409C6B76-19E0-3413-30C9-6BC19A9E5825}"/>
              </a:ext>
            </a:extLst>
          </p:cNvPr>
          <p:cNvGraphicFramePr>
            <a:graphicFrameLocks noGrp="1"/>
          </p:cNvGraphicFramePr>
          <p:nvPr>
            <p:extLst>
              <p:ext uri="{D42A27DB-BD31-4B8C-83A1-F6EECF244321}">
                <p14:modId xmlns:p14="http://schemas.microsoft.com/office/powerpoint/2010/main" val="1212137896"/>
              </p:ext>
            </p:extLst>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3</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4A33B088-C66A-4C1C-C890-2163629DFB51}"/>
              </a:ext>
            </a:extLst>
          </p:cNvPr>
          <p:cNvGraphicFramePr>
            <a:graphicFrameLocks noGrp="1"/>
          </p:cNvGraphicFramePr>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BBE8ACD0-F813-BC0C-0A99-9E20846FD013}"/>
              </a:ext>
            </a:extLst>
          </p:cNvPr>
          <p:cNvGraphicFramePr>
            <a:graphicFrameLocks noGrp="1"/>
          </p:cNvGraphicFramePr>
          <p:nvPr/>
        </p:nvGraphicFramePr>
        <p:xfrm>
          <a:off x="7070636"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8" name="Table 7">
            <a:extLst>
              <a:ext uri="{FF2B5EF4-FFF2-40B4-BE49-F238E27FC236}">
                <a16:creationId xmlns:a16="http://schemas.microsoft.com/office/drawing/2014/main" id="{F1A43976-AD1E-5AAB-2D29-0AC5B111C298}"/>
              </a:ext>
            </a:extLst>
          </p:cNvPr>
          <p:cNvGraphicFramePr>
            <a:graphicFrameLocks noGrp="1"/>
          </p:cNvGraphicFramePr>
          <p:nvPr>
            <p:extLst>
              <p:ext uri="{D42A27DB-BD31-4B8C-83A1-F6EECF244321}">
                <p14:modId xmlns:p14="http://schemas.microsoft.com/office/powerpoint/2010/main" val="569817136"/>
              </p:ext>
            </p:extLst>
          </p:nvPr>
        </p:nvGraphicFramePr>
        <p:xfrm>
          <a:off x="8272078"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10" name="Table 9">
            <a:extLst>
              <a:ext uri="{FF2B5EF4-FFF2-40B4-BE49-F238E27FC236}">
                <a16:creationId xmlns:a16="http://schemas.microsoft.com/office/drawing/2014/main" id="{7B80CDE9-2AE6-E9E6-7076-4E35335B52E1}"/>
              </a:ext>
            </a:extLst>
          </p:cNvPr>
          <p:cNvGraphicFramePr>
            <a:graphicFrameLocks noGrp="1"/>
          </p:cNvGraphicFramePr>
          <p:nvPr/>
        </p:nvGraphicFramePr>
        <p:xfrm>
          <a:off x="9569930"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spTree>
    <p:extLst>
      <p:ext uri="{BB962C8B-B14F-4D97-AF65-F5344CB8AC3E}">
        <p14:creationId xmlns:p14="http://schemas.microsoft.com/office/powerpoint/2010/main" val="833838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6B563-2713-E7C5-7E51-27DFF300A35A}"/>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D8FEBE26-D9E4-7A51-EC23-EB84B6150210}"/>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2</a:t>
            </a:r>
            <a:r>
              <a:rPr lang="en-US" altLang="zh-CN" dirty="0">
                <a:ea typeface="宋体" charset="-122"/>
              </a:rPr>
              <a:t> lawyers, each with 4 arms, </a:t>
            </a:r>
            <a:r>
              <a:rPr lang="en-GB" altLang="zh-CN" dirty="0">
                <a:ea typeface="宋体" charset="-122"/>
              </a:rPr>
              <a:t>4 knives and 2 forks</a:t>
            </a:r>
            <a:endParaRPr lang="en-US" altLang="zh-CN" dirty="0">
              <a:ea typeface="宋体" charset="-122"/>
            </a:endParaRPr>
          </a:p>
        </p:txBody>
      </p:sp>
      <p:sp>
        <p:nvSpPr>
          <p:cNvPr id="14" name="Content Placeholder 2">
            <a:extLst>
              <a:ext uri="{FF2B5EF4-FFF2-40B4-BE49-F238E27FC236}">
                <a16:creationId xmlns:a16="http://schemas.microsoft.com/office/drawing/2014/main" id="{F455C01F-C8D7-ADA0-CF02-56B0E3157553}"/>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8D431859-84C4-1839-DC5E-F5A95333417B}"/>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05D87E8F-7AEA-7E29-33D3-2E914750173E}"/>
              </a:ext>
            </a:extLst>
          </p:cNvPr>
          <p:cNvGraphicFramePr>
            <a:graphicFrameLocks noGrp="1"/>
          </p:cNvGraphicFramePr>
          <p:nvPr/>
        </p:nvGraphicFramePr>
        <p:xfrm>
          <a:off x="2175337"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sp>
        <p:nvSpPr>
          <p:cNvPr id="4" name="TextBox 3">
            <a:extLst>
              <a:ext uri="{FF2B5EF4-FFF2-40B4-BE49-F238E27FC236}">
                <a16:creationId xmlns:a16="http://schemas.microsoft.com/office/drawing/2014/main" id="{B4C82B8D-80E2-0A8D-6307-54B45648D697}"/>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53023936-DA3B-F3EA-A1E2-219BFEEAD9CA}"/>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2A430745-A085-5600-1B48-C357023B1D59}"/>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E902A8AA-64D7-05A1-3981-BFAB6224AA57}"/>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84E6FA1B-73FD-2EBE-CCAF-CED35640F824}"/>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86CA0A82-27E6-3D11-ED3E-8BC2495AC377}"/>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P1 grabs 1 knife; P2 grabs 1 knife.</a:t>
            </a:r>
            <a:endParaRPr lang="en-US" altLang="zh-CN" b="0" kern="0" dirty="0"/>
          </a:p>
        </p:txBody>
      </p:sp>
      <p:graphicFrame>
        <p:nvGraphicFramePr>
          <p:cNvPr id="24" name="Content Placeholder 5">
            <a:extLst>
              <a:ext uri="{FF2B5EF4-FFF2-40B4-BE49-F238E27FC236}">
                <a16:creationId xmlns:a16="http://schemas.microsoft.com/office/drawing/2014/main" id="{792779FA-9FC4-A9B5-30DC-795C65684AFB}"/>
              </a:ext>
            </a:extLst>
          </p:cNvPr>
          <p:cNvGraphicFramePr>
            <a:graphicFrameLocks/>
          </p:cNvGraphicFramePr>
          <p:nvPr>
            <p:extLst>
              <p:ext uri="{D42A27DB-BD31-4B8C-83A1-F6EECF244321}">
                <p14:modId xmlns:p14="http://schemas.microsoft.com/office/powerpoint/2010/main" val="130809888"/>
              </p:ext>
            </p:extLst>
          </p:nvPr>
        </p:nvGraphicFramePr>
        <p:xfrm>
          <a:off x="9153106" y="3911387"/>
          <a:ext cx="2048292" cy="118872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gridSpan="3">
                  <a:txBody>
                    <a:bodyPr/>
                    <a:lstStyle/>
                    <a:p>
                      <a:pPr algn="ctr"/>
                      <a:r>
                        <a:rPr lang="en-GB" sz="2000" dirty="0"/>
                        <a:t>Deadlock</a:t>
                      </a:r>
                      <a:endParaRPr lang="en-SE" sz="2000" dirty="0"/>
                    </a:p>
                  </a:txBody>
                  <a:tcPr>
                    <a:solidFill>
                      <a:schemeClr val="bg1">
                        <a:lumMod val="95000"/>
                      </a:schemeClr>
                    </a:solidFill>
                  </a:tcPr>
                </a:tc>
                <a:tc hMerge="1">
                  <a:txBody>
                    <a:bodyPr/>
                    <a:lstStyle/>
                    <a:p>
                      <a:endParaRPr dirty="0"/>
                    </a:p>
                  </a:txBody>
                  <a:tcPr/>
                </a:tc>
                <a:tc hMerge="1">
                  <a:txBody>
                    <a:bodyPr/>
                    <a:lstStyle/>
                    <a:p>
                      <a:pPr algn="ctr"/>
                      <a:endParaRPr lang="en-SE" sz="2000" dirty="0"/>
                    </a:p>
                  </a:txBody>
                  <a:tcPr>
                    <a:solidFill>
                      <a:schemeClr val="bg1">
                        <a:lumMod val="95000"/>
                      </a:schemeClr>
                    </a:solidFill>
                  </a:tcPr>
                </a:tc>
                <a:extLst>
                  <a:ext uri="{0D108BD9-81ED-4DB2-BD59-A6C34878D82A}">
                    <a16:rowId xmlns:a16="http://schemas.microsoft.com/office/drawing/2014/main" val="1884641263"/>
                  </a:ext>
                </a:extLst>
              </a:tr>
            </a:tbl>
          </a:graphicData>
        </a:graphic>
      </p:graphicFrame>
      <p:sp>
        <p:nvSpPr>
          <p:cNvPr id="25" name="TextBox 24">
            <a:extLst>
              <a:ext uri="{FF2B5EF4-FFF2-40B4-BE49-F238E27FC236}">
                <a16:creationId xmlns:a16="http://schemas.microsoft.com/office/drawing/2014/main" id="{2BED0F9C-F3C4-FC2A-A239-CE9D19ECC903}"/>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70FD7F8F-62A6-5707-EE91-A3A8AC29B486}"/>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Current state is deadlocked on forks.</a:t>
            </a:r>
            <a:endParaRPr lang="en-US" altLang="zh-CN" b="0" kern="0" dirty="0"/>
          </a:p>
        </p:txBody>
      </p:sp>
      <p:graphicFrame>
        <p:nvGraphicFramePr>
          <p:cNvPr id="3" name="Table 2">
            <a:extLst>
              <a:ext uri="{FF2B5EF4-FFF2-40B4-BE49-F238E27FC236}">
                <a16:creationId xmlns:a16="http://schemas.microsoft.com/office/drawing/2014/main" id="{6E2E1985-A3B4-671E-D9BF-384F32A67B8B}"/>
              </a:ext>
            </a:extLst>
          </p:cNvPr>
          <p:cNvGraphicFramePr>
            <a:graphicFrameLocks noGrp="1"/>
          </p:cNvGraphicFramePr>
          <p:nvPr/>
        </p:nvGraphicFramePr>
        <p:xfrm>
          <a:off x="3376779"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27" name="Table 26">
            <a:extLst>
              <a:ext uri="{FF2B5EF4-FFF2-40B4-BE49-F238E27FC236}">
                <a16:creationId xmlns:a16="http://schemas.microsoft.com/office/drawing/2014/main" id="{47A73EA9-AEF5-CDA4-CDF7-E7409AE65EE5}"/>
              </a:ext>
            </a:extLst>
          </p:cNvPr>
          <p:cNvGraphicFramePr>
            <a:graphicFrameLocks noGrp="1"/>
          </p:cNvGraphicFramePr>
          <p:nvPr>
            <p:extLst>
              <p:ext uri="{D42A27DB-BD31-4B8C-83A1-F6EECF244321}">
                <p14:modId xmlns:p14="http://schemas.microsoft.com/office/powerpoint/2010/main" val="4118187139"/>
              </p:ext>
            </p:extLst>
          </p:nvPr>
        </p:nvGraphicFramePr>
        <p:xfrm>
          <a:off x="2175337"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5257C0BD-DEA5-AE68-2894-A797A88BB18B}"/>
              </a:ext>
            </a:extLst>
          </p:cNvPr>
          <p:cNvGraphicFramePr>
            <a:graphicFrameLocks noGrp="1"/>
          </p:cNvGraphicFramePr>
          <p:nvPr>
            <p:extLst>
              <p:ext uri="{D42A27DB-BD31-4B8C-83A1-F6EECF244321}">
                <p14:modId xmlns:p14="http://schemas.microsoft.com/office/powerpoint/2010/main" val="3379211638"/>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E2A8478C-28DE-1F80-52DB-21FE7A146B06}"/>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6518A289-62FD-F139-8163-3EFB7485780B}"/>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D38C5570-36FF-A30C-356B-442AD8A9D98A}"/>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04034A41-5172-D65C-9D46-434D1DF52282}"/>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056090D7-D9FF-8433-4BA0-F48CE2F9FF64}"/>
              </a:ext>
            </a:extLst>
          </p:cNvPr>
          <p:cNvGraphicFramePr>
            <a:graphicFrameLocks noGrp="1"/>
          </p:cNvGraphicFramePr>
          <p:nvPr>
            <p:extLst>
              <p:ext uri="{D42A27DB-BD31-4B8C-83A1-F6EECF244321}">
                <p14:modId xmlns:p14="http://schemas.microsoft.com/office/powerpoint/2010/main" val="2558717098"/>
              </p:ext>
            </p:extLst>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AF099262-13C9-9EAE-D616-17A6AE969885}"/>
              </a:ext>
            </a:extLst>
          </p:cNvPr>
          <p:cNvGraphicFramePr>
            <a:graphicFrameLocks noGrp="1"/>
          </p:cNvGraphicFramePr>
          <p:nvPr>
            <p:extLst>
              <p:ext uri="{D42A27DB-BD31-4B8C-83A1-F6EECF244321}">
                <p14:modId xmlns:p14="http://schemas.microsoft.com/office/powerpoint/2010/main" val="1366075259"/>
              </p:ext>
            </p:extLst>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4D00A5DE-BE81-C765-60E0-195559619A32}"/>
              </a:ext>
            </a:extLst>
          </p:cNvPr>
          <p:cNvGraphicFramePr>
            <a:graphicFrameLocks noGrp="1"/>
          </p:cNvGraphicFramePr>
          <p:nvPr/>
        </p:nvGraphicFramePr>
        <p:xfrm>
          <a:off x="7070636"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8" name="Table 7">
            <a:extLst>
              <a:ext uri="{FF2B5EF4-FFF2-40B4-BE49-F238E27FC236}">
                <a16:creationId xmlns:a16="http://schemas.microsoft.com/office/drawing/2014/main" id="{EAC61CFC-DC14-9E24-4DDE-2F0C7FBC6B84}"/>
              </a:ext>
            </a:extLst>
          </p:cNvPr>
          <p:cNvGraphicFramePr>
            <a:graphicFrameLocks noGrp="1"/>
          </p:cNvGraphicFramePr>
          <p:nvPr>
            <p:extLst>
              <p:ext uri="{D42A27DB-BD31-4B8C-83A1-F6EECF244321}">
                <p14:modId xmlns:p14="http://schemas.microsoft.com/office/powerpoint/2010/main" val="3188303408"/>
              </p:ext>
            </p:extLst>
          </p:nvPr>
        </p:nvGraphicFramePr>
        <p:xfrm>
          <a:off x="8272078"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10" name="Table 9">
            <a:extLst>
              <a:ext uri="{FF2B5EF4-FFF2-40B4-BE49-F238E27FC236}">
                <a16:creationId xmlns:a16="http://schemas.microsoft.com/office/drawing/2014/main" id="{31BCD23A-B8A1-AA8C-716F-9E9B8A44F0BB}"/>
              </a:ext>
            </a:extLst>
          </p:cNvPr>
          <p:cNvGraphicFramePr>
            <a:graphicFrameLocks noGrp="1"/>
          </p:cNvGraphicFramePr>
          <p:nvPr>
            <p:extLst>
              <p:ext uri="{D42A27DB-BD31-4B8C-83A1-F6EECF244321}">
                <p14:modId xmlns:p14="http://schemas.microsoft.com/office/powerpoint/2010/main" val="4282456893"/>
              </p:ext>
            </p:extLst>
          </p:nvPr>
        </p:nvGraphicFramePr>
        <p:xfrm>
          <a:off x="9569930"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1929623496"/>
                  </a:ext>
                </a:extLst>
              </a:tr>
            </a:tbl>
          </a:graphicData>
        </a:graphic>
      </p:graphicFrame>
    </p:spTree>
    <p:extLst>
      <p:ext uri="{BB962C8B-B14F-4D97-AF65-F5344CB8AC3E}">
        <p14:creationId xmlns:p14="http://schemas.microsoft.com/office/powerpoint/2010/main" val="3357042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18E3F-0522-1586-DDF4-DC368250BE34}"/>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D9977C16-42BA-1FB6-0A8B-E9B86743ED49}"/>
              </a:ext>
            </a:extLst>
          </p:cNvPr>
          <p:cNvSpPr>
            <a:spLocks noGrp="1" noChangeArrowheads="1"/>
          </p:cNvSpPr>
          <p:nvPr>
            <p:ph type="title" sz="quarter"/>
          </p:nvPr>
        </p:nvSpPr>
        <p:spPr>
          <a:xfrm>
            <a:off x="876300" y="-203966"/>
            <a:ext cx="10439400" cy="1143000"/>
          </a:xfrm>
        </p:spPr>
        <p:txBody>
          <a:bodyPr/>
          <a:lstStyle/>
          <a:p>
            <a:pPr eaLnBrk="1" hangingPunct="1"/>
            <a:r>
              <a:rPr lang="en-GB" sz="3200" dirty="0"/>
              <a:t>Quiz 2: Dining Lawyers Solution</a:t>
            </a:r>
            <a:r>
              <a:rPr lang="en-US" altLang="zh-CN" sz="3200" dirty="0">
                <a:ea typeface="宋体" charset="-122"/>
              </a:rPr>
              <a:t>: 2</a:t>
            </a:r>
            <a:r>
              <a:rPr lang="en-US" altLang="zh-CN" dirty="0">
                <a:ea typeface="宋体" charset="-122"/>
              </a:rPr>
              <a:t> lawyers, each with 4 arms, </a:t>
            </a:r>
            <a:r>
              <a:rPr lang="en-GB" altLang="zh-CN" dirty="0">
                <a:ea typeface="宋体" charset="-122"/>
              </a:rPr>
              <a:t>4 knives and 3 forks</a:t>
            </a:r>
            <a:endParaRPr lang="en-US" altLang="zh-CN" dirty="0">
              <a:ea typeface="宋体" charset="-122"/>
            </a:endParaRPr>
          </a:p>
        </p:txBody>
      </p:sp>
      <p:sp>
        <p:nvSpPr>
          <p:cNvPr id="14" name="Content Placeholder 2">
            <a:extLst>
              <a:ext uri="{FF2B5EF4-FFF2-40B4-BE49-F238E27FC236}">
                <a16:creationId xmlns:a16="http://schemas.microsoft.com/office/drawing/2014/main" id="{B799399A-F51A-144A-1B77-8084AE38F40F}"/>
              </a:ext>
            </a:extLst>
          </p:cNvPr>
          <p:cNvSpPr>
            <a:spLocks noGrp="1"/>
          </p:cNvSpPr>
          <p:nvPr>
            <p:ph idx="1"/>
          </p:nvPr>
        </p:nvSpPr>
        <p:spPr>
          <a:xfrm>
            <a:off x="166727" y="1181164"/>
            <a:ext cx="1940024" cy="1143000"/>
          </a:xfrm>
        </p:spPr>
        <p:txBody>
          <a:bodyPr>
            <a:normAutofit/>
          </a:bodyPr>
          <a:lstStyle/>
          <a:p>
            <a:pPr marL="0" indent="0">
              <a:buNone/>
            </a:pPr>
            <a:r>
              <a:rPr lang="en-GB" dirty="0"/>
              <a:t>Initially, all knives and forks are free.</a:t>
            </a:r>
          </a:p>
        </p:txBody>
      </p:sp>
      <p:sp>
        <p:nvSpPr>
          <p:cNvPr id="15" name="Content Placeholder 2">
            <a:extLst>
              <a:ext uri="{FF2B5EF4-FFF2-40B4-BE49-F238E27FC236}">
                <a16:creationId xmlns:a16="http://schemas.microsoft.com/office/drawing/2014/main" id="{8032B22B-FCEA-F198-B834-1A11EC6A5D23}"/>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484DB0BB-4B76-F3DF-ADB1-B9624705999B}"/>
              </a:ext>
            </a:extLst>
          </p:cNvPr>
          <p:cNvGraphicFramePr>
            <a:graphicFrameLocks noGrp="1"/>
          </p:cNvGraphicFramePr>
          <p:nvPr/>
        </p:nvGraphicFramePr>
        <p:xfrm>
          <a:off x="2175337"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sp>
        <p:nvSpPr>
          <p:cNvPr id="4" name="TextBox 3">
            <a:extLst>
              <a:ext uri="{FF2B5EF4-FFF2-40B4-BE49-F238E27FC236}">
                <a16:creationId xmlns:a16="http://schemas.microsoft.com/office/drawing/2014/main" id="{26B5FD3E-EDBB-0CFA-3F9F-CA27A6DAC87D}"/>
              </a:ext>
            </a:extLst>
          </p:cNvPr>
          <p:cNvSpPr txBox="1"/>
          <p:nvPr/>
        </p:nvSpPr>
        <p:spPr>
          <a:xfrm>
            <a:off x="2284426"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971AC95B-903F-71A8-6F9A-6F11E49B7B5E}"/>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5FAB4E50-29ED-74BF-D4A5-273C65E886EE}"/>
              </a:ext>
            </a:extLst>
          </p:cNvPr>
          <p:cNvSpPr txBox="1"/>
          <p:nvPr/>
        </p:nvSpPr>
        <p:spPr>
          <a:xfrm>
            <a:off x="9569930" y="664856"/>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83FBFE6A-1C38-B95C-6379-911C341479A5}"/>
              </a:ext>
            </a:extLst>
          </p:cNvPr>
          <p:cNvSpPr txBox="1"/>
          <p:nvPr/>
        </p:nvSpPr>
        <p:spPr>
          <a:xfrm>
            <a:off x="2231751" y="2361539"/>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11" name="TextBox 10">
            <a:extLst>
              <a:ext uri="{FF2B5EF4-FFF2-40B4-BE49-F238E27FC236}">
                <a16:creationId xmlns:a16="http://schemas.microsoft.com/office/drawing/2014/main" id="{0BF72A4A-D8D1-0CC8-0AD6-49F7B2AE2634}"/>
              </a:ext>
            </a:extLst>
          </p:cNvPr>
          <p:cNvSpPr txBox="1"/>
          <p:nvPr/>
        </p:nvSpPr>
        <p:spPr>
          <a:xfrm>
            <a:off x="3134774" y="2348767"/>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74ED18A3-3F9C-2A4C-765E-DA019524FE8D}"/>
              </a:ext>
            </a:extLst>
          </p:cNvPr>
          <p:cNvSpPr txBox="1">
            <a:spLocks/>
          </p:cNvSpPr>
          <p:nvPr/>
        </p:nvSpPr>
        <p:spPr bwMode="auto">
          <a:xfrm>
            <a:off x="4365783" y="1219328"/>
            <a:ext cx="2531183" cy="220967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P1 grabs 1 knife; P2 grabs 1 knife.</a:t>
            </a:r>
            <a:endParaRPr lang="en-US" altLang="zh-CN" b="0" kern="0" dirty="0"/>
          </a:p>
        </p:txBody>
      </p:sp>
      <p:graphicFrame>
        <p:nvGraphicFramePr>
          <p:cNvPr id="24" name="Content Placeholder 5">
            <a:extLst>
              <a:ext uri="{FF2B5EF4-FFF2-40B4-BE49-F238E27FC236}">
                <a16:creationId xmlns:a16="http://schemas.microsoft.com/office/drawing/2014/main" id="{2715B943-F9FE-A4D2-245D-59C881743B06}"/>
              </a:ext>
            </a:extLst>
          </p:cNvPr>
          <p:cNvGraphicFramePr>
            <a:graphicFrameLocks/>
          </p:cNvGraphicFramePr>
          <p:nvPr>
            <p:extLst>
              <p:ext uri="{D42A27DB-BD31-4B8C-83A1-F6EECF244321}">
                <p14:modId xmlns:p14="http://schemas.microsoft.com/office/powerpoint/2010/main" val="1360807704"/>
              </p:ext>
            </p:extLst>
          </p:nvPr>
        </p:nvGraphicFramePr>
        <p:xfrm>
          <a:off x="9153106" y="3911387"/>
          <a:ext cx="2048292" cy="1584960"/>
        </p:xfrm>
        <a:graphic>
          <a:graphicData uri="http://schemas.openxmlformats.org/drawingml/2006/table">
            <a:tbl>
              <a:tblPr firstRow="1" bandRow="1">
                <a:tableStyleId>{5940675A-B579-460E-94D1-54222C63F5DA}</a:tableStyleId>
              </a:tblPr>
              <a:tblGrid>
                <a:gridCol w="682764">
                  <a:extLst>
                    <a:ext uri="{9D8B030D-6E8A-4147-A177-3AD203B41FA5}">
                      <a16:colId xmlns:a16="http://schemas.microsoft.com/office/drawing/2014/main" val="1619986141"/>
                    </a:ext>
                  </a:extLst>
                </a:gridCol>
                <a:gridCol w="682764">
                  <a:extLst>
                    <a:ext uri="{9D8B030D-6E8A-4147-A177-3AD203B41FA5}">
                      <a16:colId xmlns:a16="http://schemas.microsoft.com/office/drawing/2014/main" val="3558990718"/>
                    </a:ext>
                  </a:extLst>
                </a:gridCol>
                <a:gridCol w="682764">
                  <a:extLst>
                    <a:ext uri="{9D8B030D-6E8A-4147-A177-3AD203B41FA5}">
                      <a16:colId xmlns:a16="http://schemas.microsoft.com/office/drawing/2014/main" val="130373207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K</a:t>
                      </a:r>
                      <a:endParaRPr lang="en-SE" sz="2000" dirty="0"/>
                    </a:p>
                  </a:txBody>
                  <a:tcPr>
                    <a:solidFill>
                      <a:schemeClr val="bg1">
                        <a:lumMod val="95000"/>
                      </a:schemeClr>
                    </a:solidFill>
                  </a:tcPr>
                </a:tc>
                <a:tc>
                  <a:txBody>
                    <a:bodyPr/>
                    <a:lstStyle/>
                    <a:p>
                      <a:pPr algn="ctr"/>
                      <a:r>
                        <a:rPr lang="en-GB" sz="2000" dirty="0"/>
                        <a:t>F</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a:txBody>
                    <a:bodyPr/>
                    <a:lstStyle/>
                    <a:p>
                      <a:pPr algn="ctr"/>
                      <a:r>
                        <a:rPr lang="en-GB" sz="2000" dirty="0"/>
                        <a:t>P1</a:t>
                      </a:r>
                      <a:endParaRPr lang="en-SE" sz="2000" dirty="0"/>
                    </a:p>
                  </a:txBody>
                  <a:tcPr>
                    <a:solidFill>
                      <a:schemeClr val="bg1">
                        <a:lumMod val="95000"/>
                      </a:schemeClr>
                    </a:solidFill>
                  </a:tcPr>
                </a:tc>
                <a:tc>
                  <a:txBody>
                    <a:bodyPr/>
                    <a:lstStyle/>
                    <a:p>
                      <a:pPr algn="ctr"/>
                      <a:r>
                        <a:rPr lang="en-GB" sz="2000" dirty="0"/>
                        <a:t>2</a:t>
                      </a:r>
                      <a:endParaRPr lang="en-SE" sz="2000" dirty="0"/>
                    </a:p>
                  </a:txBody>
                  <a:tcPr/>
                </a:tc>
                <a:tc>
                  <a:txBody>
                    <a:bodyPr/>
                    <a:lstStyle/>
                    <a:p>
                      <a:pPr algn="ctr"/>
                      <a:r>
                        <a:rPr lang="en-GB" sz="2000" dirty="0"/>
                        <a:t>2</a:t>
                      </a:r>
                      <a:endParaRPr lang="en-SE" sz="2000" dirty="0"/>
                    </a:p>
                  </a:txBody>
                  <a:tcPr/>
                </a:tc>
                <a:extLst>
                  <a:ext uri="{0D108BD9-81ED-4DB2-BD59-A6C34878D82A}">
                    <a16:rowId xmlns:a16="http://schemas.microsoft.com/office/drawing/2014/main" val="3775052560"/>
                  </a:ext>
                </a:extLst>
              </a:tr>
              <a:tr h="370840">
                <a:tc>
                  <a:txBody>
                    <a:bodyPr/>
                    <a:lstStyle/>
                    <a:p>
                      <a:pPr algn="ctr"/>
                      <a:r>
                        <a:rPr lang="en-GB" sz="2000" dirty="0"/>
                        <a:t>P2</a:t>
                      </a:r>
                      <a:endParaRPr lang="en-SE" sz="2000" dirty="0"/>
                    </a:p>
                  </a:txBody>
                  <a:tcPr>
                    <a:solidFill>
                      <a:schemeClr val="bg1">
                        <a:lumMod val="95000"/>
                      </a:schemeClr>
                    </a:solidFill>
                  </a:tcPr>
                </a:tc>
                <a:tc>
                  <a:txBody>
                    <a:bodyPr/>
                    <a:lstStyle/>
                    <a:p>
                      <a:pPr algn="ctr"/>
                      <a:r>
                        <a:rPr lang="en-GB" sz="2000" dirty="0"/>
                        <a:t>4</a:t>
                      </a:r>
                      <a:endParaRPr lang="en-SE" sz="2000" dirty="0"/>
                    </a:p>
                  </a:txBody>
                  <a:tcPr/>
                </a:tc>
                <a:tc>
                  <a:txBody>
                    <a:bodyPr/>
                    <a:lstStyle/>
                    <a:p>
                      <a:pPr algn="ctr"/>
                      <a:r>
                        <a:rPr lang="en-GB" sz="2000" dirty="0"/>
                        <a:t>3</a:t>
                      </a:r>
                      <a:endParaRPr lang="en-SE" sz="2000" dirty="0"/>
                    </a:p>
                  </a:txBody>
                  <a:tcPr/>
                </a:tc>
                <a:extLst>
                  <a:ext uri="{0D108BD9-81ED-4DB2-BD59-A6C34878D82A}">
                    <a16:rowId xmlns:a16="http://schemas.microsoft.com/office/drawing/2014/main" val="312061572"/>
                  </a:ext>
                </a:extLst>
              </a:tr>
            </a:tbl>
          </a:graphicData>
        </a:graphic>
      </p:graphicFrame>
      <p:sp>
        <p:nvSpPr>
          <p:cNvPr id="25" name="TextBox 24">
            <a:extLst>
              <a:ext uri="{FF2B5EF4-FFF2-40B4-BE49-F238E27FC236}">
                <a16:creationId xmlns:a16="http://schemas.microsoft.com/office/drawing/2014/main" id="{85A39443-9487-6FF3-4299-DA98166F16B8}"/>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C60B31CD-419C-829B-CC8C-A8535E853AEB}"/>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Current state is deadlocked on forks.</a:t>
            </a:r>
            <a:endParaRPr lang="en-US" altLang="zh-CN" b="0" kern="0" dirty="0"/>
          </a:p>
        </p:txBody>
      </p:sp>
      <p:graphicFrame>
        <p:nvGraphicFramePr>
          <p:cNvPr id="3" name="Table 2">
            <a:extLst>
              <a:ext uri="{FF2B5EF4-FFF2-40B4-BE49-F238E27FC236}">
                <a16:creationId xmlns:a16="http://schemas.microsoft.com/office/drawing/2014/main" id="{9D439AF4-BB58-10BE-93CF-67BA8CC97B49}"/>
              </a:ext>
            </a:extLst>
          </p:cNvPr>
          <p:cNvGraphicFramePr>
            <a:graphicFrameLocks noGrp="1"/>
          </p:cNvGraphicFramePr>
          <p:nvPr/>
        </p:nvGraphicFramePr>
        <p:xfrm>
          <a:off x="3376779" y="1216796"/>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27" name="Table 26">
            <a:extLst>
              <a:ext uri="{FF2B5EF4-FFF2-40B4-BE49-F238E27FC236}">
                <a16:creationId xmlns:a16="http://schemas.microsoft.com/office/drawing/2014/main" id="{4A7A9B47-8E19-2ECC-7C2E-CACDAA41D129}"/>
              </a:ext>
            </a:extLst>
          </p:cNvPr>
          <p:cNvGraphicFramePr>
            <a:graphicFrameLocks noGrp="1"/>
          </p:cNvGraphicFramePr>
          <p:nvPr>
            <p:extLst>
              <p:ext uri="{D42A27DB-BD31-4B8C-83A1-F6EECF244321}">
                <p14:modId xmlns:p14="http://schemas.microsoft.com/office/powerpoint/2010/main" val="3444299090"/>
              </p:ext>
            </p:extLst>
          </p:nvPr>
        </p:nvGraphicFramePr>
        <p:xfrm>
          <a:off x="2173611"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3</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28" name="Table 27">
            <a:extLst>
              <a:ext uri="{FF2B5EF4-FFF2-40B4-BE49-F238E27FC236}">
                <a16:creationId xmlns:a16="http://schemas.microsoft.com/office/drawing/2014/main" id="{CF9FC11B-613C-6AAE-9C94-69799971EC3A}"/>
              </a:ext>
            </a:extLst>
          </p:cNvPr>
          <p:cNvGraphicFramePr>
            <a:graphicFrameLocks noGrp="1"/>
          </p:cNvGraphicFramePr>
          <p:nvPr>
            <p:extLst>
              <p:ext uri="{D42A27DB-BD31-4B8C-83A1-F6EECF244321}">
                <p14:modId xmlns:p14="http://schemas.microsoft.com/office/powerpoint/2010/main" val="1620016547"/>
              </p:ext>
            </p:extLst>
          </p:nvPr>
        </p:nvGraphicFramePr>
        <p:xfrm>
          <a:off x="3376779" y="2814807"/>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3</a:t>
                      </a:r>
                      <a:endParaRPr lang="en-SE" sz="1800" dirty="0"/>
                    </a:p>
                  </a:txBody>
                  <a:tcPr/>
                </a:tc>
                <a:extLst>
                  <a:ext uri="{0D108BD9-81ED-4DB2-BD59-A6C34878D82A}">
                    <a16:rowId xmlns:a16="http://schemas.microsoft.com/office/drawing/2014/main" val="511353736"/>
                  </a:ext>
                </a:extLst>
              </a:tr>
            </a:tbl>
          </a:graphicData>
        </a:graphic>
      </p:graphicFrame>
      <p:sp>
        <p:nvSpPr>
          <p:cNvPr id="30" name="TextBox 29">
            <a:extLst>
              <a:ext uri="{FF2B5EF4-FFF2-40B4-BE49-F238E27FC236}">
                <a16:creationId xmlns:a16="http://schemas.microsoft.com/office/drawing/2014/main" id="{69BC0DD1-FEEC-0907-8D34-5318A7B4CA28}"/>
              </a:ext>
            </a:extLst>
          </p:cNvPr>
          <p:cNvSpPr txBox="1"/>
          <p:nvPr/>
        </p:nvSpPr>
        <p:spPr>
          <a:xfrm>
            <a:off x="7161064" y="657169"/>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31" name="TextBox 30">
            <a:extLst>
              <a:ext uri="{FF2B5EF4-FFF2-40B4-BE49-F238E27FC236}">
                <a16:creationId xmlns:a16="http://schemas.microsoft.com/office/drawing/2014/main" id="{ADF9233D-2D33-0BC2-FFC1-4D8FF4EC9EBD}"/>
              </a:ext>
            </a:extLst>
          </p:cNvPr>
          <p:cNvSpPr txBox="1"/>
          <p:nvPr/>
        </p:nvSpPr>
        <p:spPr>
          <a:xfrm>
            <a:off x="7975728" y="657169"/>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32" name="TextBox 31">
            <a:extLst>
              <a:ext uri="{FF2B5EF4-FFF2-40B4-BE49-F238E27FC236}">
                <a16:creationId xmlns:a16="http://schemas.microsoft.com/office/drawing/2014/main" id="{BDE03D28-AE65-AD12-09F5-230267E93827}"/>
              </a:ext>
            </a:extLst>
          </p:cNvPr>
          <p:cNvSpPr txBox="1"/>
          <p:nvPr/>
        </p:nvSpPr>
        <p:spPr>
          <a:xfrm>
            <a:off x="7108389" y="2330946"/>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sp>
        <p:nvSpPr>
          <p:cNvPr id="33" name="TextBox 32">
            <a:extLst>
              <a:ext uri="{FF2B5EF4-FFF2-40B4-BE49-F238E27FC236}">
                <a16:creationId xmlns:a16="http://schemas.microsoft.com/office/drawing/2014/main" id="{74A81402-0AD2-C171-0CBF-FF53AF7B51E3}"/>
              </a:ext>
            </a:extLst>
          </p:cNvPr>
          <p:cNvSpPr txBox="1"/>
          <p:nvPr/>
        </p:nvSpPr>
        <p:spPr>
          <a:xfrm>
            <a:off x="8011412" y="2318174"/>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graphicFrame>
        <p:nvGraphicFramePr>
          <p:cNvPr id="35" name="Table 34">
            <a:extLst>
              <a:ext uri="{FF2B5EF4-FFF2-40B4-BE49-F238E27FC236}">
                <a16:creationId xmlns:a16="http://schemas.microsoft.com/office/drawing/2014/main" id="{37F72F8E-30A4-C8CD-5097-AAEAF582CC50}"/>
              </a:ext>
            </a:extLst>
          </p:cNvPr>
          <p:cNvGraphicFramePr>
            <a:graphicFrameLocks noGrp="1"/>
          </p:cNvGraphicFramePr>
          <p:nvPr>
            <p:extLst>
              <p:ext uri="{D42A27DB-BD31-4B8C-83A1-F6EECF244321}">
                <p14:modId xmlns:p14="http://schemas.microsoft.com/office/powerpoint/2010/main" val="1428313068"/>
              </p:ext>
            </p:extLst>
          </p:nvPr>
        </p:nvGraphicFramePr>
        <p:xfrm>
          <a:off x="7051975"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4</a:t>
                      </a:r>
                      <a:endParaRPr lang="en-SE" sz="1800" dirty="0"/>
                    </a:p>
                  </a:txBody>
                  <a:tcPr/>
                </a:tc>
                <a:tc>
                  <a:txBody>
                    <a:bodyPr/>
                    <a:lstStyle/>
                    <a:p>
                      <a:pPr algn="ctr"/>
                      <a:r>
                        <a:rPr lang="en-GB" sz="1800" dirty="0"/>
                        <a:t>3</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36" name="Table 35">
            <a:extLst>
              <a:ext uri="{FF2B5EF4-FFF2-40B4-BE49-F238E27FC236}">
                <a16:creationId xmlns:a16="http://schemas.microsoft.com/office/drawing/2014/main" id="{7534E80A-ABE9-6951-420C-FAD0C8C0F621}"/>
              </a:ext>
            </a:extLst>
          </p:cNvPr>
          <p:cNvGraphicFramePr>
            <a:graphicFrameLocks noGrp="1"/>
          </p:cNvGraphicFramePr>
          <p:nvPr/>
        </p:nvGraphicFramePr>
        <p:xfrm>
          <a:off x="8253417" y="2784214"/>
          <a:ext cx="914448" cy="37084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0</a:t>
                      </a:r>
                      <a:endParaRPr lang="en-SE" sz="1800" dirty="0"/>
                    </a:p>
                  </a:txBody>
                  <a:tcPr/>
                </a:tc>
                <a:extLst>
                  <a:ext uri="{0D108BD9-81ED-4DB2-BD59-A6C34878D82A}">
                    <a16:rowId xmlns:a16="http://schemas.microsoft.com/office/drawing/2014/main" val="511353736"/>
                  </a:ext>
                </a:extLst>
              </a:tr>
            </a:tbl>
          </a:graphicData>
        </a:graphic>
      </p:graphicFrame>
      <p:graphicFrame>
        <p:nvGraphicFramePr>
          <p:cNvPr id="7" name="Table 6">
            <a:extLst>
              <a:ext uri="{FF2B5EF4-FFF2-40B4-BE49-F238E27FC236}">
                <a16:creationId xmlns:a16="http://schemas.microsoft.com/office/drawing/2014/main" id="{FF7AE27A-7490-5460-1788-8EB2323E9A87}"/>
              </a:ext>
            </a:extLst>
          </p:cNvPr>
          <p:cNvGraphicFramePr>
            <a:graphicFrameLocks noGrp="1"/>
          </p:cNvGraphicFramePr>
          <p:nvPr/>
        </p:nvGraphicFramePr>
        <p:xfrm>
          <a:off x="7070636"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8" name="Table 7">
            <a:extLst>
              <a:ext uri="{FF2B5EF4-FFF2-40B4-BE49-F238E27FC236}">
                <a16:creationId xmlns:a16="http://schemas.microsoft.com/office/drawing/2014/main" id="{7D6EDCE7-D7A0-FB0A-6B73-DC3772C0FD94}"/>
              </a:ext>
            </a:extLst>
          </p:cNvPr>
          <p:cNvGraphicFramePr>
            <a:graphicFrameLocks noGrp="1"/>
          </p:cNvGraphicFramePr>
          <p:nvPr>
            <p:extLst>
              <p:ext uri="{D42A27DB-BD31-4B8C-83A1-F6EECF244321}">
                <p14:modId xmlns:p14="http://schemas.microsoft.com/office/powerpoint/2010/main" val="89155475"/>
              </p:ext>
            </p:extLst>
          </p:nvPr>
        </p:nvGraphicFramePr>
        <p:xfrm>
          <a:off x="8272078"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2</a:t>
                      </a:r>
                      <a:endParaRPr lang="en-SE" sz="1800" dirty="0"/>
                    </a:p>
                  </a:txBody>
                  <a:tcPr/>
                </a:tc>
                <a:tc>
                  <a:txBody>
                    <a:bodyPr/>
                    <a:lstStyle/>
                    <a:p>
                      <a:pPr algn="ctr"/>
                      <a:r>
                        <a:rPr lang="en-GB" sz="1800" dirty="0"/>
                        <a:t>2</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1929623496"/>
                  </a:ext>
                </a:extLst>
              </a:tr>
            </a:tbl>
          </a:graphicData>
        </a:graphic>
      </p:graphicFrame>
      <p:graphicFrame>
        <p:nvGraphicFramePr>
          <p:cNvPr id="10" name="Table 9">
            <a:extLst>
              <a:ext uri="{FF2B5EF4-FFF2-40B4-BE49-F238E27FC236}">
                <a16:creationId xmlns:a16="http://schemas.microsoft.com/office/drawing/2014/main" id="{34C96F4C-1BBC-CE70-9682-57B25D863DDD}"/>
              </a:ext>
            </a:extLst>
          </p:cNvPr>
          <p:cNvGraphicFramePr>
            <a:graphicFrameLocks noGrp="1"/>
          </p:cNvGraphicFramePr>
          <p:nvPr/>
        </p:nvGraphicFramePr>
        <p:xfrm>
          <a:off x="9569930" y="1179075"/>
          <a:ext cx="914448" cy="741680"/>
        </p:xfrm>
        <a:graphic>
          <a:graphicData uri="http://schemas.openxmlformats.org/drawingml/2006/table">
            <a:tbl>
              <a:tblPr firstRow="1" bandRow="1">
                <a:tableStyleId>{5940675A-B579-460E-94D1-54222C63F5DA}</a:tableStyleId>
              </a:tblPr>
              <a:tblGrid>
                <a:gridCol w="457224">
                  <a:extLst>
                    <a:ext uri="{9D8B030D-6E8A-4147-A177-3AD203B41FA5}">
                      <a16:colId xmlns:a16="http://schemas.microsoft.com/office/drawing/2014/main" val="301508297"/>
                    </a:ext>
                  </a:extLst>
                </a:gridCol>
                <a:gridCol w="457224">
                  <a:extLst>
                    <a:ext uri="{9D8B030D-6E8A-4147-A177-3AD203B41FA5}">
                      <a16:colId xmlns:a16="http://schemas.microsoft.com/office/drawing/2014/main" val="1091070965"/>
                    </a:ext>
                  </a:extLst>
                </a:gridCol>
              </a:tblGrid>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tc>
                  <a:txBody>
                    <a:bodyPr/>
                    <a:lstStyle/>
                    <a:p>
                      <a:pPr algn="ctr"/>
                      <a:r>
                        <a:rPr lang="en-GB" sz="1800" dirty="0"/>
                        <a:t>1</a:t>
                      </a:r>
                      <a:endParaRPr lang="en-SE" sz="1800" dirty="0"/>
                    </a:p>
                  </a:txBody>
                  <a:tcPr/>
                </a:tc>
                <a:extLst>
                  <a:ext uri="{0D108BD9-81ED-4DB2-BD59-A6C34878D82A}">
                    <a16:rowId xmlns:a16="http://schemas.microsoft.com/office/drawing/2014/main" val="1929623496"/>
                  </a:ext>
                </a:extLst>
              </a:tr>
            </a:tbl>
          </a:graphicData>
        </a:graphic>
      </p:graphicFrame>
    </p:spTree>
    <p:extLst>
      <p:ext uri="{BB962C8B-B14F-4D97-AF65-F5344CB8AC3E}">
        <p14:creationId xmlns:p14="http://schemas.microsoft.com/office/powerpoint/2010/main" val="97737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F8A7C-14EA-37B0-EC5E-81DDA3131D8E}"/>
            </a:ext>
          </a:extLst>
        </p:cNvPr>
        <p:cNvGrpSpPr/>
        <p:nvPr/>
      </p:nvGrpSpPr>
      <p:grpSpPr>
        <a:xfrm>
          <a:off x="0" y="0"/>
          <a:ext cx="0" cy="0"/>
          <a:chOff x="0" y="0"/>
          <a:chExt cx="0" cy="0"/>
        </a:xfrm>
      </p:grpSpPr>
      <p:sp>
        <p:nvSpPr>
          <p:cNvPr id="1032" name="Rectangle 2">
            <a:extLst>
              <a:ext uri="{FF2B5EF4-FFF2-40B4-BE49-F238E27FC236}">
                <a16:creationId xmlns:a16="http://schemas.microsoft.com/office/drawing/2014/main" id="{4A1EEE7A-AFF3-62A0-6C96-71F28AAE198E}"/>
              </a:ext>
            </a:extLst>
          </p:cNvPr>
          <p:cNvSpPr>
            <a:spLocks noGrp="1" noChangeArrowheads="1"/>
          </p:cNvSpPr>
          <p:nvPr>
            <p:ph type="title" sz="quarter"/>
          </p:nvPr>
        </p:nvSpPr>
        <p:spPr>
          <a:xfrm>
            <a:off x="1806054" y="-243705"/>
            <a:ext cx="8991600" cy="1143000"/>
          </a:xfrm>
        </p:spPr>
        <p:txBody>
          <a:bodyPr/>
          <a:lstStyle/>
          <a:p>
            <a:pPr eaLnBrk="1" hangingPunct="1"/>
            <a:r>
              <a:rPr lang="en-GB" sz="2800" dirty="0"/>
              <a:t>Q. Dining Lawyers Solution</a:t>
            </a:r>
            <a:r>
              <a:rPr lang="en-US" altLang="zh-CN" sz="2800" dirty="0">
                <a:ea typeface="宋体" charset="-122"/>
              </a:rPr>
              <a:t>: 3 Lawyers, each with 1,2,3 arms, 3 forks</a:t>
            </a:r>
          </a:p>
        </p:txBody>
      </p:sp>
      <p:sp>
        <p:nvSpPr>
          <p:cNvPr id="14" name="Content Placeholder 2">
            <a:extLst>
              <a:ext uri="{FF2B5EF4-FFF2-40B4-BE49-F238E27FC236}">
                <a16:creationId xmlns:a16="http://schemas.microsoft.com/office/drawing/2014/main" id="{AEA40B10-F067-AE17-586D-BEB3EE6C71E3}"/>
              </a:ext>
            </a:extLst>
          </p:cNvPr>
          <p:cNvSpPr>
            <a:spLocks noGrp="1"/>
          </p:cNvSpPr>
          <p:nvPr>
            <p:ph idx="1"/>
          </p:nvPr>
        </p:nvSpPr>
        <p:spPr>
          <a:xfrm>
            <a:off x="246280" y="1358634"/>
            <a:ext cx="1940024" cy="1143000"/>
          </a:xfrm>
        </p:spPr>
        <p:txBody>
          <a:bodyPr>
            <a:normAutofit/>
          </a:bodyPr>
          <a:lstStyle/>
          <a:p>
            <a:pPr marL="0" indent="0">
              <a:buNone/>
            </a:pPr>
            <a:r>
              <a:rPr lang="en-GB" dirty="0"/>
              <a:t>Initially, all forks are free.</a:t>
            </a:r>
          </a:p>
        </p:txBody>
      </p:sp>
      <p:sp>
        <p:nvSpPr>
          <p:cNvPr id="15" name="Content Placeholder 2">
            <a:extLst>
              <a:ext uri="{FF2B5EF4-FFF2-40B4-BE49-F238E27FC236}">
                <a16:creationId xmlns:a16="http://schemas.microsoft.com/office/drawing/2014/main" id="{8DB4AF6B-C159-CA7D-D09D-A2845A2333CE}"/>
              </a:ext>
            </a:extLst>
          </p:cNvPr>
          <p:cNvSpPr txBox="1">
            <a:spLocks/>
          </p:cNvSpPr>
          <p:nvPr/>
        </p:nvSpPr>
        <p:spPr bwMode="auto">
          <a:xfrm>
            <a:off x="3581400" y="5653709"/>
            <a:ext cx="5791200" cy="1066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endParaRPr lang="en-GB" b="0" kern="0" dirty="0"/>
          </a:p>
        </p:txBody>
      </p:sp>
      <p:graphicFrame>
        <p:nvGraphicFramePr>
          <p:cNvPr id="2" name="Table 1">
            <a:extLst>
              <a:ext uri="{FF2B5EF4-FFF2-40B4-BE49-F238E27FC236}">
                <a16:creationId xmlns:a16="http://schemas.microsoft.com/office/drawing/2014/main" id="{1B7094CE-CCCF-3DED-B9CA-C1B1CF2DC940}"/>
              </a:ext>
            </a:extLst>
          </p:cNvPr>
          <p:cNvGraphicFramePr>
            <a:graphicFrameLocks noGrp="1"/>
          </p:cNvGraphicFramePr>
          <p:nvPr/>
        </p:nvGraphicFramePr>
        <p:xfrm>
          <a:off x="2469085" y="1076053"/>
          <a:ext cx="478497" cy="111252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US" sz="1800" dirty="0"/>
                        <a:t>3</a:t>
                      </a:r>
                      <a:endParaRPr lang="en-SE" sz="1800" dirty="0"/>
                    </a:p>
                  </a:txBody>
                  <a:tcPr/>
                </a:tc>
                <a:extLst>
                  <a:ext uri="{0D108BD9-81ED-4DB2-BD59-A6C34878D82A}">
                    <a16:rowId xmlns:a16="http://schemas.microsoft.com/office/drawing/2014/main" val="2761282773"/>
                  </a:ext>
                </a:extLst>
              </a:tr>
            </a:tbl>
          </a:graphicData>
        </a:graphic>
      </p:graphicFrame>
      <p:sp>
        <p:nvSpPr>
          <p:cNvPr id="4" name="TextBox 3">
            <a:extLst>
              <a:ext uri="{FF2B5EF4-FFF2-40B4-BE49-F238E27FC236}">
                <a16:creationId xmlns:a16="http://schemas.microsoft.com/office/drawing/2014/main" id="{A5C3BC73-EF4F-83BD-BECE-B1754C406697}"/>
              </a:ext>
            </a:extLst>
          </p:cNvPr>
          <p:cNvSpPr txBox="1"/>
          <p:nvPr/>
        </p:nvSpPr>
        <p:spPr>
          <a:xfrm>
            <a:off x="2351444" y="687762"/>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5" name="TextBox 4">
            <a:extLst>
              <a:ext uri="{FF2B5EF4-FFF2-40B4-BE49-F238E27FC236}">
                <a16:creationId xmlns:a16="http://schemas.microsoft.com/office/drawing/2014/main" id="{2EC4656B-2F55-8A8B-0E51-F71FBD8B16C7}"/>
              </a:ext>
            </a:extLst>
          </p:cNvPr>
          <p:cNvSpPr txBox="1"/>
          <p:nvPr/>
        </p:nvSpPr>
        <p:spPr>
          <a:xfrm>
            <a:off x="3099090" y="687762"/>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sp>
        <p:nvSpPr>
          <p:cNvPr id="6" name="TextBox 5">
            <a:extLst>
              <a:ext uri="{FF2B5EF4-FFF2-40B4-BE49-F238E27FC236}">
                <a16:creationId xmlns:a16="http://schemas.microsoft.com/office/drawing/2014/main" id="{402085F0-B607-33A2-8C88-89A1A2C47D47}"/>
              </a:ext>
            </a:extLst>
          </p:cNvPr>
          <p:cNvSpPr txBox="1"/>
          <p:nvPr/>
        </p:nvSpPr>
        <p:spPr>
          <a:xfrm>
            <a:off x="8801196" y="664124"/>
            <a:ext cx="822661" cy="400110"/>
          </a:xfrm>
          <a:prstGeom prst="rect">
            <a:avLst/>
          </a:prstGeom>
          <a:noFill/>
        </p:spPr>
        <p:txBody>
          <a:bodyPr wrap="none" rtlCol="0">
            <a:spAutoFit/>
          </a:bodyPr>
          <a:lstStyle/>
          <a:p>
            <a:r>
              <a:rPr lang="en-US" altLang="zh-CN" sz="2000" b="0" dirty="0">
                <a:solidFill>
                  <a:schemeClr val="dk1"/>
                </a:solidFill>
                <a:latin typeface="+mn-lt"/>
                <a:ea typeface="+mn-ea"/>
                <a:cs typeface="+mn-cs"/>
              </a:rPr>
              <a:t>Need</a:t>
            </a:r>
            <a:endParaRPr lang="en-GB" sz="2000" b="0" dirty="0">
              <a:solidFill>
                <a:schemeClr val="dk1"/>
              </a:solidFill>
              <a:latin typeface="+mn-lt"/>
              <a:ea typeface="+mn-ea"/>
              <a:cs typeface="+mn-cs"/>
            </a:endParaRPr>
          </a:p>
        </p:txBody>
      </p:sp>
      <p:graphicFrame>
        <p:nvGraphicFramePr>
          <p:cNvPr id="7" name="Table 6">
            <a:extLst>
              <a:ext uri="{FF2B5EF4-FFF2-40B4-BE49-F238E27FC236}">
                <a16:creationId xmlns:a16="http://schemas.microsoft.com/office/drawing/2014/main" id="{3BD10C88-B011-33C7-D786-BD781D4B2105}"/>
              </a:ext>
            </a:extLst>
          </p:cNvPr>
          <p:cNvGraphicFramePr>
            <a:graphicFrameLocks noGrp="1"/>
          </p:cNvGraphicFramePr>
          <p:nvPr/>
        </p:nvGraphicFramePr>
        <p:xfrm>
          <a:off x="3480165" y="1076053"/>
          <a:ext cx="478497" cy="111252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0</a:t>
                      </a:r>
                      <a:endParaRPr lang="en-SE" sz="1800" dirty="0"/>
                    </a:p>
                  </a:txBody>
                  <a:tcPr/>
                </a:tc>
                <a:extLst>
                  <a:ext uri="{0D108BD9-81ED-4DB2-BD59-A6C34878D82A}">
                    <a16:rowId xmlns:a16="http://schemas.microsoft.com/office/drawing/2014/main" val="1929623496"/>
                  </a:ext>
                </a:extLst>
              </a:tr>
              <a:tr h="370840">
                <a:tc>
                  <a:txBody>
                    <a:bodyPr/>
                    <a:lstStyle/>
                    <a:p>
                      <a:pPr algn="ctr"/>
                      <a:r>
                        <a:rPr lang="en-US" sz="1800" dirty="0"/>
                        <a:t>0</a:t>
                      </a:r>
                      <a:endParaRPr lang="en-SE" sz="1800" dirty="0"/>
                    </a:p>
                  </a:txBody>
                  <a:tcPr/>
                </a:tc>
                <a:extLst>
                  <a:ext uri="{0D108BD9-81ED-4DB2-BD59-A6C34878D82A}">
                    <a16:rowId xmlns:a16="http://schemas.microsoft.com/office/drawing/2014/main" val="2761282773"/>
                  </a:ext>
                </a:extLst>
              </a:tr>
            </a:tbl>
          </a:graphicData>
        </a:graphic>
      </p:graphicFrame>
      <p:graphicFrame>
        <p:nvGraphicFramePr>
          <p:cNvPr id="8" name="Table 7">
            <a:extLst>
              <a:ext uri="{FF2B5EF4-FFF2-40B4-BE49-F238E27FC236}">
                <a16:creationId xmlns:a16="http://schemas.microsoft.com/office/drawing/2014/main" id="{06A73B2B-8912-821F-0571-70BB59B03910}"/>
              </a:ext>
            </a:extLst>
          </p:cNvPr>
          <p:cNvGraphicFramePr>
            <a:graphicFrameLocks noGrp="1"/>
          </p:cNvGraphicFramePr>
          <p:nvPr/>
        </p:nvGraphicFramePr>
        <p:xfrm>
          <a:off x="2456987" y="3557017"/>
          <a:ext cx="478497" cy="37084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3</a:t>
                      </a:r>
                      <a:endParaRPr lang="en-SE" sz="1800" dirty="0"/>
                    </a:p>
                  </a:txBody>
                  <a:tcPr/>
                </a:tc>
                <a:extLst>
                  <a:ext uri="{0D108BD9-81ED-4DB2-BD59-A6C34878D82A}">
                    <a16:rowId xmlns:a16="http://schemas.microsoft.com/office/drawing/2014/main" val="511353736"/>
                  </a:ext>
                </a:extLst>
              </a:tr>
            </a:tbl>
          </a:graphicData>
        </a:graphic>
      </p:graphicFrame>
      <p:sp>
        <p:nvSpPr>
          <p:cNvPr id="9" name="TextBox 8">
            <a:extLst>
              <a:ext uri="{FF2B5EF4-FFF2-40B4-BE49-F238E27FC236}">
                <a16:creationId xmlns:a16="http://schemas.microsoft.com/office/drawing/2014/main" id="{8B0E8504-9C4F-BC23-3681-AD5E286F0656}"/>
              </a:ext>
            </a:extLst>
          </p:cNvPr>
          <p:cNvSpPr txBox="1"/>
          <p:nvPr/>
        </p:nvSpPr>
        <p:spPr>
          <a:xfrm>
            <a:off x="2263085" y="3162323"/>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graphicFrame>
        <p:nvGraphicFramePr>
          <p:cNvPr id="10" name="Table 9">
            <a:extLst>
              <a:ext uri="{FF2B5EF4-FFF2-40B4-BE49-F238E27FC236}">
                <a16:creationId xmlns:a16="http://schemas.microsoft.com/office/drawing/2014/main" id="{8909B93B-4B08-68C1-97AE-D1C8E731DE82}"/>
              </a:ext>
            </a:extLst>
          </p:cNvPr>
          <p:cNvGraphicFramePr>
            <a:graphicFrameLocks noGrp="1"/>
          </p:cNvGraphicFramePr>
          <p:nvPr/>
        </p:nvGraphicFramePr>
        <p:xfrm>
          <a:off x="3467138" y="3568306"/>
          <a:ext cx="478497" cy="37084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3</a:t>
                      </a:r>
                      <a:endParaRPr lang="en-SE" sz="1800" dirty="0"/>
                    </a:p>
                  </a:txBody>
                  <a:tcPr/>
                </a:tc>
                <a:extLst>
                  <a:ext uri="{0D108BD9-81ED-4DB2-BD59-A6C34878D82A}">
                    <a16:rowId xmlns:a16="http://schemas.microsoft.com/office/drawing/2014/main" val="511353736"/>
                  </a:ext>
                </a:extLst>
              </a:tr>
            </a:tbl>
          </a:graphicData>
        </a:graphic>
      </p:graphicFrame>
      <p:sp>
        <p:nvSpPr>
          <p:cNvPr id="11" name="TextBox 10">
            <a:extLst>
              <a:ext uri="{FF2B5EF4-FFF2-40B4-BE49-F238E27FC236}">
                <a16:creationId xmlns:a16="http://schemas.microsoft.com/office/drawing/2014/main" id="{DDFE3AF9-37DD-D081-187F-03A58D508F9D}"/>
              </a:ext>
            </a:extLst>
          </p:cNvPr>
          <p:cNvSpPr txBox="1"/>
          <p:nvPr/>
        </p:nvSpPr>
        <p:spPr>
          <a:xfrm>
            <a:off x="3099090" y="3149551"/>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13" name="TextBox 12">
            <a:extLst>
              <a:ext uri="{FF2B5EF4-FFF2-40B4-BE49-F238E27FC236}">
                <a16:creationId xmlns:a16="http://schemas.microsoft.com/office/drawing/2014/main" id="{3006FDD3-54C5-2F43-BA0D-577D4B2B793D}"/>
              </a:ext>
            </a:extLst>
          </p:cNvPr>
          <p:cNvSpPr txBox="1"/>
          <p:nvPr/>
        </p:nvSpPr>
        <p:spPr>
          <a:xfrm>
            <a:off x="6746982" y="675943"/>
            <a:ext cx="692818" cy="400110"/>
          </a:xfrm>
          <a:prstGeom prst="rect">
            <a:avLst/>
          </a:prstGeom>
          <a:noFill/>
        </p:spPr>
        <p:txBody>
          <a:bodyPr wrap="none" rtlCol="0">
            <a:spAutoFit/>
          </a:bodyPr>
          <a:lstStyle/>
          <a:p>
            <a:r>
              <a:rPr lang="en-GB" sz="2000" b="0" dirty="0">
                <a:solidFill>
                  <a:schemeClr val="dk1"/>
                </a:solidFill>
                <a:latin typeface="+mn-lt"/>
                <a:ea typeface="+mn-ea"/>
                <a:cs typeface="+mn-cs"/>
              </a:rPr>
              <a:t>Max</a:t>
            </a:r>
          </a:p>
        </p:txBody>
      </p:sp>
      <p:sp>
        <p:nvSpPr>
          <p:cNvPr id="16" name="TextBox 15">
            <a:extLst>
              <a:ext uri="{FF2B5EF4-FFF2-40B4-BE49-F238E27FC236}">
                <a16:creationId xmlns:a16="http://schemas.microsoft.com/office/drawing/2014/main" id="{72BFCE16-26B1-B6D3-F0AF-3318425DB2C2}"/>
              </a:ext>
            </a:extLst>
          </p:cNvPr>
          <p:cNvSpPr txBox="1"/>
          <p:nvPr/>
        </p:nvSpPr>
        <p:spPr>
          <a:xfrm>
            <a:off x="7494628" y="675943"/>
            <a:ext cx="1372492" cy="400110"/>
          </a:xfrm>
          <a:prstGeom prst="rect">
            <a:avLst/>
          </a:prstGeom>
          <a:noFill/>
        </p:spPr>
        <p:txBody>
          <a:bodyPr wrap="none" rtlCol="0">
            <a:spAutoFit/>
          </a:bodyPr>
          <a:lstStyle/>
          <a:p>
            <a:r>
              <a:rPr lang="en-GB" sz="2000" b="0" dirty="0">
                <a:solidFill>
                  <a:schemeClr val="dk1"/>
                </a:solidFill>
                <a:latin typeface="+mn-lt"/>
                <a:ea typeface="+mn-ea"/>
                <a:cs typeface="+mn-cs"/>
              </a:rPr>
              <a:t>Allocation</a:t>
            </a:r>
          </a:p>
        </p:txBody>
      </p:sp>
      <p:graphicFrame>
        <p:nvGraphicFramePr>
          <p:cNvPr id="18" name="Table 17">
            <a:extLst>
              <a:ext uri="{FF2B5EF4-FFF2-40B4-BE49-F238E27FC236}">
                <a16:creationId xmlns:a16="http://schemas.microsoft.com/office/drawing/2014/main" id="{C81144A7-B5AC-C49C-CE8C-8B4715A6F143}"/>
              </a:ext>
            </a:extLst>
          </p:cNvPr>
          <p:cNvGraphicFramePr>
            <a:graphicFrameLocks noGrp="1"/>
          </p:cNvGraphicFramePr>
          <p:nvPr/>
        </p:nvGraphicFramePr>
        <p:xfrm>
          <a:off x="6852525" y="3545198"/>
          <a:ext cx="478497" cy="37084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3</a:t>
                      </a:r>
                      <a:endParaRPr lang="en-SE" sz="1800" dirty="0"/>
                    </a:p>
                  </a:txBody>
                  <a:tcPr/>
                </a:tc>
                <a:extLst>
                  <a:ext uri="{0D108BD9-81ED-4DB2-BD59-A6C34878D82A}">
                    <a16:rowId xmlns:a16="http://schemas.microsoft.com/office/drawing/2014/main" val="511353736"/>
                  </a:ext>
                </a:extLst>
              </a:tr>
            </a:tbl>
          </a:graphicData>
        </a:graphic>
      </p:graphicFrame>
      <p:sp>
        <p:nvSpPr>
          <p:cNvPr id="19" name="TextBox 18">
            <a:extLst>
              <a:ext uri="{FF2B5EF4-FFF2-40B4-BE49-F238E27FC236}">
                <a16:creationId xmlns:a16="http://schemas.microsoft.com/office/drawing/2014/main" id="{5EEEAC16-E666-851C-8433-10A9517F3833}"/>
              </a:ext>
            </a:extLst>
          </p:cNvPr>
          <p:cNvSpPr txBox="1"/>
          <p:nvPr/>
        </p:nvSpPr>
        <p:spPr>
          <a:xfrm>
            <a:off x="6658623" y="3150504"/>
            <a:ext cx="816249" cy="400110"/>
          </a:xfrm>
          <a:prstGeom prst="rect">
            <a:avLst/>
          </a:prstGeom>
          <a:noFill/>
        </p:spPr>
        <p:txBody>
          <a:bodyPr wrap="none" rtlCol="0">
            <a:spAutoFit/>
          </a:bodyPr>
          <a:lstStyle/>
          <a:p>
            <a:r>
              <a:rPr lang="en-US" altLang="zh-CN" sz="2000" b="0" dirty="0">
                <a:solidFill>
                  <a:schemeClr val="dk1"/>
                </a:solidFill>
                <a:latin typeface="+mn-lt"/>
                <a:ea typeface="+mn-ea"/>
                <a:cs typeface="+mn-cs"/>
              </a:rPr>
              <a:t>Total</a:t>
            </a:r>
            <a:endParaRPr lang="en-GB" sz="2000" b="0" dirty="0">
              <a:solidFill>
                <a:schemeClr val="dk1"/>
              </a:solidFill>
              <a:latin typeface="+mn-lt"/>
              <a:ea typeface="+mn-ea"/>
              <a:cs typeface="+mn-cs"/>
            </a:endParaRPr>
          </a:p>
        </p:txBody>
      </p:sp>
      <p:graphicFrame>
        <p:nvGraphicFramePr>
          <p:cNvPr id="20" name="Table 19">
            <a:extLst>
              <a:ext uri="{FF2B5EF4-FFF2-40B4-BE49-F238E27FC236}">
                <a16:creationId xmlns:a16="http://schemas.microsoft.com/office/drawing/2014/main" id="{DDB30E7A-5A44-2D8D-1BB0-EA7F4CA9E008}"/>
              </a:ext>
            </a:extLst>
          </p:cNvPr>
          <p:cNvGraphicFramePr>
            <a:graphicFrameLocks noGrp="1"/>
          </p:cNvGraphicFramePr>
          <p:nvPr/>
        </p:nvGraphicFramePr>
        <p:xfrm>
          <a:off x="7862676" y="3556487"/>
          <a:ext cx="478497" cy="37084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0</a:t>
                      </a:r>
                      <a:endParaRPr lang="en-SE" sz="1800" dirty="0"/>
                    </a:p>
                  </a:txBody>
                  <a:tcPr/>
                </a:tc>
                <a:extLst>
                  <a:ext uri="{0D108BD9-81ED-4DB2-BD59-A6C34878D82A}">
                    <a16:rowId xmlns:a16="http://schemas.microsoft.com/office/drawing/2014/main" val="511353736"/>
                  </a:ext>
                </a:extLst>
              </a:tr>
            </a:tbl>
          </a:graphicData>
        </a:graphic>
      </p:graphicFrame>
      <p:sp>
        <p:nvSpPr>
          <p:cNvPr id="21" name="TextBox 20">
            <a:extLst>
              <a:ext uri="{FF2B5EF4-FFF2-40B4-BE49-F238E27FC236}">
                <a16:creationId xmlns:a16="http://schemas.microsoft.com/office/drawing/2014/main" id="{A67C6DFF-22FA-74D0-CE68-6D3E43DCDC2B}"/>
              </a:ext>
            </a:extLst>
          </p:cNvPr>
          <p:cNvSpPr txBox="1"/>
          <p:nvPr/>
        </p:nvSpPr>
        <p:spPr>
          <a:xfrm>
            <a:off x="7494628" y="3137732"/>
            <a:ext cx="1266693" cy="400110"/>
          </a:xfrm>
          <a:prstGeom prst="rect">
            <a:avLst/>
          </a:prstGeom>
          <a:noFill/>
        </p:spPr>
        <p:txBody>
          <a:bodyPr wrap="none" rtlCol="0">
            <a:spAutoFit/>
          </a:bodyPr>
          <a:lstStyle/>
          <a:p>
            <a:r>
              <a:rPr lang="en-US" altLang="zh-CN" sz="2000" b="0" dirty="0">
                <a:solidFill>
                  <a:schemeClr val="dk1"/>
                </a:solidFill>
                <a:latin typeface="+mn-lt"/>
                <a:ea typeface="+mn-ea"/>
                <a:cs typeface="+mn-cs"/>
              </a:rPr>
              <a:t>Available</a:t>
            </a:r>
            <a:endParaRPr lang="en-GB" sz="2000" b="0" dirty="0">
              <a:solidFill>
                <a:schemeClr val="dk1"/>
              </a:solidFill>
              <a:latin typeface="+mn-lt"/>
              <a:ea typeface="+mn-ea"/>
              <a:cs typeface="+mn-cs"/>
            </a:endParaRPr>
          </a:p>
        </p:txBody>
      </p:sp>
      <p:sp>
        <p:nvSpPr>
          <p:cNvPr id="22" name="Content Placeholder 2">
            <a:extLst>
              <a:ext uri="{FF2B5EF4-FFF2-40B4-BE49-F238E27FC236}">
                <a16:creationId xmlns:a16="http://schemas.microsoft.com/office/drawing/2014/main" id="{0942C083-7636-58F8-E77A-207AB3B4D02A}"/>
              </a:ext>
            </a:extLst>
          </p:cNvPr>
          <p:cNvSpPr txBox="1">
            <a:spLocks/>
          </p:cNvSpPr>
          <p:nvPr/>
        </p:nvSpPr>
        <p:spPr bwMode="auto">
          <a:xfrm>
            <a:off x="4532950" y="1174348"/>
            <a:ext cx="2511429"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P2 grabs 1 fork and P3 grabs 2 forks</a:t>
            </a:r>
            <a:endParaRPr lang="en-US" altLang="zh-CN" b="0" kern="0" dirty="0"/>
          </a:p>
        </p:txBody>
      </p:sp>
      <p:graphicFrame>
        <p:nvGraphicFramePr>
          <p:cNvPr id="24" name="Content Placeholder 5">
            <a:extLst>
              <a:ext uri="{FF2B5EF4-FFF2-40B4-BE49-F238E27FC236}">
                <a16:creationId xmlns:a16="http://schemas.microsoft.com/office/drawing/2014/main" id="{02A3EF08-F2E5-06DD-F75B-E35A7DCD3151}"/>
              </a:ext>
            </a:extLst>
          </p:cNvPr>
          <p:cNvGraphicFramePr>
            <a:graphicFrameLocks/>
          </p:cNvGraphicFramePr>
          <p:nvPr/>
        </p:nvGraphicFramePr>
        <p:xfrm>
          <a:off x="9153107" y="3911387"/>
          <a:ext cx="1301842" cy="1188720"/>
        </p:xfrm>
        <a:graphic>
          <a:graphicData uri="http://schemas.openxmlformats.org/drawingml/2006/table">
            <a:tbl>
              <a:tblPr firstRow="1" bandRow="1">
                <a:tableStyleId>{5940675A-B579-460E-94D1-54222C63F5DA}</a:tableStyleId>
              </a:tblPr>
              <a:tblGrid>
                <a:gridCol w="650921">
                  <a:extLst>
                    <a:ext uri="{9D8B030D-6E8A-4147-A177-3AD203B41FA5}">
                      <a16:colId xmlns:a16="http://schemas.microsoft.com/office/drawing/2014/main" val="1619986141"/>
                    </a:ext>
                  </a:extLst>
                </a:gridCol>
                <a:gridCol w="650921">
                  <a:extLst>
                    <a:ext uri="{9D8B030D-6E8A-4147-A177-3AD203B41FA5}">
                      <a16:colId xmlns:a16="http://schemas.microsoft.com/office/drawing/2014/main" val="3558990718"/>
                    </a:ext>
                  </a:extLst>
                </a:gridCol>
              </a:tblGrid>
              <a:tr h="370840">
                <a:tc>
                  <a:txBody>
                    <a:bodyPr/>
                    <a:lstStyle/>
                    <a:p>
                      <a:pPr algn="ctr"/>
                      <a:endParaRPr lang="en-SE" sz="2000" dirty="0"/>
                    </a:p>
                  </a:txBody>
                  <a:tcPr>
                    <a:solidFill>
                      <a:schemeClr val="bg1">
                        <a:lumMod val="95000"/>
                      </a:schemeClr>
                    </a:solidFill>
                  </a:tcPr>
                </a:tc>
                <a:tc>
                  <a:txBody>
                    <a:bodyPr/>
                    <a:lstStyle/>
                    <a:p>
                      <a:pPr algn="ctr"/>
                      <a:r>
                        <a:rPr lang="en-GB" sz="2000" dirty="0"/>
                        <a:t>R1</a:t>
                      </a:r>
                      <a:endParaRPr lang="en-SE" sz="2000" dirty="0"/>
                    </a:p>
                  </a:txBody>
                  <a:tcPr>
                    <a:solidFill>
                      <a:schemeClr val="bg1">
                        <a:lumMod val="95000"/>
                      </a:schemeClr>
                    </a:solidFill>
                  </a:tcPr>
                </a:tc>
                <a:extLst>
                  <a:ext uri="{0D108BD9-81ED-4DB2-BD59-A6C34878D82A}">
                    <a16:rowId xmlns:a16="http://schemas.microsoft.com/office/drawing/2014/main" val="117063772"/>
                  </a:ext>
                </a:extLst>
              </a:tr>
              <a:tr h="370840">
                <a:tc>
                  <a:txBody>
                    <a:bodyPr/>
                    <a:lstStyle/>
                    <a:p>
                      <a:pPr algn="ctr"/>
                      <a:r>
                        <a:rPr lang="en-GB" sz="2000" dirty="0"/>
                        <a:t>Init</a:t>
                      </a:r>
                      <a:endParaRPr lang="en-SE" sz="2000" dirty="0"/>
                    </a:p>
                  </a:txBody>
                  <a:tcPr>
                    <a:solidFill>
                      <a:schemeClr val="bg1">
                        <a:lumMod val="95000"/>
                      </a:schemeClr>
                    </a:solidFill>
                  </a:tcPr>
                </a:tc>
                <a:tc>
                  <a:txBody>
                    <a:bodyPr/>
                    <a:lstStyle/>
                    <a:p>
                      <a:pPr algn="ctr"/>
                      <a:r>
                        <a:rPr lang="en-GB" sz="2000" dirty="0"/>
                        <a:t>0</a:t>
                      </a:r>
                      <a:endParaRPr lang="en-SE" sz="2000" dirty="0"/>
                    </a:p>
                  </a:txBody>
                  <a:tcPr/>
                </a:tc>
                <a:extLst>
                  <a:ext uri="{0D108BD9-81ED-4DB2-BD59-A6C34878D82A}">
                    <a16:rowId xmlns:a16="http://schemas.microsoft.com/office/drawing/2014/main" val="2823243655"/>
                  </a:ext>
                </a:extLst>
              </a:tr>
              <a:tr h="370840">
                <a:tc gridSpan="2">
                  <a:txBody>
                    <a:bodyPr/>
                    <a:lstStyle/>
                    <a:p>
                      <a:pPr algn="ctr"/>
                      <a:r>
                        <a:rPr lang="en-GB" sz="2000" dirty="0"/>
                        <a:t>Deadlock</a:t>
                      </a:r>
                      <a:endParaRPr lang="en-SE" sz="2000" dirty="0"/>
                    </a:p>
                  </a:txBody>
                  <a:tcPr>
                    <a:solidFill>
                      <a:schemeClr val="bg1">
                        <a:lumMod val="95000"/>
                      </a:schemeClr>
                    </a:solidFill>
                  </a:tcPr>
                </a:tc>
                <a:tc hMerge="1">
                  <a:txBody>
                    <a:bodyPr/>
                    <a:lstStyle/>
                    <a:p>
                      <a:endParaRPr dirty="0"/>
                    </a:p>
                  </a:txBody>
                  <a:tcPr/>
                </a:tc>
                <a:extLst>
                  <a:ext uri="{0D108BD9-81ED-4DB2-BD59-A6C34878D82A}">
                    <a16:rowId xmlns:a16="http://schemas.microsoft.com/office/drawing/2014/main" val="1884641263"/>
                  </a:ext>
                </a:extLst>
              </a:tr>
            </a:tbl>
          </a:graphicData>
        </a:graphic>
      </p:graphicFrame>
      <p:sp>
        <p:nvSpPr>
          <p:cNvPr id="25" name="TextBox 24">
            <a:extLst>
              <a:ext uri="{FF2B5EF4-FFF2-40B4-BE49-F238E27FC236}">
                <a16:creationId xmlns:a16="http://schemas.microsoft.com/office/drawing/2014/main" id="{7298E434-C564-0A77-CCB2-BE88B0D453A6}"/>
              </a:ext>
            </a:extLst>
          </p:cNvPr>
          <p:cNvSpPr txBox="1"/>
          <p:nvPr/>
        </p:nvSpPr>
        <p:spPr>
          <a:xfrm>
            <a:off x="8728977" y="3202544"/>
            <a:ext cx="3466512" cy="707886"/>
          </a:xfrm>
          <a:prstGeom prst="rect">
            <a:avLst/>
          </a:prstGeom>
          <a:noFill/>
        </p:spPr>
        <p:txBody>
          <a:bodyPr wrap="square" rtlCol="0">
            <a:spAutoFit/>
          </a:bodyPr>
          <a:lstStyle/>
          <a:p>
            <a:r>
              <a:rPr lang="en-GB" sz="2000" b="0" dirty="0">
                <a:solidFill>
                  <a:schemeClr val="dk1"/>
                </a:solidFill>
                <a:latin typeface="+mn-lt"/>
                <a:ea typeface="+mn-ea"/>
                <a:cs typeface="+mn-cs"/>
              </a:rPr>
              <a:t>Available resources after completion of each process</a:t>
            </a:r>
          </a:p>
        </p:txBody>
      </p:sp>
      <p:sp>
        <p:nvSpPr>
          <p:cNvPr id="26" name="Content Placeholder 2">
            <a:extLst>
              <a:ext uri="{FF2B5EF4-FFF2-40B4-BE49-F238E27FC236}">
                <a16:creationId xmlns:a16="http://schemas.microsoft.com/office/drawing/2014/main" id="{646CF467-03B4-597C-6D8A-1B30E84F27DC}"/>
              </a:ext>
            </a:extLst>
          </p:cNvPr>
          <p:cNvSpPr txBox="1">
            <a:spLocks/>
          </p:cNvSpPr>
          <p:nvPr/>
        </p:nvSpPr>
        <p:spPr bwMode="auto">
          <a:xfrm>
            <a:off x="4532950" y="4513758"/>
            <a:ext cx="3537808" cy="15264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b="0" kern="0" dirty="0"/>
              <a:t>Current state is a deadlock.  </a:t>
            </a:r>
            <a:endParaRPr lang="en-US" altLang="zh-CN" b="0" kern="0" dirty="0"/>
          </a:p>
        </p:txBody>
      </p:sp>
      <p:graphicFrame>
        <p:nvGraphicFramePr>
          <p:cNvPr id="3" name="Table 2">
            <a:extLst>
              <a:ext uri="{FF2B5EF4-FFF2-40B4-BE49-F238E27FC236}">
                <a16:creationId xmlns:a16="http://schemas.microsoft.com/office/drawing/2014/main" id="{4876AE6A-ADF6-4969-35A4-E4DA4082C636}"/>
              </a:ext>
            </a:extLst>
          </p:cNvPr>
          <p:cNvGraphicFramePr>
            <a:graphicFrameLocks noGrp="1"/>
          </p:cNvGraphicFramePr>
          <p:nvPr/>
        </p:nvGraphicFramePr>
        <p:xfrm>
          <a:off x="6874296" y="1094698"/>
          <a:ext cx="478497" cy="111252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2</a:t>
                      </a:r>
                      <a:endParaRPr lang="en-SE" sz="1800" dirty="0"/>
                    </a:p>
                  </a:txBody>
                  <a:tcPr/>
                </a:tc>
                <a:extLst>
                  <a:ext uri="{0D108BD9-81ED-4DB2-BD59-A6C34878D82A}">
                    <a16:rowId xmlns:a16="http://schemas.microsoft.com/office/drawing/2014/main" val="1929623496"/>
                  </a:ext>
                </a:extLst>
              </a:tr>
              <a:tr h="370840">
                <a:tc>
                  <a:txBody>
                    <a:bodyPr/>
                    <a:lstStyle/>
                    <a:p>
                      <a:pPr algn="ctr"/>
                      <a:r>
                        <a:rPr lang="en-US" sz="1800" dirty="0"/>
                        <a:t>3</a:t>
                      </a:r>
                      <a:endParaRPr lang="en-SE" sz="1800" dirty="0"/>
                    </a:p>
                  </a:txBody>
                  <a:tcPr/>
                </a:tc>
                <a:extLst>
                  <a:ext uri="{0D108BD9-81ED-4DB2-BD59-A6C34878D82A}">
                    <a16:rowId xmlns:a16="http://schemas.microsoft.com/office/drawing/2014/main" val="2761282773"/>
                  </a:ext>
                </a:extLst>
              </a:tr>
            </a:tbl>
          </a:graphicData>
        </a:graphic>
      </p:graphicFrame>
      <p:graphicFrame>
        <p:nvGraphicFramePr>
          <p:cNvPr id="27" name="Table 26">
            <a:extLst>
              <a:ext uri="{FF2B5EF4-FFF2-40B4-BE49-F238E27FC236}">
                <a16:creationId xmlns:a16="http://schemas.microsoft.com/office/drawing/2014/main" id="{04AD72EA-FB83-0B9D-703B-2156C0A887E5}"/>
              </a:ext>
            </a:extLst>
          </p:cNvPr>
          <p:cNvGraphicFramePr>
            <a:graphicFrameLocks noGrp="1"/>
          </p:cNvGraphicFramePr>
          <p:nvPr/>
        </p:nvGraphicFramePr>
        <p:xfrm>
          <a:off x="7885376" y="1094698"/>
          <a:ext cx="478497" cy="111252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0</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extLst>
                  <a:ext uri="{0D108BD9-81ED-4DB2-BD59-A6C34878D82A}">
                    <a16:rowId xmlns:a16="http://schemas.microsoft.com/office/drawing/2014/main" val="1929623496"/>
                  </a:ext>
                </a:extLst>
              </a:tr>
              <a:tr h="370840">
                <a:tc>
                  <a:txBody>
                    <a:bodyPr/>
                    <a:lstStyle/>
                    <a:p>
                      <a:pPr algn="ctr"/>
                      <a:r>
                        <a:rPr lang="en-US" sz="1800" dirty="0"/>
                        <a:t>2</a:t>
                      </a:r>
                      <a:endParaRPr lang="en-SE" sz="1800" dirty="0"/>
                    </a:p>
                  </a:txBody>
                  <a:tcPr/>
                </a:tc>
                <a:extLst>
                  <a:ext uri="{0D108BD9-81ED-4DB2-BD59-A6C34878D82A}">
                    <a16:rowId xmlns:a16="http://schemas.microsoft.com/office/drawing/2014/main" val="2761282773"/>
                  </a:ext>
                </a:extLst>
              </a:tr>
            </a:tbl>
          </a:graphicData>
        </a:graphic>
      </p:graphicFrame>
      <p:graphicFrame>
        <p:nvGraphicFramePr>
          <p:cNvPr id="28" name="Table 27">
            <a:extLst>
              <a:ext uri="{FF2B5EF4-FFF2-40B4-BE49-F238E27FC236}">
                <a16:creationId xmlns:a16="http://schemas.microsoft.com/office/drawing/2014/main" id="{172C47B2-1289-7F81-E2D6-D4D368AA1EA5}"/>
              </a:ext>
            </a:extLst>
          </p:cNvPr>
          <p:cNvGraphicFramePr>
            <a:graphicFrameLocks noGrp="1"/>
          </p:cNvGraphicFramePr>
          <p:nvPr/>
        </p:nvGraphicFramePr>
        <p:xfrm>
          <a:off x="8973277" y="1105482"/>
          <a:ext cx="478497" cy="1112520"/>
        </p:xfrm>
        <a:graphic>
          <a:graphicData uri="http://schemas.openxmlformats.org/drawingml/2006/table">
            <a:tbl>
              <a:tblPr firstRow="1" bandRow="1">
                <a:tableStyleId>{5940675A-B579-460E-94D1-54222C63F5DA}</a:tableStyleId>
              </a:tblPr>
              <a:tblGrid>
                <a:gridCol w="478497">
                  <a:extLst>
                    <a:ext uri="{9D8B030D-6E8A-4147-A177-3AD203B41FA5}">
                      <a16:colId xmlns:a16="http://schemas.microsoft.com/office/drawing/2014/main" val="301508297"/>
                    </a:ext>
                  </a:extLst>
                </a:gridCol>
              </a:tblGrid>
              <a:tr h="370840">
                <a:tc>
                  <a:txBody>
                    <a:bodyPr/>
                    <a:lstStyle/>
                    <a:p>
                      <a:pPr algn="ctr"/>
                      <a:r>
                        <a:rPr lang="en-US" sz="1800" dirty="0"/>
                        <a:t>1</a:t>
                      </a:r>
                      <a:endParaRPr lang="en-SE" sz="1800" dirty="0"/>
                    </a:p>
                  </a:txBody>
                  <a:tcPr/>
                </a:tc>
                <a:extLst>
                  <a:ext uri="{0D108BD9-81ED-4DB2-BD59-A6C34878D82A}">
                    <a16:rowId xmlns:a16="http://schemas.microsoft.com/office/drawing/2014/main" val="511353736"/>
                  </a:ext>
                </a:extLst>
              </a:tr>
              <a:tr h="370840">
                <a:tc>
                  <a:txBody>
                    <a:bodyPr/>
                    <a:lstStyle/>
                    <a:p>
                      <a:pPr algn="ctr"/>
                      <a:r>
                        <a:rPr lang="en-US" sz="1800" dirty="0"/>
                        <a:t>1</a:t>
                      </a:r>
                      <a:endParaRPr lang="en-SE" sz="1800" dirty="0"/>
                    </a:p>
                  </a:txBody>
                  <a:tcPr/>
                </a:tc>
                <a:extLst>
                  <a:ext uri="{0D108BD9-81ED-4DB2-BD59-A6C34878D82A}">
                    <a16:rowId xmlns:a16="http://schemas.microsoft.com/office/drawing/2014/main" val="1929623496"/>
                  </a:ext>
                </a:extLst>
              </a:tr>
              <a:tr h="370840">
                <a:tc>
                  <a:txBody>
                    <a:bodyPr/>
                    <a:lstStyle/>
                    <a:p>
                      <a:pPr algn="ctr"/>
                      <a:r>
                        <a:rPr lang="en-US" sz="1800" dirty="0"/>
                        <a:t>1</a:t>
                      </a:r>
                      <a:endParaRPr lang="en-SE" sz="1800" dirty="0"/>
                    </a:p>
                  </a:txBody>
                  <a:tcPr/>
                </a:tc>
                <a:extLst>
                  <a:ext uri="{0D108BD9-81ED-4DB2-BD59-A6C34878D82A}">
                    <a16:rowId xmlns:a16="http://schemas.microsoft.com/office/drawing/2014/main" val="2761282773"/>
                  </a:ext>
                </a:extLst>
              </a:tr>
            </a:tbl>
          </a:graphicData>
        </a:graphic>
      </p:graphicFrame>
    </p:spTree>
    <p:extLst>
      <p:ext uri="{BB962C8B-B14F-4D97-AF65-F5344CB8AC3E}">
        <p14:creationId xmlns:p14="http://schemas.microsoft.com/office/powerpoint/2010/main" val="2967147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A36C-4A90-7A39-32D9-DA1D58D7C8A8}"/>
              </a:ext>
            </a:extLst>
          </p:cNvPr>
          <p:cNvSpPr>
            <a:spLocks noGrp="1"/>
          </p:cNvSpPr>
          <p:nvPr>
            <p:ph type="title" sz="quarter"/>
          </p:nvPr>
        </p:nvSpPr>
        <p:spPr/>
        <p:txBody>
          <a:bodyPr/>
          <a:lstStyle/>
          <a:p>
            <a:endParaRPr lang="en-SE"/>
          </a:p>
        </p:txBody>
      </p:sp>
      <p:graphicFrame>
        <p:nvGraphicFramePr>
          <p:cNvPr id="7" name="表格 6">
            <a:extLst>
              <a:ext uri="{FF2B5EF4-FFF2-40B4-BE49-F238E27FC236}">
                <a16:creationId xmlns:a16="http://schemas.microsoft.com/office/drawing/2014/main" id="{60BDB143-C228-E696-172C-AC92DE2736FE}"/>
              </a:ext>
            </a:extLst>
          </p:cNvPr>
          <p:cNvGraphicFramePr>
            <a:graphicFrameLocks noGrp="1"/>
          </p:cNvGraphicFramePr>
          <p:nvPr>
            <p:extLst>
              <p:ext uri="{D42A27DB-BD31-4B8C-83A1-F6EECF244321}">
                <p14:modId xmlns:p14="http://schemas.microsoft.com/office/powerpoint/2010/main" val="3440400358"/>
              </p:ext>
            </p:extLst>
          </p:nvPr>
        </p:nvGraphicFramePr>
        <p:xfrm>
          <a:off x="3200400" y="1905000"/>
          <a:ext cx="5530892" cy="2377440"/>
        </p:xfrm>
        <a:graphic>
          <a:graphicData uri="http://schemas.openxmlformats.org/drawingml/2006/table">
            <a:tbl>
              <a:tblPr firstRow="1" bandRow="1">
                <a:tableStyleId>{5940675A-B579-460E-94D1-54222C63F5DA}</a:tableStyleId>
              </a:tblPr>
              <a:tblGrid>
                <a:gridCol w="326660">
                  <a:extLst>
                    <a:ext uri="{9D8B030D-6E8A-4147-A177-3AD203B41FA5}">
                      <a16:colId xmlns:a16="http://schemas.microsoft.com/office/drawing/2014/main" val="3897766631"/>
                    </a:ext>
                  </a:extLst>
                </a:gridCol>
                <a:gridCol w="830512">
                  <a:extLst>
                    <a:ext uri="{9D8B030D-6E8A-4147-A177-3AD203B41FA5}">
                      <a16:colId xmlns:a16="http://schemas.microsoft.com/office/drawing/2014/main" val="3850674632"/>
                    </a:ext>
                  </a:extLst>
                </a:gridCol>
                <a:gridCol w="1093430">
                  <a:extLst>
                    <a:ext uri="{9D8B030D-6E8A-4147-A177-3AD203B41FA5}">
                      <a16:colId xmlns:a16="http://schemas.microsoft.com/office/drawing/2014/main" val="3306942541"/>
                    </a:ext>
                  </a:extLst>
                </a:gridCol>
                <a:gridCol w="1093430">
                  <a:extLst>
                    <a:ext uri="{9D8B030D-6E8A-4147-A177-3AD203B41FA5}">
                      <a16:colId xmlns:a16="http://schemas.microsoft.com/office/drawing/2014/main" val="3517187588"/>
                    </a:ext>
                  </a:extLst>
                </a:gridCol>
                <a:gridCol w="1093430">
                  <a:extLst>
                    <a:ext uri="{9D8B030D-6E8A-4147-A177-3AD203B41FA5}">
                      <a16:colId xmlns:a16="http://schemas.microsoft.com/office/drawing/2014/main" val="2248621"/>
                    </a:ext>
                  </a:extLst>
                </a:gridCol>
                <a:gridCol w="1093430">
                  <a:extLst>
                    <a:ext uri="{9D8B030D-6E8A-4147-A177-3AD203B41FA5}">
                      <a16:colId xmlns:a16="http://schemas.microsoft.com/office/drawing/2014/main" val="2712044097"/>
                    </a:ext>
                  </a:extLst>
                </a:gridCol>
              </a:tblGrid>
              <a:tr h="769572">
                <a:tc>
                  <a:txBody>
                    <a:bodyPr/>
                    <a:lstStyle/>
                    <a:p>
                      <a:pPr algn="r"/>
                      <a:r>
                        <a:rPr lang="en-US" b="0" dirty="0">
                          <a:solidFill>
                            <a:schemeClr val="tx1"/>
                          </a:solidFill>
                        </a:rPr>
                        <a:t>PID</a:t>
                      </a:r>
                    </a:p>
                  </a:txBody>
                  <a:tcPr/>
                </a:tc>
                <a:tc>
                  <a:txBody>
                    <a:bodyPr/>
                    <a:lstStyle/>
                    <a:p>
                      <a:pPr algn="r"/>
                      <a:r>
                        <a:rPr lang="en-US" altLang="zh-CN" b="0" dirty="0" err="1">
                          <a:solidFill>
                            <a:schemeClr val="tx1"/>
                          </a:solidFill>
                        </a:rPr>
                        <a:t>Arriv</a:t>
                      </a:r>
                      <a:r>
                        <a:rPr lang="en-US" altLang="zh-CN" b="0" dirty="0">
                          <a:solidFill>
                            <a:schemeClr val="tx1"/>
                          </a:solidFill>
                        </a:rPr>
                        <a:t>.</a:t>
                      </a:r>
                      <a:r>
                        <a:rPr lang="zh-CN" altLang="en-US" b="0" dirty="0">
                          <a:solidFill>
                            <a:schemeClr val="tx1"/>
                          </a:solidFill>
                        </a:rPr>
                        <a:t> </a:t>
                      </a:r>
                      <a:r>
                        <a:rPr lang="en-US" altLang="zh-CN" b="0" dirty="0">
                          <a:solidFill>
                            <a:schemeClr val="tx1"/>
                          </a:solidFill>
                        </a:rPr>
                        <a:t>time</a:t>
                      </a:r>
                      <a:endParaRPr lang="en-US" b="0" dirty="0">
                        <a:solidFill>
                          <a:schemeClr val="tx1"/>
                        </a:solidFill>
                      </a:endParaRPr>
                    </a:p>
                  </a:txBody>
                  <a:tcPr/>
                </a:tc>
                <a:tc>
                  <a:txBody>
                    <a:bodyPr/>
                    <a:lstStyle/>
                    <a:p>
                      <a:pPr algn="r"/>
                      <a:r>
                        <a:rPr lang="en-GB" altLang="zh-CN" b="0" dirty="0">
                          <a:solidFill>
                            <a:schemeClr val="tx1"/>
                          </a:solidFill>
                        </a:rPr>
                        <a:t>Priority</a:t>
                      </a:r>
                      <a:endParaRPr lang="en-US" b="0" dirty="0">
                        <a:solidFill>
                          <a:schemeClr val="tx1"/>
                        </a:solidFill>
                      </a:endParaRPr>
                    </a:p>
                  </a:txBody>
                  <a:tcPr/>
                </a:tc>
                <a:tc>
                  <a:txBody>
                    <a:bodyPr/>
                    <a:lstStyle/>
                    <a:p>
                      <a:pPr algn="r"/>
                      <a:r>
                        <a:rPr lang="en-GB" altLang="zh-CN" b="0" dirty="0">
                          <a:solidFill>
                            <a:schemeClr val="tx1"/>
                          </a:solidFill>
                        </a:rPr>
                        <a:t>CPU Burst</a:t>
                      </a:r>
                      <a:endParaRPr lang="en-US" b="0" dirty="0">
                        <a:solidFill>
                          <a:schemeClr val="tx1"/>
                        </a:solidFill>
                      </a:endParaRPr>
                    </a:p>
                  </a:txBody>
                  <a:tcPr marL="45720" marR="4572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IO Burst</a:t>
                      </a:r>
                    </a:p>
                  </a:txBody>
                  <a:tcPr/>
                </a:tc>
                <a:tc>
                  <a:txBody>
                    <a:bodyPr/>
                    <a:lstStyle/>
                    <a:p>
                      <a:pPr algn="r"/>
                      <a:r>
                        <a:rPr lang="en-GB" altLang="zh-CN" b="0" dirty="0">
                          <a:solidFill>
                            <a:schemeClr val="tx1"/>
                          </a:solidFill>
                        </a:rPr>
                        <a:t>CPU Burst</a:t>
                      </a:r>
                      <a:endParaRPr lang="en-US" b="0" dirty="0">
                        <a:solidFill>
                          <a:schemeClr val="tx1"/>
                        </a:solidFill>
                      </a:endParaRPr>
                    </a:p>
                  </a:txBody>
                  <a:tcPr marL="45720" marR="45720"/>
                </a:tc>
                <a:extLst>
                  <a:ext uri="{0D108BD9-81ED-4DB2-BD59-A6C34878D82A}">
                    <a16:rowId xmlns:a16="http://schemas.microsoft.com/office/drawing/2014/main" val="3141622018"/>
                  </a:ext>
                </a:extLst>
              </a:tr>
              <a:tr h="0">
                <a:tc>
                  <a:txBody>
                    <a:bodyPr/>
                    <a:lstStyle/>
                    <a:p>
                      <a:pPr algn="r"/>
                      <a:r>
                        <a:rPr lang="en-US" altLang="zh-CN" dirty="0">
                          <a:solidFill>
                            <a:schemeClr val="tx1"/>
                          </a:solidFill>
                        </a:rPr>
                        <a:t>1</a:t>
                      </a:r>
                      <a:endParaRPr lang="en-US" dirty="0">
                        <a:solidFill>
                          <a:schemeClr val="tx1"/>
                        </a:solidFill>
                      </a:endParaRPr>
                    </a:p>
                  </a:txBody>
                  <a:tcPr/>
                </a:tc>
                <a:tc>
                  <a:txBody>
                    <a:bodyPr/>
                    <a:lstStyle/>
                    <a:p>
                      <a:pPr algn="r"/>
                      <a:r>
                        <a:rPr lang="en-US" altLang="zh-CN" dirty="0">
                          <a:solidFill>
                            <a:schemeClr val="tx1"/>
                          </a:solidFill>
                        </a:rPr>
                        <a:t>0</a:t>
                      </a:r>
                      <a:endParaRPr lang="en-US" dirty="0">
                        <a:solidFill>
                          <a:schemeClr val="tx1"/>
                        </a:solidFill>
                      </a:endParaRPr>
                    </a:p>
                  </a:txBody>
                  <a:tcPr/>
                </a:tc>
                <a:tc>
                  <a:txBody>
                    <a:bodyPr/>
                    <a:lstStyle/>
                    <a:p>
                      <a:pPr algn="r"/>
                      <a:r>
                        <a:rPr lang="en-US" dirty="0">
                          <a:solidFill>
                            <a:schemeClr val="tx1"/>
                          </a:solidFill>
                        </a:rPr>
                        <a:t>2</a:t>
                      </a:r>
                    </a:p>
                  </a:txBody>
                  <a:tcPr/>
                </a:tc>
                <a:tc>
                  <a:txBody>
                    <a:bodyPr/>
                    <a:lstStyle/>
                    <a:p>
                      <a:pPr algn="r"/>
                      <a:r>
                        <a:rPr lang="en-US" altLang="zh-CN" strike="noStrike" dirty="0">
                          <a:solidFill>
                            <a:schemeClr val="tx1"/>
                          </a:solidFill>
                        </a:rPr>
                        <a:t>1</a:t>
                      </a:r>
                      <a:endParaRPr lang="en-US" strike="noStrike" dirty="0">
                        <a:solidFill>
                          <a:schemeClr val="tx1"/>
                        </a:solidFill>
                      </a:endParaRPr>
                    </a:p>
                  </a:txBody>
                  <a:tcPr/>
                </a:tc>
                <a:tc>
                  <a:txBody>
                    <a:bodyPr/>
                    <a:lstStyle/>
                    <a:p>
                      <a:pPr algn="r"/>
                      <a:r>
                        <a:rPr lang="en-US" dirty="0">
                          <a:solidFill>
                            <a:schemeClr val="tx1"/>
                          </a:solidFill>
                        </a:rPr>
                        <a:t>5</a:t>
                      </a:r>
                    </a:p>
                  </a:txBody>
                  <a:tcPr/>
                </a:tc>
                <a:tc>
                  <a:txBody>
                    <a:bodyPr/>
                    <a:lstStyle/>
                    <a:p>
                      <a:pPr algn="r"/>
                      <a:r>
                        <a:rPr lang="en-US" altLang="zh-CN" strike="noStrike" dirty="0">
                          <a:solidFill>
                            <a:schemeClr val="tx1"/>
                          </a:solidFill>
                        </a:rPr>
                        <a:t>3</a:t>
                      </a:r>
                      <a:endParaRPr lang="en-US" strike="noStrike" dirty="0">
                        <a:solidFill>
                          <a:schemeClr val="tx1"/>
                        </a:solidFill>
                      </a:endParaRPr>
                    </a:p>
                  </a:txBody>
                  <a:tcPr/>
                </a:tc>
                <a:extLst>
                  <a:ext uri="{0D108BD9-81ED-4DB2-BD59-A6C34878D82A}">
                    <a16:rowId xmlns:a16="http://schemas.microsoft.com/office/drawing/2014/main" val="2311278232"/>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2</a:t>
                      </a:r>
                      <a:endParaRPr lang="en-US" dirty="0">
                        <a:solidFill>
                          <a:schemeClr val="tx1"/>
                        </a:solidFill>
                      </a:endParaRPr>
                    </a:p>
                  </a:txBody>
                  <a:tcPr/>
                </a:tc>
                <a:tc>
                  <a:txBody>
                    <a:bodyPr/>
                    <a:lstStyle/>
                    <a:p>
                      <a:pPr algn="r"/>
                      <a:r>
                        <a:rPr lang="en-US" altLang="zh-CN" baseline="0" dirty="0">
                          <a:solidFill>
                            <a:schemeClr val="tx1"/>
                          </a:solidFill>
                        </a:rPr>
                        <a:t>2</a:t>
                      </a:r>
                      <a:endParaRPr lang="en-US" baseline="0" dirty="0">
                        <a:solidFill>
                          <a:schemeClr val="tx1"/>
                        </a:solidFill>
                      </a:endParaRPr>
                    </a:p>
                  </a:txBody>
                  <a:tcPr/>
                </a:tc>
                <a:tc>
                  <a:txBody>
                    <a:bodyPr/>
                    <a:lstStyle/>
                    <a:p>
                      <a:pPr algn="r"/>
                      <a:r>
                        <a:rPr lang="en-US" dirty="0">
                          <a:solidFill>
                            <a:schemeClr val="tx1"/>
                          </a:solidFill>
                        </a:rPr>
                        <a:t>1</a:t>
                      </a:r>
                    </a:p>
                  </a:txBody>
                  <a:tcPr/>
                </a:tc>
                <a:tc>
                  <a:txBody>
                    <a:bodyPr/>
                    <a:lstStyle/>
                    <a:p>
                      <a:pPr algn="r"/>
                      <a:r>
                        <a:rPr lang="en-US" altLang="zh-CN" dirty="0">
                          <a:solidFill>
                            <a:schemeClr val="tx1"/>
                          </a:solidFill>
                        </a:rPr>
                        <a:t>3</a:t>
                      </a:r>
                      <a:endParaRPr lang="en-US" dirty="0">
                        <a:solidFill>
                          <a:schemeClr val="tx1"/>
                        </a:solidFill>
                      </a:endParaRPr>
                    </a:p>
                  </a:txBody>
                  <a:tcPr/>
                </a:tc>
                <a:tc>
                  <a:txBody>
                    <a:bodyPr/>
                    <a:lstStyle/>
                    <a:p>
                      <a:pPr algn="r"/>
                      <a:r>
                        <a:rPr lang="en-US" dirty="0">
                          <a:solidFill>
                            <a:schemeClr val="tx1"/>
                          </a:solidFill>
                        </a:rPr>
                        <a:t>3</a:t>
                      </a:r>
                    </a:p>
                  </a:txBody>
                  <a:tcPr/>
                </a:tc>
                <a:tc>
                  <a:txBody>
                    <a:bodyPr/>
                    <a:lstStyle/>
                    <a:p>
                      <a:pPr algn="r"/>
                      <a:r>
                        <a:rPr lang="en-US" altLang="zh-CN" dirty="0">
                          <a:solidFill>
                            <a:schemeClr val="tx1"/>
                          </a:solidFill>
                        </a:rPr>
                        <a:t>1</a:t>
                      </a:r>
                      <a:endParaRPr lang="en-US" dirty="0">
                        <a:solidFill>
                          <a:schemeClr val="tx1"/>
                        </a:solidFill>
                      </a:endParaRPr>
                    </a:p>
                  </a:txBody>
                  <a:tcPr/>
                </a:tc>
                <a:extLst>
                  <a:ext uri="{0D108BD9-81ED-4DB2-BD59-A6C34878D82A}">
                    <a16:rowId xmlns:a16="http://schemas.microsoft.com/office/drawing/2014/main" val="1749603488"/>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3</a:t>
                      </a:r>
                      <a:endParaRPr lang="en-US" dirty="0">
                        <a:solidFill>
                          <a:schemeClr val="tx1"/>
                        </a:solidFill>
                      </a:endParaRPr>
                    </a:p>
                  </a:txBody>
                  <a:tcPr/>
                </a:tc>
                <a:tc>
                  <a:txBody>
                    <a:bodyPr/>
                    <a:lstStyle/>
                    <a:p>
                      <a:pPr algn="r"/>
                      <a:r>
                        <a:rPr lang="en-US" altLang="zh-CN" dirty="0">
                          <a:solidFill>
                            <a:schemeClr val="tx1"/>
                          </a:solidFill>
                        </a:rPr>
                        <a:t>3</a:t>
                      </a:r>
                      <a:endParaRPr lang="en-US" baseline="30000" dirty="0">
                        <a:solidFill>
                          <a:schemeClr val="tx1"/>
                        </a:solidFill>
                      </a:endParaRPr>
                    </a:p>
                  </a:txBody>
                  <a:tcPr/>
                </a:tc>
                <a:tc>
                  <a:txBody>
                    <a:bodyPr/>
                    <a:lstStyle/>
                    <a:p>
                      <a:pPr algn="r"/>
                      <a:r>
                        <a:rPr lang="en-US" dirty="0">
                          <a:solidFill>
                            <a:schemeClr val="tx1"/>
                          </a:solidFill>
                        </a:rPr>
                        <a:t>3</a:t>
                      </a:r>
                    </a:p>
                  </a:txBody>
                  <a:tcPr/>
                </a:tc>
                <a:tc>
                  <a:txBody>
                    <a:bodyPr/>
                    <a:lstStyle/>
                    <a:p>
                      <a:pPr algn="r"/>
                      <a:r>
                        <a:rPr lang="en-US" altLang="zh-CN" dirty="0">
                          <a:solidFill>
                            <a:schemeClr val="tx1"/>
                          </a:solidFill>
                        </a:rPr>
                        <a:t>2</a:t>
                      </a:r>
                      <a:endParaRPr lang="en-US" dirty="0">
                        <a:solidFill>
                          <a:schemeClr val="tx1"/>
                        </a:solidFill>
                      </a:endParaRPr>
                    </a:p>
                  </a:txBody>
                  <a:tcPr/>
                </a:tc>
                <a:tc>
                  <a:txBody>
                    <a:bodyPr/>
                    <a:lstStyle/>
                    <a:p>
                      <a:pPr algn="r"/>
                      <a:r>
                        <a:rPr lang="en-US" dirty="0">
                          <a:solidFill>
                            <a:schemeClr val="tx1"/>
                          </a:solidFill>
                        </a:rPr>
                        <a:t>3</a:t>
                      </a:r>
                    </a:p>
                  </a:txBody>
                  <a:tcPr/>
                </a:tc>
                <a:tc>
                  <a:txBody>
                    <a:bodyPr/>
                    <a:lstStyle/>
                    <a:p>
                      <a:pPr algn="r"/>
                      <a:r>
                        <a:rPr lang="en-US" altLang="zh-CN" dirty="0">
                          <a:solidFill>
                            <a:schemeClr val="tx1"/>
                          </a:solidFill>
                        </a:rPr>
                        <a:t>1</a:t>
                      </a:r>
                      <a:endParaRPr lang="en-US" dirty="0">
                        <a:solidFill>
                          <a:schemeClr val="tx1"/>
                        </a:solidFill>
                      </a:endParaRPr>
                    </a:p>
                  </a:txBody>
                  <a:tcPr/>
                </a:tc>
                <a:extLst>
                  <a:ext uri="{0D108BD9-81ED-4DB2-BD59-A6C34878D82A}">
                    <a16:rowId xmlns:a16="http://schemas.microsoft.com/office/drawing/2014/main" val="1233945708"/>
                  </a:ext>
                </a:extLst>
              </a:tr>
              <a:tr h="0">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a:t>
                      </a:r>
                    </a:p>
                  </a:txBody>
                  <a:tcPr/>
                </a:tc>
                <a:tc>
                  <a:txBody>
                    <a:bodyPr/>
                    <a:lstStyle/>
                    <a:p>
                      <a:pPr algn="r"/>
                      <a:endParaRPr lang="en-US" dirty="0">
                        <a:solidFill>
                          <a:schemeClr val="tx1"/>
                        </a:solidFill>
                      </a:endParaRPr>
                    </a:p>
                  </a:txBody>
                  <a:tcPr/>
                </a:tc>
                <a:tc>
                  <a:txBody>
                    <a:bodyPr/>
                    <a:lstStyle/>
                    <a:p>
                      <a:pPr algn="r"/>
                      <a:r>
                        <a:rPr lang="en-US" dirty="0">
                          <a:solidFill>
                            <a:schemeClr val="tx1"/>
                          </a:solidFill>
                        </a:rPr>
                        <a:t>Avg RT</a:t>
                      </a:r>
                    </a:p>
                  </a:txBody>
                  <a:tcPr/>
                </a:tc>
                <a:extLst>
                  <a:ext uri="{0D108BD9-81ED-4DB2-BD59-A6C34878D82A}">
                    <a16:rowId xmlns:a16="http://schemas.microsoft.com/office/drawing/2014/main" val="2879113726"/>
                  </a:ext>
                </a:extLst>
              </a:tr>
            </a:tbl>
          </a:graphicData>
        </a:graphic>
      </p:graphicFrame>
    </p:spTree>
    <p:extLst>
      <p:ext uri="{BB962C8B-B14F-4D97-AF65-F5344CB8AC3E}">
        <p14:creationId xmlns:p14="http://schemas.microsoft.com/office/powerpoint/2010/main" val="341050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6B6B2-20EA-8578-7696-72F40B152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1E049-0EFE-0A46-2D82-CE953DB485B3}"/>
              </a:ext>
            </a:extLst>
          </p:cNvPr>
          <p:cNvSpPr>
            <a:spLocks noGrp="1"/>
          </p:cNvSpPr>
          <p:nvPr>
            <p:ph type="title"/>
          </p:nvPr>
        </p:nvSpPr>
        <p:spPr/>
        <p:txBody>
          <a:bodyPr/>
          <a:lstStyle/>
          <a:p>
            <a:r>
              <a:rPr lang="en-GB" dirty="0"/>
              <a:t>Wait() III</a:t>
            </a:r>
            <a:endParaRPr lang="en-SE" dirty="0"/>
          </a:p>
        </p:txBody>
      </p:sp>
      <p:sp>
        <p:nvSpPr>
          <p:cNvPr id="3" name="Content Placeholder 2">
            <a:extLst>
              <a:ext uri="{FF2B5EF4-FFF2-40B4-BE49-F238E27FC236}">
                <a16:creationId xmlns:a16="http://schemas.microsoft.com/office/drawing/2014/main" id="{285862B0-E3B2-ACD1-802D-A31BC175CA02}"/>
              </a:ext>
            </a:extLst>
          </p:cNvPr>
          <p:cNvSpPr>
            <a:spLocks noGrp="1"/>
          </p:cNvSpPr>
          <p:nvPr>
            <p:ph idx="1"/>
          </p:nvPr>
        </p:nvSpPr>
        <p:spPr>
          <a:xfrm>
            <a:off x="6246606" y="914400"/>
            <a:ext cx="5132594" cy="5105400"/>
          </a:xfrm>
        </p:spPr>
        <p:txBody>
          <a:bodyPr>
            <a:normAutofit fontScale="92500" lnSpcReduction="10000"/>
          </a:bodyPr>
          <a:lstStyle/>
          <a:p>
            <a:r>
              <a:rPr lang="en-GB" dirty="0"/>
              <a:t>Output: 4 possible outputs</a:t>
            </a:r>
          </a:p>
          <a:p>
            <a:r>
              <a:rPr lang="en-GB" dirty="0"/>
              <a:t>1) These 2 statements interleaved in any order:</a:t>
            </a:r>
          </a:p>
          <a:p>
            <a:pPr lvl="1"/>
            <a:r>
              <a:rPr lang="en-GB" dirty="0"/>
              <a:t>Hello from Parent 0</a:t>
            </a:r>
          </a:p>
          <a:p>
            <a:pPr lvl="1"/>
            <a:r>
              <a:rPr lang="en-GB" dirty="0"/>
              <a:t>Hello from Child 0</a:t>
            </a:r>
          </a:p>
          <a:p>
            <a:r>
              <a:rPr lang="en-GB" dirty="0"/>
              <a:t>2) Hello from Parent again 0</a:t>
            </a:r>
          </a:p>
          <a:p>
            <a:r>
              <a:rPr lang="en-GB" dirty="0"/>
              <a:t>3) These 2 statements interleaved in any order:</a:t>
            </a:r>
          </a:p>
          <a:p>
            <a:pPr lvl="1"/>
            <a:r>
              <a:rPr lang="en-GB" dirty="0"/>
              <a:t>Hello from Parent 1</a:t>
            </a:r>
          </a:p>
          <a:p>
            <a:pPr lvl="1"/>
            <a:r>
              <a:rPr lang="en-GB" dirty="0"/>
              <a:t>Hello from Child 1</a:t>
            </a:r>
          </a:p>
          <a:p>
            <a:r>
              <a:rPr lang="en-GB" dirty="0"/>
              <a:t>4) Hello from Parent again 1</a:t>
            </a:r>
          </a:p>
          <a:p>
            <a:r>
              <a:rPr lang="en-GB" dirty="0"/>
              <a:t>Parent exiting</a:t>
            </a:r>
          </a:p>
          <a:p>
            <a:endParaRPr lang="en-SE" dirty="0"/>
          </a:p>
        </p:txBody>
      </p:sp>
      <p:sp>
        <p:nvSpPr>
          <p:cNvPr id="5" name="TextBox 4">
            <a:extLst>
              <a:ext uri="{FF2B5EF4-FFF2-40B4-BE49-F238E27FC236}">
                <a16:creationId xmlns:a16="http://schemas.microsoft.com/office/drawing/2014/main" id="{6CAD94CD-5B2F-D6A3-5F20-ABA1FC96FF34}"/>
              </a:ext>
            </a:extLst>
          </p:cNvPr>
          <p:cNvSpPr txBox="1"/>
          <p:nvPr/>
        </p:nvSpPr>
        <p:spPr>
          <a:xfrm>
            <a:off x="152400" y="1112609"/>
            <a:ext cx="6094206" cy="4832092"/>
          </a:xfrm>
          <a:prstGeom prst="rect">
            <a:avLst/>
          </a:prstGeom>
          <a:noFill/>
          <a:ln>
            <a:solidFill>
              <a:schemeClr val="tx1"/>
            </a:solidFill>
          </a:ln>
        </p:spPr>
        <p:txBody>
          <a:bodyPr wrap="square">
            <a:spAutoFit/>
          </a:bodyPr>
          <a:lstStyle/>
          <a:p>
            <a:r>
              <a:rPr lang="en-GB" sz="1400" b="0" dirty="0">
                <a:latin typeface="Courier New" panose="02070309020205020404" pitchFamily="49" charset="0"/>
                <a:cs typeface="Courier New" panose="02070309020205020404" pitchFamily="49" charset="0"/>
              </a:rPr>
              <a:t>int main() {</a:t>
            </a:r>
          </a:p>
          <a:p>
            <a:r>
              <a:rPr lang="en-GB" sz="1400" b="0" dirty="0">
                <a:latin typeface="Courier New" panose="02070309020205020404" pitchFamily="49" charset="0"/>
                <a:cs typeface="Courier New" panose="02070309020205020404" pitchFamily="49" charset="0"/>
              </a:rPr>
              <a:t>    int i;</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for (i = 0; i &lt; 2; i++) {</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pid_t</a:t>
            </a:r>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 fork();</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if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 0) {  </a:t>
            </a:r>
          </a:p>
          <a:p>
            <a:r>
              <a:rPr lang="en-GB" sz="1400" b="0" dirty="0">
                <a:latin typeface="Courier New" panose="02070309020205020404" pitchFamily="49" charset="0"/>
                <a:cs typeface="Courier New" panose="02070309020205020404" pitchFamily="49" charset="0"/>
              </a:rPr>
              <a:t>            // Child process</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Child %d\n", i); </a:t>
            </a:r>
          </a:p>
          <a:p>
            <a:r>
              <a:rPr lang="en-GB" sz="1400" b="0" dirty="0">
                <a:latin typeface="Courier New" panose="02070309020205020404" pitchFamily="49" charset="0"/>
                <a:cs typeface="Courier New" panose="02070309020205020404" pitchFamily="49" charset="0"/>
              </a:rPr>
              <a:t>            return 0;  // Exit child process</a:t>
            </a:r>
          </a:p>
          <a:p>
            <a:r>
              <a:rPr lang="en-GB" sz="1400" b="0" dirty="0">
                <a:latin typeface="Courier New" panose="02070309020205020404" pitchFamily="49" charset="0"/>
                <a:cs typeface="Courier New" panose="02070309020205020404" pitchFamily="49" charset="0"/>
              </a:rPr>
              <a:t>        } else if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&gt; 0) {  </a:t>
            </a:r>
          </a:p>
          <a:p>
            <a:r>
              <a:rPr lang="en-GB" sz="1400" b="0" dirty="0">
                <a:latin typeface="Courier New" panose="02070309020205020404" pitchFamily="49" charset="0"/>
                <a:cs typeface="Courier New" panose="02070309020205020404" pitchFamily="49" charset="0"/>
              </a:rPr>
              <a:t>            // Parent process</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Parent %d\n", i); </a:t>
            </a:r>
          </a:p>
          <a:p>
            <a:r>
              <a:rPr lang="en-GB" sz="1400" b="0" dirty="0">
                <a:latin typeface="Courier New" panose="02070309020205020404" pitchFamily="49" charset="0"/>
                <a:cs typeface="Courier New" panose="02070309020205020404" pitchFamily="49" charset="0"/>
              </a:rPr>
              <a:t>            wait(NULL);  // Wait for immediate child to terminate</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Parent again %d\n", i); </a:t>
            </a:r>
          </a:p>
          <a:p>
            <a:r>
              <a:rPr lang="en-GB" sz="1400" b="0" dirty="0">
                <a:latin typeface="Courier New" panose="02070309020205020404" pitchFamily="49" charset="0"/>
                <a:cs typeface="Courier New" panose="02070309020205020404" pitchFamily="49" charset="0"/>
              </a:rPr>
              <a:t>        }</a:t>
            </a:r>
          </a:p>
          <a:p>
            <a:r>
              <a:rPr lang="en-GB" sz="1400" b="0" dirty="0">
                <a:latin typeface="Courier New" panose="02070309020205020404" pitchFamily="49" charset="0"/>
                <a:cs typeface="Courier New" panose="02070309020205020404" pitchFamily="49" charset="0"/>
              </a:rPr>
              <a:t>    }</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("Parent exiting\n");</a:t>
            </a:r>
          </a:p>
          <a:p>
            <a:r>
              <a:rPr lang="en-GB" sz="1400" b="0" dirty="0">
                <a:latin typeface="Courier New" panose="02070309020205020404" pitchFamily="49" charset="0"/>
                <a:cs typeface="Courier New" panose="02070309020205020404" pitchFamily="49" charset="0"/>
              </a:rPr>
              <a:t>    return 0;</a:t>
            </a:r>
          </a:p>
          <a:p>
            <a:r>
              <a:rPr lang="en-GB" sz="1400" b="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206110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7A0F-8213-731A-0184-49EEE2A08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37F80-F3EF-04F8-E66A-8DC3BF7AC878}"/>
              </a:ext>
            </a:extLst>
          </p:cNvPr>
          <p:cNvSpPr>
            <a:spLocks noGrp="1"/>
          </p:cNvSpPr>
          <p:nvPr>
            <p:ph type="title"/>
          </p:nvPr>
        </p:nvSpPr>
        <p:spPr/>
        <p:txBody>
          <a:bodyPr/>
          <a:lstStyle/>
          <a:p>
            <a:r>
              <a:rPr lang="en-GB" dirty="0"/>
              <a:t>Wait() III</a:t>
            </a:r>
            <a:endParaRPr lang="en-SE" dirty="0"/>
          </a:p>
        </p:txBody>
      </p:sp>
      <p:sp>
        <p:nvSpPr>
          <p:cNvPr id="5" name="TextBox 4">
            <a:extLst>
              <a:ext uri="{FF2B5EF4-FFF2-40B4-BE49-F238E27FC236}">
                <a16:creationId xmlns:a16="http://schemas.microsoft.com/office/drawing/2014/main" id="{CAD3BFD1-B7FA-D752-A09B-B7C771C479E3}"/>
              </a:ext>
            </a:extLst>
          </p:cNvPr>
          <p:cNvSpPr txBox="1"/>
          <p:nvPr/>
        </p:nvSpPr>
        <p:spPr>
          <a:xfrm>
            <a:off x="152400" y="1112609"/>
            <a:ext cx="6094206" cy="4832092"/>
          </a:xfrm>
          <a:prstGeom prst="rect">
            <a:avLst/>
          </a:prstGeom>
          <a:noFill/>
          <a:ln>
            <a:solidFill>
              <a:schemeClr val="tx1"/>
            </a:solidFill>
          </a:ln>
        </p:spPr>
        <p:txBody>
          <a:bodyPr wrap="square">
            <a:spAutoFit/>
          </a:bodyPr>
          <a:lstStyle/>
          <a:p>
            <a:r>
              <a:rPr lang="en-GB" sz="1400" b="0" dirty="0">
                <a:latin typeface="Courier New" panose="02070309020205020404" pitchFamily="49" charset="0"/>
                <a:cs typeface="Courier New" panose="02070309020205020404" pitchFamily="49" charset="0"/>
              </a:rPr>
              <a:t>int main() {</a:t>
            </a:r>
          </a:p>
          <a:p>
            <a:r>
              <a:rPr lang="en-GB" sz="1400" b="0" dirty="0">
                <a:latin typeface="Courier New" panose="02070309020205020404" pitchFamily="49" charset="0"/>
                <a:cs typeface="Courier New" panose="02070309020205020404" pitchFamily="49" charset="0"/>
              </a:rPr>
              <a:t>    int i;</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for (i = 0; i &lt; 2; i++) {</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pid_t</a:t>
            </a:r>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 fork();</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if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 0) {  </a:t>
            </a:r>
          </a:p>
          <a:p>
            <a:r>
              <a:rPr lang="en-GB" sz="1400" b="0" dirty="0">
                <a:latin typeface="Courier New" panose="02070309020205020404" pitchFamily="49" charset="0"/>
                <a:cs typeface="Courier New" panose="02070309020205020404" pitchFamily="49" charset="0"/>
              </a:rPr>
              <a:t>            // Child process</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Child %d\n", i); </a:t>
            </a:r>
          </a:p>
          <a:p>
            <a:r>
              <a:rPr lang="en-GB" sz="1400" b="0" dirty="0">
                <a:latin typeface="Courier New" panose="02070309020205020404" pitchFamily="49" charset="0"/>
                <a:cs typeface="Courier New" panose="02070309020205020404" pitchFamily="49" charset="0"/>
              </a:rPr>
              <a:t>            return 0;  // Exit child process</a:t>
            </a:r>
          </a:p>
          <a:p>
            <a:r>
              <a:rPr lang="en-GB" sz="1400" b="0" dirty="0">
                <a:latin typeface="Courier New" panose="02070309020205020404" pitchFamily="49" charset="0"/>
                <a:cs typeface="Courier New" panose="02070309020205020404" pitchFamily="49" charset="0"/>
              </a:rPr>
              <a:t>        } else if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&gt; 0) {  </a:t>
            </a:r>
          </a:p>
          <a:p>
            <a:r>
              <a:rPr lang="en-GB" sz="1400" b="0" dirty="0">
                <a:latin typeface="Courier New" panose="02070309020205020404" pitchFamily="49" charset="0"/>
                <a:cs typeface="Courier New" panose="02070309020205020404" pitchFamily="49" charset="0"/>
              </a:rPr>
              <a:t>            // Parent process</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Parent %d\n", i); </a:t>
            </a:r>
          </a:p>
          <a:p>
            <a:r>
              <a:rPr lang="en-GB" sz="1400" b="0" dirty="0">
                <a:latin typeface="Courier New" panose="02070309020205020404" pitchFamily="49" charset="0"/>
                <a:cs typeface="Courier New" panose="02070309020205020404" pitchFamily="49" charset="0"/>
              </a:rPr>
              <a:t>            wait(NULL);  // Wait for immediate child to terminate</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Parent again %d\n", i); </a:t>
            </a:r>
          </a:p>
          <a:p>
            <a:r>
              <a:rPr lang="en-GB" sz="1400" b="0" dirty="0">
                <a:latin typeface="Courier New" panose="02070309020205020404" pitchFamily="49" charset="0"/>
                <a:cs typeface="Courier New" panose="02070309020205020404" pitchFamily="49" charset="0"/>
              </a:rPr>
              <a:t>        }</a:t>
            </a:r>
          </a:p>
          <a:p>
            <a:r>
              <a:rPr lang="en-GB" sz="1400" b="0" dirty="0">
                <a:latin typeface="Courier New" panose="02070309020205020404" pitchFamily="49" charset="0"/>
                <a:cs typeface="Courier New" panose="02070309020205020404" pitchFamily="49" charset="0"/>
              </a:rPr>
              <a:t>    }</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("Parent exiting\n");</a:t>
            </a:r>
          </a:p>
          <a:p>
            <a:r>
              <a:rPr lang="en-GB" sz="1400" b="0" dirty="0">
                <a:latin typeface="Courier New" panose="02070309020205020404" pitchFamily="49" charset="0"/>
                <a:cs typeface="Courier New" panose="02070309020205020404" pitchFamily="49" charset="0"/>
              </a:rPr>
              <a:t>    return 0;</a:t>
            </a:r>
          </a:p>
          <a:p>
            <a:r>
              <a:rPr lang="en-GB" sz="1400" b="0" dirty="0">
                <a:latin typeface="Courier New" panose="02070309020205020404" pitchFamily="49" charset="0"/>
                <a:cs typeface="Courier New" panose="02070309020205020404" pitchFamily="49" charset="0"/>
              </a:rPr>
              <a:t>}</a:t>
            </a:r>
          </a:p>
        </p:txBody>
      </p:sp>
      <p:sp>
        <p:nvSpPr>
          <p:cNvPr id="34" name="object 5">
            <a:extLst>
              <a:ext uri="{FF2B5EF4-FFF2-40B4-BE49-F238E27FC236}">
                <a16:creationId xmlns:a16="http://schemas.microsoft.com/office/drawing/2014/main" id="{53E609D9-66EE-D35D-7223-E14EC5D0AE7F}"/>
              </a:ext>
            </a:extLst>
          </p:cNvPr>
          <p:cNvSpPr/>
          <p:nvPr/>
        </p:nvSpPr>
        <p:spPr>
          <a:xfrm>
            <a:off x="7378108" y="1138483"/>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7">
            <a:extLst>
              <a:ext uri="{FF2B5EF4-FFF2-40B4-BE49-F238E27FC236}">
                <a16:creationId xmlns:a16="http://schemas.microsoft.com/office/drawing/2014/main" id="{EC375075-8711-337C-8156-F8510D9B4C93}"/>
              </a:ext>
            </a:extLst>
          </p:cNvPr>
          <p:cNvSpPr/>
          <p:nvPr/>
        </p:nvSpPr>
        <p:spPr>
          <a:xfrm>
            <a:off x="9754150" y="2046890"/>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object 8">
            <a:extLst>
              <a:ext uri="{FF2B5EF4-FFF2-40B4-BE49-F238E27FC236}">
                <a16:creationId xmlns:a16="http://schemas.microsoft.com/office/drawing/2014/main" id="{5D0990DA-AA92-DECA-5B10-6B04A3D1085D}"/>
              </a:ext>
            </a:extLst>
          </p:cNvPr>
          <p:cNvSpPr txBox="1"/>
          <p:nvPr/>
        </p:nvSpPr>
        <p:spPr>
          <a:xfrm>
            <a:off x="9884929" y="2092567"/>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59102</a:t>
            </a:r>
            <a:endParaRPr b="0" kern="0" dirty="0">
              <a:solidFill>
                <a:sysClr val="windowText" lastClr="000000"/>
              </a:solidFill>
              <a:latin typeface="Arial MT"/>
              <a:cs typeface="Arial MT"/>
            </a:endParaRPr>
          </a:p>
        </p:txBody>
      </p:sp>
      <p:sp>
        <p:nvSpPr>
          <p:cNvPr id="37" name="object 10">
            <a:extLst>
              <a:ext uri="{FF2B5EF4-FFF2-40B4-BE49-F238E27FC236}">
                <a16:creationId xmlns:a16="http://schemas.microsoft.com/office/drawing/2014/main" id="{73B29A35-F914-966F-AF34-A6E589FBD92F}"/>
              </a:ext>
            </a:extLst>
          </p:cNvPr>
          <p:cNvSpPr txBox="1"/>
          <p:nvPr/>
        </p:nvSpPr>
        <p:spPr>
          <a:xfrm>
            <a:off x="7244457" y="815026"/>
            <a:ext cx="470534"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start</a:t>
            </a:r>
            <a:endParaRPr b="0" kern="0" dirty="0">
              <a:solidFill>
                <a:sysClr val="windowText" lastClr="000000"/>
              </a:solidFill>
              <a:latin typeface="Arial MT"/>
              <a:cs typeface="Arial MT"/>
            </a:endParaRPr>
          </a:p>
        </p:txBody>
      </p:sp>
      <p:sp>
        <p:nvSpPr>
          <p:cNvPr id="38" name="object 67">
            <a:extLst>
              <a:ext uri="{FF2B5EF4-FFF2-40B4-BE49-F238E27FC236}">
                <a16:creationId xmlns:a16="http://schemas.microsoft.com/office/drawing/2014/main" id="{C0DC45F8-35EE-B0EB-F14D-9B64F9CD5120}"/>
              </a:ext>
            </a:extLst>
          </p:cNvPr>
          <p:cNvSpPr txBox="1"/>
          <p:nvPr/>
        </p:nvSpPr>
        <p:spPr>
          <a:xfrm>
            <a:off x="7508887" y="1077609"/>
            <a:ext cx="1209040" cy="1315085"/>
          </a:xfrm>
          <a:prstGeom prst="rect">
            <a:avLst/>
          </a:prstGeom>
        </p:spPr>
        <p:txBody>
          <a:bodyPr vert="horz" wrap="square" lIns="0" tIns="118745" rIns="0" bIns="0" rtlCol="0">
            <a:spAutoFit/>
          </a:bodyPr>
          <a:lstStyle/>
          <a:p>
            <a:pPr marL="12700" eaLnBrk="1" fontAlgn="auto" hangingPunct="1">
              <a:spcBef>
                <a:spcPts val="935"/>
              </a:spcBef>
              <a:spcAft>
                <a:spcPts val="0"/>
              </a:spcAft>
            </a:pPr>
            <a:r>
              <a:rPr b="0" kern="0" spc="-10" dirty="0">
                <a:solidFill>
                  <a:sysClr val="windowText" lastClr="000000"/>
                </a:solidFill>
                <a:latin typeface="Arial MT"/>
                <a:cs typeface="Arial MT"/>
              </a:rPr>
              <a:t>59101</a:t>
            </a:r>
            <a:endParaRPr b="0" kern="0" dirty="0">
              <a:solidFill>
                <a:sysClr val="windowText" lastClr="000000"/>
              </a:solidFill>
              <a:latin typeface="Arial MT"/>
              <a:cs typeface="Arial MT"/>
            </a:endParaRPr>
          </a:p>
          <a:p>
            <a:pPr marL="434975" marR="5080" eaLnBrk="1" fontAlgn="auto" hangingPunct="1">
              <a:lnSpc>
                <a:spcPts val="1600"/>
              </a:lnSpc>
              <a:spcBef>
                <a:spcPts val="775"/>
              </a:spcBef>
              <a:spcAft>
                <a:spcPts val="0"/>
              </a:spcAft>
            </a:pPr>
            <a:r>
              <a:rPr sz="1400" b="0" kern="0" spc="-10" dirty="0">
                <a:solidFill>
                  <a:srgbClr val="0365C0"/>
                </a:solidFill>
                <a:latin typeface="Arial MT"/>
                <a:cs typeface="Arial MT"/>
              </a:rPr>
              <a:t>parent </a:t>
            </a:r>
            <a:r>
              <a:rPr sz="1400" b="0" kern="0" spc="-10" dirty="0" err="1">
                <a:solidFill>
                  <a:srgbClr val="0365C0"/>
                </a:solidFill>
                <a:latin typeface="Arial MT"/>
                <a:cs typeface="Arial MT"/>
              </a:rPr>
              <a:t>continu</a:t>
            </a:r>
            <a:r>
              <a:rPr lang="en-GB" sz="1400" b="0" kern="0" spc="-10" dirty="0">
                <a:solidFill>
                  <a:srgbClr val="0365C0"/>
                </a:solidFill>
                <a:latin typeface="Arial MT"/>
                <a:cs typeface="Arial MT"/>
              </a:rPr>
              <a:t>es</a:t>
            </a:r>
          </a:p>
          <a:p>
            <a:pPr marL="12700" eaLnBrk="1" fontAlgn="auto" hangingPunct="1">
              <a:spcBef>
                <a:spcPts val="1019"/>
              </a:spcBef>
              <a:spcAft>
                <a:spcPts val="0"/>
              </a:spcAft>
            </a:pPr>
            <a:endParaRPr lang="en-SE" b="0" kern="0" dirty="0">
              <a:solidFill>
                <a:sysClr val="windowText" lastClr="000000"/>
              </a:solidFill>
              <a:latin typeface="Arial MT"/>
              <a:cs typeface="Arial MT"/>
            </a:endParaRPr>
          </a:p>
        </p:txBody>
      </p:sp>
      <p:sp>
        <p:nvSpPr>
          <p:cNvPr id="39" name="object 93">
            <a:extLst>
              <a:ext uri="{FF2B5EF4-FFF2-40B4-BE49-F238E27FC236}">
                <a16:creationId xmlns:a16="http://schemas.microsoft.com/office/drawing/2014/main" id="{380F9FF0-BE92-1C51-46CF-0FA14C72D739}"/>
              </a:ext>
            </a:extLst>
          </p:cNvPr>
          <p:cNvSpPr txBox="1"/>
          <p:nvPr/>
        </p:nvSpPr>
        <p:spPr>
          <a:xfrm>
            <a:off x="9570286" y="1374435"/>
            <a:ext cx="1290955" cy="441959"/>
          </a:xfrm>
          <a:prstGeom prst="rect">
            <a:avLst/>
          </a:prstGeom>
        </p:spPr>
        <p:txBody>
          <a:bodyPr vert="horz" wrap="square" lIns="0" tIns="12700" rIns="0" bIns="0" rtlCol="0">
            <a:spAutoFit/>
          </a:bodyPr>
          <a:lstStyle/>
          <a:p>
            <a:pPr marL="12700" eaLnBrk="1" fontAlgn="auto" hangingPunct="1">
              <a:lnSpc>
                <a:spcPts val="1639"/>
              </a:lnSpc>
              <a:spcBef>
                <a:spcPts val="100"/>
              </a:spcBef>
              <a:spcAft>
                <a:spcPts val="0"/>
              </a:spcAft>
            </a:pPr>
            <a:r>
              <a:rPr sz="1400" b="0" kern="0" spc="-10" dirty="0">
                <a:solidFill>
                  <a:srgbClr val="0365C0"/>
                </a:solidFill>
                <a:latin typeface="Arial MT"/>
                <a:cs typeface="Arial MT"/>
              </a:rPr>
              <a:t>child</a:t>
            </a:r>
            <a:endParaRPr sz="1400" b="0" kern="0" dirty="0">
              <a:solidFill>
                <a:sysClr val="windowText" lastClr="000000"/>
              </a:solidFill>
              <a:latin typeface="Arial MT"/>
              <a:cs typeface="Arial MT"/>
            </a:endParaRPr>
          </a:p>
          <a:p>
            <a:pPr marL="12700" eaLnBrk="1" fontAlgn="auto" hangingPunct="1">
              <a:lnSpc>
                <a:spcPts val="1639"/>
              </a:lnSpc>
              <a:spcBef>
                <a:spcPts val="0"/>
              </a:spcBef>
              <a:spcAft>
                <a:spcPts val="0"/>
              </a:spcAft>
            </a:pPr>
            <a:r>
              <a:rPr sz="1400" b="0" kern="0" dirty="0">
                <a:solidFill>
                  <a:srgbClr val="0365C0"/>
                </a:solidFill>
                <a:latin typeface="Arial MT"/>
                <a:cs typeface="Arial MT"/>
              </a:rPr>
              <a:t>process</a:t>
            </a:r>
            <a:r>
              <a:rPr sz="1400" b="0" kern="0" spc="-10" dirty="0">
                <a:solidFill>
                  <a:srgbClr val="0365C0"/>
                </a:solidFill>
                <a:latin typeface="Arial MT"/>
                <a:cs typeface="Arial MT"/>
              </a:rPr>
              <a:t> created</a:t>
            </a:r>
            <a:endParaRPr sz="1400" b="0" kern="0" dirty="0">
              <a:solidFill>
                <a:sysClr val="windowText" lastClr="000000"/>
              </a:solidFill>
              <a:latin typeface="Arial MT"/>
              <a:cs typeface="Arial MT"/>
            </a:endParaRPr>
          </a:p>
        </p:txBody>
      </p:sp>
      <p:sp>
        <p:nvSpPr>
          <p:cNvPr id="40" name="object 91">
            <a:extLst>
              <a:ext uri="{FF2B5EF4-FFF2-40B4-BE49-F238E27FC236}">
                <a16:creationId xmlns:a16="http://schemas.microsoft.com/office/drawing/2014/main" id="{DE793E0A-E3EB-1C71-8626-9B1BAB8B7EB4}"/>
              </a:ext>
            </a:extLst>
          </p:cNvPr>
          <p:cNvSpPr/>
          <p:nvPr/>
        </p:nvSpPr>
        <p:spPr>
          <a:xfrm>
            <a:off x="7841340" y="782106"/>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92">
            <a:extLst>
              <a:ext uri="{FF2B5EF4-FFF2-40B4-BE49-F238E27FC236}">
                <a16:creationId xmlns:a16="http://schemas.microsoft.com/office/drawing/2014/main" id="{7D74B89B-3BE7-BB09-92BC-EA7D49BA8B3C}"/>
              </a:ext>
            </a:extLst>
          </p:cNvPr>
          <p:cNvSpPr/>
          <p:nvPr/>
        </p:nvSpPr>
        <p:spPr>
          <a:xfrm>
            <a:off x="7780380" y="1010848"/>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object 66">
            <a:extLst>
              <a:ext uri="{FF2B5EF4-FFF2-40B4-BE49-F238E27FC236}">
                <a16:creationId xmlns:a16="http://schemas.microsoft.com/office/drawing/2014/main" id="{3B2F1959-9718-26BB-5463-4C7DBAC13614}"/>
              </a:ext>
            </a:extLst>
          </p:cNvPr>
          <p:cNvSpPr txBox="1"/>
          <p:nvPr/>
        </p:nvSpPr>
        <p:spPr>
          <a:xfrm>
            <a:off x="8520408" y="1164596"/>
            <a:ext cx="1386759" cy="258241"/>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=fork()</a:t>
            </a:r>
            <a:endParaRPr sz="1600" b="0" kern="0" dirty="0">
              <a:latin typeface="Arial MT"/>
              <a:cs typeface="Arial MT"/>
            </a:endParaRPr>
          </a:p>
        </p:txBody>
      </p:sp>
      <p:sp>
        <p:nvSpPr>
          <p:cNvPr id="43" name="object 66">
            <a:extLst>
              <a:ext uri="{FF2B5EF4-FFF2-40B4-BE49-F238E27FC236}">
                <a16:creationId xmlns:a16="http://schemas.microsoft.com/office/drawing/2014/main" id="{04BB032C-6EC0-A008-2A39-201E238F407D}"/>
              </a:ext>
            </a:extLst>
          </p:cNvPr>
          <p:cNvSpPr txBox="1"/>
          <p:nvPr/>
        </p:nvSpPr>
        <p:spPr>
          <a:xfrm>
            <a:off x="7271128" y="3278937"/>
            <a:ext cx="1344500" cy="268539"/>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wait(NULL)</a:t>
            </a:r>
            <a:endParaRPr sz="1600" b="0" kern="0" dirty="0">
              <a:latin typeface="Arial MT"/>
              <a:cs typeface="Arial MT"/>
            </a:endParaRPr>
          </a:p>
        </p:txBody>
      </p:sp>
      <p:sp>
        <p:nvSpPr>
          <p:cNvPr id="44" name="object 19">
            <a:extLst>
              <a:ext uri="{FF2B5EF4-FFF2-40B4-BE49-F238E27FC236}">
                <a16:creationId xmlns:a16="http://schemas.microsoft.com/office/drawing/2014/main" id="{E3093FE7-046C-1CA3-5E30-0A0DCAB43131}"/>
              </a:ext>
            </a:extLst>
          </p:cNvPr>
          <p:cNvSpPr/>
          <p:nvPr/>
        </p:nvSpPr>
        <p:spPr>
          <a:xfrm rot="4764502">
            <a:off x="7022115" y="2271075"/>
            <a:ext cx="1657715" cy="326396"/>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66">
            <a:extLst>
              <a:ext uri="{FF2B5EF4-FFF2-40B4-BE49-F238E27FC236}">
                <a16:creationId xmlns:a16="http://schemas.microsoft.com/office/drawing/2014/main" id="{CC758B98-386B-100B-F0CA-7593BFE08988}"/>
              </a:ext>
            </a:extLst>
          </p:cNvPr>
          <p:cNvSpPr txBox="1"/>
          <p:nvPr/>
        </p:nvSpPr>
        <p:spPr>
          <a:xfrm>
            <a:off x="9907167" y="3205580"/>
            <a:ext cx="1055922" cy="25904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US" altLang="zh-CN" sz="1600" b="0" kern="0" dirty="0">
                <a:solidFill>
                  <a:sysClr val="windowText" lastClr="000000"/>
                </a:solidFill>
                <a:latin typeface="Courier New"/>
                <a:cs typeface="Courier New"/>
              </a:rPr>
              <a:t>return 0</a:t>
            </a:r>
            <a:endParaRPr sz="1600" b="0" kern="0" dirty="0">
              <a:latin typeface="Arial MT"/>
              <a:cs typeface="Arial MT"/>
            </a:endParaRPr>
          </a:p>
        </p:txBody>
      </p:sp>
      <p:sp>
        <p:nvSpPr>
          <p:cNvPr id="46" name="object 19">
            <a:extLst>
              <a:ext uri="{FF2B5EF4-FFF2-40B4-BE49-F238E27FC236}">
                <a16:creationId xmlns:a16="http://schemas.microsoft.com/office/drawing/2014/main" id="{4FB41BDA-48C5-DF62-4281-7BC7F0D2B8C0}"/>
              </a:ext>
            </a:extLst>
          </p:cNvPr>
          <p:cNvSpPr/>
          <p:nvPr/>
        </p:nvSpPr>
        <p:spPr>
          <a:xfrm rot="4819045">
            <a:off x="9861123" y="2803608"/>
            <a:ext cx="678394" cy="115748"/>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47" name="Straight Arrow Connector 46">
            <a:extLst>
              <a:ext uri="{FF2B5EF4-FFF2-40B4-BE49-F238E27FC236}">
                <a16:creationId xmlns:a16="http://schemas.microsoft.com/office/drawing/2014/main" id="{7882FD6A-9308-1316-EB7B-9DCD394C337B}"/>
              </a:ext>
            </a:extLst>
          </p:cNvPr>
          <p:cNvCxnSpPr>
            <a:cxnSpLocks/>
          </p:cNvCxnSpPr>
          <p:nvPr/>
        </p:nvCxnSpPr>
        <p:spPr bwMode="auto">
          <a:xfrm>
            <a:off x="8292240" y="1348254"/>
            <a:ext cx="1975044" cy="698635"/>
          </a:xfrm>
          <a:prstGeom prst="straightConnector1">
            <a:avLst/>
          </a:prstGeom>
          <a:ln w="25400">
            <a:solidFill>
              <a:srgbClr val="0365C0"/>
            </a:solidFill>
            <a:headEnd type="none" w="med" len="med"/>
            <a:tailEnd type="triangle" w="lg" len="lg"/>
          </a:ln>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8" name="object 66">
            <a:extLst>
              <a:ext uri="{FF2B5EF4-FFF2-40B4-BE49-F238E27FC236}">
                <a16:creationId xmlns:a16="http://schemas.microsoft.com/office/drawing/2014/main" id="{8E2CB906-8C6D-9D30-2889-6F39E0AC51E6}"/>
              </a:ext>
            </a:extLst>
          </p:cNvPr>
          <p:cNvSpPr txBox="1"/>
          <p:nvPr/>
        </p:nvSpPr>
        <p:spPr>
          <a:xfrm>
            <a:off x="10254323" y="2596570"/>
            <a:ext cx="1290955" cy="566822"/>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Hello from Child 0</a:t>
            </a:r>
            <a:r>
              <a:rPr lang="en-GB" b="0" kern="0" dirty="0">
                <a:latin typeface="Arial MT"/>
                <a:cs typeface="Arial MT"/>
              </a:rPr>
              <a:t>”</a:t>
            </a:r>
            <a:endParaRPr b="0" kern="0" dirty="0">
              <a:latin typeface="Arial MT"/>
              <a:cs typeface="Arial MT"/>
            </a:endParaRPr>
          </a:p>
        </p:txBody>
      </p:sp>
      <p:sp>
        <p:nvSpPr>
          <p:cNvPr id="49" name="object 7">
            <a:extLst>
              <a:ext uri="{FF2B5EF4-FFF2-40B4-BE49-F238E27FC236}">
                <a16:creationId xmlns:a16="http://schemas.microsoft.com/office/drawing/2014/main" id="{A472A985-BF3C-252B-5A7E-D176B08925F3}"/>
              </a:ext>
            </a:extLst>
          </p:cNvPr>
          <p:cNvSpPr/>
          <p:nvPr/>
        </p:nvSpPr>
        <p:spPr>
          <a:xfrm>
            <a:off x="9754150" y="4281803"/>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8">
            <a:extLst>
              <a:ext uri="{FF2B5EF4-FFF2-40B4-BE49-F238E27FC236}">
                <a16:creationId xmlns:a16="http://schemas.microsoft.com/office/drawing/2014/main" id="{C07851B4-B88B-0625-EA12-5023BE4F193B}"/>
              </a:ext>
            </a:extLst>
          </p:cNvPr>
          <p:cNvSpPr txBox="1"/>
          <p:nvPr/>
        </p:nvSpPr>
        <p:spPr>
          <a:xfrm>
            <a:off x="9884929" y="4327480"/>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59102</a:t>
            </a:r>
            <a:endParaRPr b="0" kern="0" dirty="0">
              <a:solidFill>
                <a:sysClr val="windowText" lastClr="000000"/>
              </a:solidFill>
              <a:latin typeface="Arial MT"/>
              <a:cs typeface="Arial MT"/>
            </a:endParaRPr>
          </a:p>
        </p:txBody>
      </p:sp>
      <p:sp>
        <p:nvSpPr>
          <p:cNvPr id="51" name="object 93">
            <a:extLst>
              <a:ext uri="{FF2B5EF4-FFF2-40B4-BE49-F238E27FC236}">
                <a16:creationId xmlns:a16="http://schemas.microsoft.com/office/drawing/2014/main" id="{E6D79DD8-6393-3206-B3E6-FA1869613C54}"/>
              </a:ext>
            </a:extLst>
          </p:cNvPr>
          <p:cNvSpPr txBox="1"/>
          <p:nvPr/>
        </p:nvSpPr>
        <p:spPr>
          <a:xfrm>
            <a:off x="9570286" y="3609348"/>
            <a:ext cx="1290955" cy="441959"/>
          </a:xfrm>
          <a:prstGeom prst="rect">
            <a:avLst/>
          </a:prstGeom>
        </p:spPr>
        <p:txBody>
          <a:bodyPr vert="horz" wrap="square" lIns="0" tIns="12700" rIns="0" bIns="0" rtlCol="0">
            <a:spAutoFit/>
          </a:bodyPr>
          <a:lstStyle/>
          <a:p>
            <a:pPr marL="12700" eaLnBrk="1" fontAlgn="auto" hangingPunct="1">
              <a:lnSpc>
                <a:spcPts val="1639"/>
              </a:lnSpc>
              <a:spcBef>
                <a:spcPts val="100"/>
              </a:spcBef>
              <a:spcAft>
                <a:spcPts val="0"/>
              </a:spcAft>
            </a:pPr>
            <a:r>
              <a:rPr sz="1400" b="0" kern="0" spc="-10" dirty="0">
                <a:solidFill>
                  <a:srgbClr val="0365C0"/>
                </a:solidFill>
                <a:latin typeface="Arial MT"/>
                <a:cs typeface="Arial MT"/>
              </a:rPr>
              <a:t>child</a:t>
            </a:r>
            <a:endParaRPr sz="1400" b="0" kern="0" dirty="0">
              <a:solidFill>
                <a:sysClr val="windowText" lastClr="000000"/>
              </a:solidFill>
              <a:latin typeface="Arial MT"/>
              <a:cs typeface="Arial MT"/>
            </a:endParaRPr>
          </a:p>
          <a:p>
            <a:pPr marL="12700" eaLnBrk="1" fontAlgn="auto" hangingPunct="1">
              <a:lnSpc>
                <a:spcPts val="1639"/>
              </a:lnSpc>
              <a:spcBef>
                <a:spcPts val="0"/>
              </a:spcBef>
              <a:spcAft>
                <a:spcPts val="0"/>
              </a:spcAft>
            </a:pPr>
            <a:r>
              <a:rPr sz="1400" b="0" kern="0" dirty="0">
                <a:solidFill>
                  <a:srgbClr val="0365C0"/>
                </a:solidFill>
                <a:latin typeface="Arial MT"/>
                <a:cs typeface="Arial MT"/>
              </a:rPr>
              <a:t>process</a:t>
            </a:r>
            <a:r>
              <a:rPr sz="1400" b="0" kern="0" spc="-10" dirty="0">
                <a:solidFill>
                  <a:srgbClr val="0365C0"/>
                </a:solidFill>
                <a:latin typeface="Arial MT"/>
                <a:cs typeface="Arial MT"/>
              </a:rPr>
              <a:t> created</a:t>
            </a:r>
            <a:endParaRPr sz="1400" b="0" kern="0" dirty="0">
              <a:solidFill>
                <a:sysClr val="windowText" lastClr="000000"/>
              </a:solidFill>
              <a:latin typeface="Arial MT"/>
              <a:cs typeface="Arial MT"/>
            </a:endParaRPr>
          </a:p>
        </p:txBody>
      </p:sp>
      <p:sp>
        <p:nvSpPr>
          <p:cNvPr id="52" name="object 66">
            <a:extLst>
              <a:ext uri="{FF2B5EF4-FFF2-40B4-BE49-F238E27FC236}">
                <a16:creationId xmlns:a16="http://schemas.microsoft.com/office/drawing/2014/main" id="{4EA1DF7B-D278-2A1B-6B6F-FA37CB39CC04}"/>
              </a:ext>
            </a:extLst>
          </p:cNvPr>
          <p:cNvSpPr txBox="1"/>
          <p:nvPr/>
        </p:nvSpPr>
        <p:spPr>
          <a:xfrm>
            <a:off x="8184521" y="3909152"/>
            <a:ext cx="1283917" cy="268539"/>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=fork()</a:t>
            </a:r>
            <a:endParaRPr sz="1600" b="0" kern="0" dirty="0">
              <a:latin typeface="Arial MT"/>
              <a:cs typeface="Arial MT"/>
            </a:endParaRPr>
          </a:p>
        </p:txBody>
      </p:sp>
      <p:sp>
        <p:nvSpPr>
          <p:cNvPr id="53" name="object 66">
            <a:extLst>
              <a:ext uri="{FF2B5EF4-FFF2-40B4-BE49-F238E27FC236}">
                <a16:creationId xmlns:a16="http://schemas.microsoft.com/office/drawing/2014/main" id="{8C3E76A2-E0A5-A788-8390-75C1CD383A0D}"/>
              </a:ext>
            </a:extLst>
          </p:cNvPr>
          <p:cNvSpPr txBox="1"/>
          <p:nvPr/>
        </p:nvSpPr>
        <p:spPr>
          <a:xfrm>
            <a:off x="7271128" y="5513850"/>
            <a:ext cx="1344500" cy="268539"/>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wait(NULL)</a:t>
            </a:r>
            <a:endParaRPr sz="1600" b="0" kern="0" dirty="0">
              <a:latin typeface="Arial MT"/>
              <a:cs typeface="Arial MT"/>
            </a:endParaRPr>
          </a:p>
        </p:txBody>
      </p:sp>
      <p:sp>
        <p:nvSpPr>
          <p:cNvPr id="54" name="object 19">
            <a:extLst>
              <a:ext uri="{FF2B5EF4-FFF2-40B4-BE49-F238E27FC236}">
                <a16:creationId xmlns:a16="http://schemas.microsoft.com/office/drawing/2014/main" id="{F1C21C13-05F2-3F00-1264-6C85A989EDD5}"/>
              </a:ext>
            </a:extLst>
          </p:cNvPr>
          <p:cNvSpPr/>
          <p:nvPr/>
        </p:nvSpPr>
        <p:spPr>
          <a:xfrm rot="4702640">
            <a:off x="6895722" y="4331555"/>
            <a:ext cx="1891238" cy="390277"/>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object 19">
            <a:extLst>
              <a:ext uri="{FF2B5EF4-FFF2-40B4-BE49-F238E27FC236}">
                <a16:creationId xmlns:a16="http://schemas.microsoft.com/office/drawing/2014/main" id="{EE72E895-0333-E6B3-4E01-425EEF844BB9}"/>
              </a:ext>
            </a:extLst>
          </p:cNvPr>
          <p:cNvSpPr/>
          <p:nvPr/>
        </p:nvSpPr>
        <p:spPr>
          <a:xfrm rot="4819045">
            <a:off x="9861123" y="5038521"/>
            <a:ext cx="678394" cy="115748"/>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56" name="Straight Arrow Connector 55">
            <a:extLst>
              <a:ext uri="{FF2B5EF4-FFF2-40B4-BE49-F238E27FC236}">
                <a16:creationId xmlns:a16="http://schemas.microsoft.com/office/drawing/2014/main" id="{545A12B5-7AED-22E5-36EF-419E1CE07199}"/>
              </a:ext>
            </a:extLst>
          </p:cNvPr>
          <p:cNvCxnSpPr>
            <a:cxnSpLocks/>
          </p:cNvCxnSpPr>
          <p:nvPr/>
        </p:nvCxnSpPr>
        <p:spPr bwMode="auto">
          <a:xfrm>
            <a:off x="8292240" y="3583167"/>
            <a:ext cx="1975044" cy="698635"/>
          </a:xfrm>
          <a:prstGeom prst="straightConnector1">
            <a:avLst/>
          </a:prstGeom>
          <a:ln w="25400">
            <a:solidFill>
              <a:srgbClr val="0365C0"/>
            </a:solidFill>
            <a:headEnd type="none" w="med" len="med"/>
            <a:tailEnd type="triangle" w="lg" len="lg"/>
          </a:ln>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Straight Arrow Connector 56">
            <a:extLst>
              <a:ext uri="{FF2B5EF4-FFF2-40B4-BE49-F238E27FC236}">
                <a16:creationId xmlns:a16="http://schemas.microsoft.com/office/drawing/2014/main" id="{4F77076C-A0C4-4225-0C1C-475052F39359}"/>
              </a:ext>
            </a:extLst>
          </p:cNvPr>
          <p:cNvCxnSpPr>
            <a:cxnSpLocks/>
          </p:cNvCxnSpPr>
          <p:nvPr/>
        </p:nvCxnSpPr>
        <p:spPr bwMode="auto">
          <a:xfrm flipH="1" flipV="1">
            <a:off x="8493081" y="5655557"/>
            <a:ext cx="1351768" cy="624"/>
          </a:xfrm>
          <a:prstGeom prst="straightConnector1">
            <a:avLst/>
          </a:prstGeom>
          <a:ln w="25400">
            <a:solidFill>
              <a:srgbClr val="0365C0"/>
            </a:solidFill>
            <a:headEnd type="none" w="med" len="med"/>
            <a:tailEnd type="triangle" w="lg" len="lg"/>
          </a:ln>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9" name="object 19">
            <a:extLst>
              <a:ext uri="{FF2B5EF4-FFF2-40B4-BE49-F238E27FC236}">
                <a16:creationId xmlns:a16="http://schemas.microsoft.com/office/drawing/2014/main" id="{822AE816-7F5A-86D9-ADF1-03EAC86FBB3A}"/>
              </a:ext>
            </a:extLst>
          </p:cNvPr>
          <p:cNvSpPr/>
          <p:nvPr/>
        </p:nvSpPr>
        <p:spPr>
          <a:xfrm rot="4819045">
            <a:off x="7505015" y="6032095"/>
            <a:ext cx="678394" cy="115748"/>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6">
            <a:extLst>
              <a:ext uri="{FF2B5EF4-FFF2-40B4-BE49-F238E27FC236}">
                <a16:creationId xmlns:a16="http://schemas.microsoft.com/office/drawing/2014/main" id="{692ABA27-AEFB-C3CC-ACAA-8524C9310921}"/>
              </a:ext>
            </a:extLst>
          </p:cNvPr>
          <p:cNvSpPr txBox="1"/>
          <p:nvPr/>
        </p:nvSpPr>
        <p:spPr>
          <a:xfrm>
            <a:off x="7035352" y="6509847"/>
            <a:ext cx="1611975"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“Parent exiting”</a:t>
            </a:r>
            <a:endParaRPr b="0" kern="0" dirty="0">
              <a:latin typeface="Arial MT"/>
              <a:cs typeface="Arial MT"/>
            </a:endParaRPr>
          </a:p>
        </p:txBody>
      </p:sp>
      <p:cxnSp>
        <p:nvCxnSpPr>
          <p:cNvPr id="61" name="Straight Arrow Connector 60">
            <a:extLst>
              <a:ext uri="{FF2B5EF4-FFF2-40B4-BE49-F238E27FC236}">
                <a16:creationId xmlns:a16="http://schemas.microsoft.com/office/drawing/2014/main" id="{608E3FA9-EAAE-0B3C-86A3-F9B2BC768551}"/>
              </a:ext>
            </a:extLst>
          </p:cNvPr>
          <p:cNvCxnSpPr>
            <a:cxnSpLocks/>
          </p:cNvCxnSpPr>
          <p:nvPr/>
        </p:nvCxnSpPr>
        <p:spPr bwMode="auto">
          <a:xfrm flipH="1" flipV="1">
            <a:off x="8503596" y="3389211"/>
            <a:ext cx="1351768" cy="624"/>
          </a:xfrm>
          <a:prstGeom prst="straightConnector1">
            <a:avLst/>
          </a:prstGeom>
          <a:ln w="25400">
            <a:solidFill>
              <a:srgbClr val="0365C0"/>
            </a:solidFill>
            <a:headEnd type="none" w="med" len="med"/>
            <a:tailEnd type="triangle" w="lg" len="lg"/>
          </a:ln>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2" name="object 66">
            <a:extLst>
              <a:ext uri="{FF2B5EF4-FFF2-40B4-BE49-F238E27FC236}">
                <a16:creationId xmlns:a16="http://schemas.microsoft.com/office/drawing/2014/main" id="{2751CE3F-36A2-6A2A-341D-3F671BA4E412}"/>
              </a:ext>
            </a:extLst>
          </p:cNvPr>
          <p:cNvSpPr txBox="1"/>
          <p:nvPr/>
        </p:nvSpPr>
        <p:spPr>
          <a:xfrm>
            <a:off x="9884929" y="5492237"/>
            <a:ext cx="1055922" cy="25904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US" altLang="zh-CN" sz="1600" b="0" kern="0" dirty="0">
                <a:solidFill>
                  <a:sysClr val="windowText" lastClr="000000"/>
                </a:solidFill>
                <a:latin typeface="Courier New"/>
                <a:cs typeface="Courier New"/>
              </a:rPr>
              <a:t>return 0</a:t>
            </a:r>
            <a:endParaRPr sz="1600" b="0" kern="0" dirty="0">
              <a:latin typeface="Arial MT"/>
              <a:cs typeface="Arial MT"/>
            </a:endParaRPr>
          </a:p>
        </p:txBody>
      </p:sp>
      <p:sp>
        <p:nvSpPr>
          <p:cNvPr id="63" name="object 66">
            <a:extLst>
              <a:ext uri="{FF2B5EF4-FFF2-40B4-BE49-F238E27FC236}">
                <a16:creationId xmlns:a16="http://schemas.microsoft.com/office/drawing/2014/main" id="{14DB9E30-F64E-3937-C7C3-183D2D3BED91}"/>
              </a:ext>
            </a:extLst>
          </p:cNvPr>
          <p:cNvSpPr txBox="1"/>
          <p:nvPr/>
        </p:nvSpPr>
        <p:spPr>
          <a:xfrm>
            <a:off x="7917918" y="2397573"/>
            <a:ext cx="1290955" cy="566822"/>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Hello from Parent 0</a:t>
            </a:r>
            <a:r>
              <a:rPr lang="en-GB" b="0" kern="0" dirty="0">
                <a:latin typeface="Arial MT"/>
                <a:cs typeface="Arial MT"/>
              </a:rPr>
              <a:t>”</a:t>
            </a:r>
            <a:endParaRPr b="0" kern="0" dirty="0">
              <a:latin typeface="Arial MT"/>
              <a:cs typeface="Arial MT"/>
            </a:endParaRPr>
          </a:p>
        </p:txBody>
      </p:sp>
      <p:sp>
        <p:nvSpPr>
          <p:cNvPr id="64" name="object 66">
            <a:extLst>
              <a:ext uri="{FF2B5EF4-FFF2-40B4-BE49-F238E27FC236}">
                <a16:creationId xmlns:a16="http://schemas.microsoft.com/office/drawing/2014/main" id="{493E4979-CCB3-DE61-A735-45D08DD6070C}"/>
              </a:ext>
            </a:extLst>
          </p:cNvPr>
          <p:cNvSpPr txBox="1"/>
          <p:nvPr/>
        </p:nvSpPr>
        <p:spPr>
          <a:xfrm>
            <a:off x="10277769" y="4700553"/>
            <a:ext cx="1290955" cy="566822"/>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Hello from Child 1</a:t>
            </a:r>
            <a:r>
              <a:rPr lang="en-GB" b="0" kern="0" dirty="0">
                <a:latin typeface="Arial MT"/>
                <a:cs typeface="Arial MT"/>
              </a:rPr>
              <a:t>”</a:t>
            </a:r>
            <a:endParaRPr b="0" kern="0" dirty="0">
              <a:latin typeface="Arial MT"/>
              <a:cs typeface="Arial MT"/>
            </a:endParaRPr>
          </a:p>
        </p:txBody>
      </p:sp>
      <p:sp>
        <p:nvSpPr>
          <p:cNvPr id="65" name="object 66">
            <a:extLst>
              <a:ext uri="{FF2B5EF4-FFF2-40B4-BE49-F238E27FC236}">
                <a16:creationId xmlns:a16="http://schemas.microsoft.com/office/drawing/2014/main" id="{5498568B-388E-770B-8D29-64AE20E13511}"/>
              </a:ext>
            </a:extLst>
          </p:cNvPr>
          <p:cNvSpPr txBox="1"/>
          <p:nvPr/>
        </p:nvSpPr>
        <p:spPr>
          <a:xfrm>
            <a:off x="7922832" y="4578760"/>
            <a:ext cx="1290955" cy="566822"/>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Hello from Parent 1</a:t>
            </a:r>
            <a:r>
              <a:rPr lang="en-GB" b="0" kern="0" dirty="0">
                <a:latin typeface="Arial MT"/>
                <a:cs typeface="Arial MT"/>
              </a:rPr>
              <a:t>”</a:t>
            </a:r>
            <a:endParaRPr b="0" kern="0" dirty="0">
              <a:latin typeface="Arial MT"/>
              <a:cs typeface="Arial MT"/>
            </a:endParaRPr>
          </a:p>
        </p:txBody>
      </p:sp>
      <p:sp>
        <p:nvSpPr>
          <p:cNvPr id="66" name="object 66">
            <a:extLst>
              <a:ext uri="{FF2B5EF4-FFF2-40B4-BE49-F238E27FC236}">
                <a16:creationId xmlns:a16="http://schemas.microsoft.com/office/drawing/2014/main" id="{868DC0C1-9F67-7548-2A55-2ED6473273AE}"/>
              </a:ext>
            </a:extLst>
          </p:cNvPr>
          <p:cNvSpPr txBox="1"/>
          <p:nvPr/>
        </p:nvSpPr>
        <p:spPr>
          <a:xfrm>
            <a:off x="6276048" y="3661599"/>
            <a:ext cx="1690244" cy="566822"/>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Hello from Parent again 0</a:t>
            </a:r>
            <a:r>
              <a:rPr lang="en-GB" b="0" kern="0" dirty="0">
                <a:latin typeface="Arial MT"/>
                <a:cs typeface="Arial MT"/>
              </a:rPr>
              <a:t>”</a:t>
            </a:r>
            <a:endParaRPr b="0" kern="0" dirty="0">
              <a:latin typeface="Arial MT"/>
              <a:cs typeface="Arial MT"/>
            </a:endParaRPr>
          </a:p>
        </p:txBody>
      </p:sp>
      <p:sp>
        <p:nvSpPr>
          <p:cNvPr id="67" name="object 66">
            <a:extLst>
              <a:ext uri="{FF2B5EF4-FFF2-40B4-BE49-F238E27FC236}">
                <a16:creationId xmlns:a16="http://schemas.microsoft.com/office/drawing/2014/main" id="{3C962A56-B09A-4C6C-0DB1-040A26FE8E99}"/>
              </a:ext>
            </a:extLst>
          </p:cNvPr>
          <p:cNvSpPr txBox="1"/>
          <p:nvPr/>
        </p:nvSpPr>
        <p:spPr>
          <a:xfrm>
            <a:off x="6227674" y="5827379"/>
            <a:ext cx="1690244" cy="566822"/>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Hello from Parent again 1</a:t>
            </a:r>
            <a:r>
              <a:rPr lang="en-GB" b="0" kern="0" dirty="0">
                <a:latin typeface="Arial MT"/>
                <a:cs typeface="Arial MT"/>
              </a:rPr>
              <a:t>”</a:t>
            </a:r>
            <a:endParaRPr b="0" kern="0" dirty="0">
              <a:latin typeface="Arial MT"/>
              <a:cs typeface="Arial MT"/>
            </a:endParaRPr>
          </a:p>
        </p:txBody>
      </p:sp>
    </p:spTree>
    <p:extLst>
      <p:ext uri="{BB962C8B-B14F-4D97-AF65-F5344CB8AC3E}">
        <p14:creationId xmlns:p14="http://schemas.microsoft.com/office/powerpoint/2010/main" val="335331151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440E1-792E-5285-5133-A3B99F7C1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18F24B-1ED4-FCE0-2662-DA62BB9A9FB1}"/>
              </a:ext>
            </a:extLst>
          </p:cNvPr>
          <p:cNvSpPr>
            <a:spLocks noGrp="1"/>
          </p:cNvSpPr>
          <p:nvPr>
            <p:ph type="title"/>
          </p:nvPr>
        </p:nvSpPr>
        <p:spPr/>
        <p:txBody>
          <a:bodyPr/>
          <a:lstStyle/>
          <a:p>
            <a:r>
              <a:rPr lang="en-GB" dirty="0"/>
              <a:t>Wait() IV</a:t>
            </a:r>
            <a:endParaRPr lang="en-SE" dirty="0"/>
          </a:p>
        </p:txBody>
      </p:sp>
      <p:sp>
        <p:nvSpPr>
          <p:cNvPr id="3" name="Content Placeholder 2">
            <a:extLst>
              <a:ext uri="{FF2B5EF4-FFF2-40B4-BE49-F238E27FC236}">
                <a16:creationId xmlns:a16="http://schemas.microsoft.com/office/drawing/2014/main" id="{8D15BDB8-FDC5-4ECE-BEC2-92F408D664B8}"/>
              </a:ext>
            </a:extLst>
          </p:cNvPr>
          <p:cNvSpPr>
            <a:spLocks noGrp="1"/>
          </p:cNvSpPr>
          <p:nvPr>
            <p:ph idx="1"/>
          </p:nvPr>
        </p:nvSpPr>
        <p:spPr>
          <a:xfrm>
            <a:off x="6246606" y="914400"/>
            <a:ext cx="5132594" cy="5791200"/>
          </a:xfrm>
        </p:spPr>
        <p:txBody>
          <a:bodyPr>
            <a:normAutofit fontScale="85000" lnSpcReduction="20000"/>
          </a:bodyPr>
          <a:lstStyle/>
          <a:p>
            <a:r>
              <a:rPr lang="en-GB" dirty="0"/>
              <a:t>These statements interleaved in some order:</a:t>
            </a:r>
          </a:p>
          <a:p>
            <a:pPr lvl="1"/>
            <a:r>
              <a:rPr lang="en-GB" dirty="0"/>
              <a:t>Hello from Parent 0</a:t>
            </a:r>
          </a:p>
          <a:p>
            <a:pPr lvl="1"/>
            <a:r>
              <a:rPr lang="en-GB" dirty="0"/>
              <a:t>Hello from Child 0</a:t>
            </a:r>
          </a:p>
          <a:p>
            <a:pPr lvl="1"/>
            <a:r>
              <a:rPr lang="en-GB" dirty="0"/>
              <a:t>Hello from Parent 1</a:t>
            </a:r>
          </a:p>
          <a:p>
            <a:pPr lvl="1"/>
            <a:r>
              <a:rPr lang="en-GB" dirty="0"/>
              <a:t>Hello from Child 1</a:t>
            </a:r>
          </a:p>
          <a:p>
            <a:pPr lvl="1"/>
            <a:r>
              <a:rPr lang="en-GB" dirty="0"/>
              <a:t>Hello from Parent again 0</a:t>
            </a:r>
          </a:p>
          <a:p>
            <a:pPr lvl="1"/>
            <a:r>
              <a:rPr lang="en-GB" dirty="0"/>
              <a:t>Hello from Parent again 1 </a:t>
            </a:r>
          </a:p>
          <a:p>
            <a:r>
              <a:rPr lang="en-GB" dirty="0"/>
              <a:t>With constraints:</a:t>
            </a:r>
          </a:p>
          <a:p>
            <a:pPr lvl="1"/>
            <a:r>
              <a:rPr lang="en-GB" dirty="0"/>
              <a:t>Each "Parent X" and "Child X" message pair appears before the corresponding "Parent again X" message, i.e.,</a:t>
            </a:r>
          </a:p>
          <a:p>
            <a:pPr lvl="1"/>
            <a:r>
              <a:rPr lang="en-GB" dirty="0"/>
              <a:t>“Hello from Parent 0”,  “Hello from Child 0” must appear before “Hello from Parent again 0”</a:t>
            </a:r>
          </a:p>
          <a:p>
            <a:pPr lvl="1"/>
            <a:r>
              <a:rPr lang="en-GB" dirty="0"/>
              <a:t>“Hello from Parent 1”,  “Hello from Child 1” must appear before “Hello from Parent again 1”</a:t>
            </a:r>
          </a:p>
          <a:p>
            <a:r>
              <a:rPr lang="en-GB" dirty="0"/>
              <a:t>A final "Parent exiting" message printed last.</a:t>
            </a:r>
          </a:p>
        </p:txBody>
      </p:sp>
      <p:sp>
        <p:nvSpPr>
          <p:cNvPr id="5" name="TextBox 4">
            <a:extLst>
              <a:ext uri="{FF2B5EF4-FFF2-40B4-BE49-F238E27FC236}">
                <a16:creationId xmlns:a16="http://schemas.microsoft.com/office/drawing/2014/main" id="{496F8135-0DBC-4C98-ED38-0B9613348D6B}"/>
              </a:ext>
            </a:extLst>
          </p:cNvPr>
          <p:cNvSpPr txBox="1"/>
          <p:nvPr/>
        </p:nvSpPr>
        <p:spPr>
          <a:xfrm>
            <a:off x="155986" y="844062"/>
            <a:ext cx="6094206" cy="5909310"/>
          </a:xfrm>
          <a:prstGeom prst="rect">
            <a:avLst/>
          </a:prstGeom>
          <a:noFill/>
          <a:ln>
            <a:solidFill>
              <a:schemeClr val="tx1"/>
            </a:solidFill>
          </a:ln>
        </p:spPr>
        <p:txBody>
          <a:bodyPr wrap="square">
            <a:spAutoFit/>
          </a:bodyPr>
          <a:lstStyle/>
          <a:p>
            <a:r>
              <a:rPr lang="en-GB" sz="1400" b="0" dirty="0">
                <a:latin typeface="Courier New" panose="02070309020205020404" pitchFamily="49" charset="0"/>
                <a:cs typeface="Courier New" panose="02070309020205020404" pitchFamily="49" charset="0"/>
              </a:rPr>
              <a:t>int main() {</a:t>
            </a:r>
          </a:p>
          <a:p>
            <a:r>
              <a:rPr lang="en-GB" sz="1400" b="0" dirty="0">
                <a:latin typeface="Courier New" panose="02070309020205020404" pitchFamily="49" charset="0"/>
                <a:cs typeface="Courier New" panose="02070309020205020404" pitchFamily="49" charset="0"/>
              </a:rPr>
              <a:t>    int i;</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for (i = 0; i &lt; 2; i++) {</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pid_t</a:t>
            </a:r>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 fork();</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if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 0) {  </a:t>
            </a:r>
          </a:p>
          <a:p>
            <a:r>
              <a:rPr lang="en-GB" sz="1400" b="0" dirty="0">
                <a:latin typeface="Courier New" panose="02070309020205020404" pitchFamily="49" charset="0"/>
                <a:cs typeface="Courier New" panose="02070309020205020404" pitchFamily="49" charset="0"/>
              </a:rPr>
              <a:t>            // Child process</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Child %d\n", i); </a:t>
            </a:r>
          </a:p>
          <a:p>
            <a:r>
              <a:rPr lang="en-GB" sz="1400" b="0" dirty="0">
                <a:latin typeface="Courier New" panose="02070309020205020404" pitchFamily="49" charset="0"/>
                <a:cs typeface="Courier New" panose="02070309020205020404" pitchFamily="49" charset="0"/>
              </a:rPr>
              <a:t>            return 0;  // Exit child process</a:t>
            </a:r>
          </a:p>
          <a:p>
            <a:r>
              <a:rPr lang="en-GB" sz="1400" b="0" dirty="0">
                <a:latin typeface="Courier New" panose="02070309020205020404" pitchFamily="49" charset="0"/>
                <a:cs typeface="Courier New" panose="02070309020205020404" pitchFamily="49" charset="0"/>
              </a:rPr>
              <a:t>        } else if (</a:t>
            </a:r>
            <a:r>
              <a:rPr lang="en-GB" sz="1400" b="0" dirty="0" err="1">
                <a:latin typeface="Courier New" panose="02070309020205020404" pitchFamily="49" charset="0"/>
                <a:cs typeface="Courier New" panose="02070309020205020404" pitchFamily="49" charset="0"/>
              </a:rPr>
              <a:t>pid</a:t>
            </a:r>
            <a:r>
              <a:rPr lang="en-GB" sz="1400" b="0" dirty="0">
                <a:latin typeface="Courier New" panose="02070309020205020404" pitchFamily="49" charset="0"/>
                <a:cs typeface="Courier New" panose="02070309020205020404" pitchFamily="49" charset="0"/>
              </a:rPr>
              <a:t> &gt; 0) {  </a:t>
            </a:r>
          </a:p>
          <a:p>
            <a:r>
              <a:rPr lang="en-GB" sz="1400" b="0" dirty="0">
                <a:latin typeface="Courier New" panose="02070309020205020404" pitchFamily="49" charset="0"/>
                <a:cs typeface="Courier New" panose="02070309020205020404" pitchFamily="49" charset="0"/>
              </a:rPr>
              <a:t>            // Parent process</a:t>
            </a:r>
          </a:p>
          <a:p>
            <a:r>
              <a:rPr lang="en-GB" sz="1400" b="0" dirty="0">
                <a:latin typeface="Courier New" panose="02070309020205020404" pitchFamily="49" charset="0"/>
                <a:cs typeface="Courier New" panose="02070309020205020404" pitchFamily="49" charset="0"/>
              </a:rPr>
              <a:t>	  continue();</a:t>
            </a:r>
          </a:p>
          <a:p>
            <a:r>
              <a:rPr lang="en-GB" sz="1400" b="0" dirty="0">
                <a:latin typeface="Courier New" panose="02070309020205020404" pitchFamily="49" charset="0"/>
                <a:cs typeface="Courier New" panose="02070309020205020404" pitchFamily="49" charset="0"/>
              </a:rPr>
              <a:t>        }</a:t>
            </a:r>
          </a:p>
          <a:p>
            <a:r>
              <a:rPr lang="en-GB" sz="1400" b="0" dirty="0">
                <a:latin typeface="Courier New" panose="02070309020205020404" pitchFamily="49" charset="0"/>
                <a:cs typeface="Courier New" panose="02070309020205020404" pitchFamily="49" charset="0"/>
              </a:rPr>
              <a:t>    }</a:t>
            </a:r>
          </a:p>
          <a:p>
            <a:endParaRPr lang="en-GB" sz="1400" b="0" dirty="0">
              <a:latin typeface="Courier New" panose="02070309020205020404" pitchFamily="49" charset="0"/>
              <a:cs typeface="Courier New" panose="02070309020205020404" pitchFamily="49" charset="0"/>
            </a:endParaRPr>
          </a:p>
          <a:p>
            <a:r>
              <a:rPr lang="en-GB" sz="1400" b="0" dirty="0">
                <a:latin typeface="Courier New" panose="02070309020205020404" pitchFamily="49" charset="0"/>
                <a:cs typeface="Courier New" panose="02070309020205020404" pitchFamily="49" charset="0"/>
              </a:rPr>
              <a:t>    // Parent process waits for all child processes to terminate</a:t>
            </a:r>
          </a:p>
          <a:p>
            <a:r>
              <a:rPr lang="en-GB" sz="1400" b="0" dirty="0">
                <a:latin typeface="Courier New" panose="02070309020205020404" pitchFamily="49" charset="0"/>
                <a:cs typeface="Courier New" panose="02070309020205020404" pitchFamily="49" charset="0"/>
              </a:rPr>
              <a:t>    for (i = 0; i &lt; 2; i++) {</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Parent %d\n", i); </a:t>
            </a:r>
          </a:p>
          <a:p>
            <a:r>
              <a:rPr lang="en-GB" sz="1400" b="0" dirty="0">
                <a:latin typeface="Courier New" panose="02070309020205020404" pitchFamily="49" charset="0"/>
                <a:cs typeface="Courier New" panose="02070309020205020404" pitchFamily="49" charset="0"/>
              </a:rPr>
              <a:t>        wait(NULL); // Wait for a child process to terminate</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("Hello from Parent again %d\n", i); </a:t>
            </a:r>
          </a:p>
          <a:p>
            <a:r>
              <a:rPr lang="en-GB" sz="1400" b="0" dirty="0">
                <a:latin typeface="Courier New" panose="02070309020205020404" pitchFamily="49" charset="0"/>
                <a:cs typeface="Courier New" panose="02070309020205020404" pitchFamily="49" charset="0"/>
              </a:rPr>
              <a:t>    }</a:t>
            </a:r>
          </a:p>
          <a:p>
            <a:r>
              <a:rPr lang="en-GB" sz="1400" b="0" dirty="0">
                <a:latin typeface="Courier New" panose="02070309020205020404" pitchFamily="49" charset="0"/>
                <a:cs typeface="Courier New" panose="02070309020205020404" pitchFamily="49" charset="0"/>
              </a:rPr>
              <a:t>    </a:t>
            </a:r>
            <a:r>
              <a:rPr lang="en-GB" sz="1400" b="0" dirty="0" err="1">
                <a:latin typeface="Courier New" panose="02070309020205020404" pitchFamily="49" charset="0"/>
                <a:cs typeface="Courier New" panose="02070309020205020404" pitchFamily="49" charset="0"/>
              </a:rPr>
              <a:t>printf</a:t>
            </a:r>
            <a:r>
              <a:rPr lang="en-GB" sz="1400" b="0" dirty="0">
                <a:latin typeface="Courier New" panose="02070309020205020404" pitchFamily="49" charset="0"/>
                <a:cs typeface="Courier New" panose="02070309020205020404" pitchFamily="49" charset="0"/>
              </a:rPr>
              <a:t>("Parent exiting\n");</a:t>
            </a:r>
          </a:p>
          <a:p>
            <a:r>
              <a:rPr lang="en-GB" sz="1400" b="0" dirty="0">
                <a:latin typeface="Courier New" panose="02070309020205020404" pitchFamily="49" charset="0"/>
                <a:cs typeface="Courier New" panose="02070309020205020404" pitchFamily="49" charset="0"/>
              </a:rPr>
              <a:t>    return 0;</a:t>
            </a:r>
          </a:p>
          <a:p>
            <a:r>
              <a:rPr lang="en-GB" sz="1400" b="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77770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DC2B-4B83-5F73-E45D-236FBF7B9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EF6A8-96E0-6A1D-55D7-2EE2BECD48EA}"/>
              </a:ext>
            </a:extLst>
          </p:cNvPr>
          <p:cNvSpPr>
            <a:spLocks noGrp="1"/>
          </p:cNvSpPr>
          <p:nvPr>
            <p:ph type="title"/>
          </p:nvPr>
        </p:nvSpPr>
        <p:spPr>
          <a:xfrm>
            <a:off x="448883" y="182430"/>
            <a:ext cx="11336392" cy="532956"/>
          </a:xfrm>
        </p:spPr>
        <p:txBody>
          <a:bodyPr/>
          <a:lstStyle/>
          <a:p>
            <a:r>
              <a:rPr lang="en-GB" dirty="0"/>
              <a:t>Q2 d) (5 pts) Modify it to distinguish between parent and child</a:t>
            </a:r>
            <a:endParaRPr lang="en-SE" dirty="0"/>
          </a:p>
        </p:txBody>
      </p:sp>
      <p:sp>
        <p:nvSpPr>
          <p:cNvPr id="4" name="object 3">
            <a:extLst>
              <a:ext uri="{FF2B5EF4-FFF2-40B4-BE49-F238E27FC236}">
                <a16:creationId xmlns:a16="http://schemas.microsoft.com/office/drawing/2014/main" id="{441BB9F1-59E1-8E4B-7DA4-4FFCFF12AF7F}"/>
              </a:ext>
            </a:extLst>
          </p:cNvPr>
          <p:cNvSpPr txBox="1"/>
          <p:nvPr/>
        </p:nvSpPr>
        <p:spPr>
          <a:xfrm>
            <a:off x="69498" y="837966"/>
            <a:ext cx="4365341" cy="1635704"/>
          </a:xfrm>
          <a:prstGeom prst="rect">
            <a:avLst/>
          </a:prstGeom>
          <a:ln w="12700">
            <a:solidFill>
              <a:srgbClr val="000000"/>
            </a:solidFill>
          </a:ln>
        </p:spPr>
        <p:txBody>
          <a:bodyPr vert="horz" wrap="square" lIns="0" tIns="53975" rIns="0" bIns="0" rtlCol="0">
            <a:spAutoFit/>
          </a:bodyPr>
          <a:lstStyle/>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int main()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(“A”);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int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 = fork();</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(“B”);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if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&gt;0) wait(NULL);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(“C”);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a:t>
            </a:r>
          </a:p>
        </p:txBody>
      </p:sp>
      <p:sp>
        <p:nvSpPr>
          <p:cNvPr id="94" name="TextBox 93">
            <a:extLst>
              <a:ext uri="{FF2B5EF4-FFF2-40B4-BE49-F238E27FC236}">
                <a16:creationId xmlns:a16="http://schemas.microsoft.com/office/drawing/2014/main" id="{ED3C4B2B-79E0-F5D8-1344-4B5BA3517617}"/>
              </a:ext>
            </a:extLst>
          </p:cNvPr>
          <p:cNvSpPr txBox="1"/>
          <p:nvPr/>
        </p:nvSpPr>
        <p:spPr>
          <a:xfrm>
            <a:off x="4934636" y="877896"/>
            <a:ext cx="1145502"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2000" b="0" kern="0" dirty="0"/>
              <a:t>Output: </a:t>
            </a:r>
          </a:p>
          <a:p>
            <a:r>
              <a:rPr lang="nn-NO" altLang="zh-CN" sz="2000" b="0" kern="0" dirty="0"/>
              <a:t>ABBCC</a:t>
            </a:r>
          </a:p>
          <a:p>
            <a:r>
              <a:rPr lang="nn-NO" altLang="zh-CN" sz="2000" b="0" kern="0" dirty="0"/>
              <a:t>ABCBC</a:t>
            </a:r>
            <a:endParaRPr lang="en-GB" altLang="zh-CN" sz="2000" b="0" kern="0" dirty="0"/>
          </a:p>
        </p:txBody>
      </p:sp>
      <p:sp>
        <p:nvSpPr>
          <p:cNvPr id="6" name="object 5">
            <a:extLst>
              <a:ext uri="{FF2B5EF4-FFF2-40B4-BE49-F238E27FC236}">
                <a16:creationId xmlns:a16="http://schemas.microsoft.com/office/drawing/2014/main" id="{BAF33F9F-F188-A847-AFE1-13BC636C2767}"/>
              </a:ext>
            </a:extLst>
          </p:cNvPr>
          <p:cNvSpPr/>
          <p:nvPr/>
        </p:nvSpPr>
        <p:spPr>
          <a:xfrm>
            <a:off x="819880" y="3172500"/>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E8D4B99C-695D-7820-9A3F-97D768FA0E77}"/>
              </a:ext>
            </a:extLst>
          </p:cNvPr>
          <p:cNvSpPr/>
          <p:nvPr/>
        </p:nvSpPr>
        <p:spPr>
          <a:xfrm>
            <a:off x="5153673" y="4080907"/>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9A9B216B-DBFC-4878-1A90-6D5013CCE8CE}"/>
              </a:ext>
            </a:extLst>
          </p:cNvPr>
          <p:cNvSpPr txBox="1"/>
          <p:nvPr/>
        </p:nvSpPr>
        <p:spPr>
          <a:xfrm>
            <a:off x="5284452" y="4126584"/>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59102</a:t>
            </a:r>
            <a:endParaRPr b="0" kern="0" dirty="0">
              <a:solidFill>
                <a:sysClr val="windowText" lastClr="000000"/>
              </a:solidFill>
              <a:latin typeface="Arial MT"/>
              <a:cs typeface="Arial MT"/>
            </a:endParaRPr>
          </a:p>
        </p:txBody>
      </p:sp>
      <p:sp>
        <p:nvSpPr>
          <p:cNvPr id="11" name="object 10">
            <a:extLst>
              <a:ext uri="{FF2B5EF4-FFF2-40B4-BE49-F238E27FC236}">
                <a16:creationId xmlns:a16="http://schemas.microsoft.com/office/drawing/2014/main" id="{21637E01-D8D6-5D13-F17E-6EDDD5356503}"/>
              </a:ext>
            </a:extLst>
          </p:cNvPr>
          <p:cNvSpPr txBox="1"/>
          <p:nvPr/>
        </p:nvSpPr>
        <p:spPr>
          <a:xfrm>
            <a:off x="605197" y="2858766"/>
            <a:ext cx="470534"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start</a:t>
            </a:r>
            <a:endParaRPr b="0" kern="0" dirty="0">
              <a:solidFill>
                <a:sysClr val="windowText" lastClr="000000"/>
              </a:solidFill>
              <a:latin typeface="Arial MT"/>
              <a:cs typeface="Arial MT"/>
            </a:endParaRPr>
          </a:p>
        </p:txBody>
      </p:sp>
      <p:sp>
        <p:nvSpPr>
          <p:cNvPr id="20" name="object 19">
            <a:extLst>
              <a:ext uri="{FF2B5EF4-FFF2-40B4-BE49-F238E27FC236}">
                <a16:creationId xmlns:a16="http://schemas.microsoft.com/office/drawing/2014/main" id="{453FCC87-48E5-3BD3-A973-9DA20E16D96D}"/>
              </a:ext>
            </a:extLst>
          </p:cNvPr>
          <p:cNvSpPr/>
          <p:nvPr/>
        </p:nvSpPr>
        <p:spPr>
          <a:xfrm>
            <a:off x="1763927" y="3396927"/>
            <a:ext cx="3268345" cy="734060"/>
          </a:xfrm>
          <a:custGeom>
            <a:avLst/>
            <a:gdLst/>
            <a:ahLst/>
            <a:cxnLst/>
            <a:rect l="l" t="t" r="r" b="b"/>
            <a:pathLst>
              <a:path w="3268345" h="734060">
                <a:moveTo>
                  <a:pt x="0" y="0"/>
                </a:moveTo>
                <a:lnTo>
                  <a:pt x="3255691" y="730800"/>
                </a:lnTo>
                <a:lnTo>
                  <a:pt x="3268082" y="73358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60F76355-24FC-3110-C9DA-C5F5CB4DC47E}"/>
              </a:ext>
            </a:extLst>
          </p:cNvPr>
          <p:cNvSpPr/>
          <p:nvPr/>
        </p:nvSpPr>
        <p:spPr>
          <a:xfrm>
            <a:off x="5006266" y="4068248"/>
            <a:ext cx="132715" cy="119380"/>
          </a:xfrm>
          <a:custGeom>
            <a:avLst/>
            <a:gdLst/>
            <a:ahLst/>
            <a:cxnLst/>
            <a:rect l="l" t="t" r="r" b="b"/>
            <a:pathLst>
              <a:path w="132714" h="119380">
                <a:moveTo>
                  <a:pt x="26703" y="0"/>
                </a:moveTo>
                <a:lnTo>
                  <a:pt x="0" y="118959"/>
                </a:lnTo>
                <a:lnTo>
                  <a:pt x="132311" y="86182"/>
                </a:lnTo>
                <a:lnTo>
                  <a:pt x="26703"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BCA04DC2-390E-D525-06E9-D3C875E17054}"/>
              </a:ext>
            </a:extLst>
          </p:cNvPr>
          <p:cNvSpPr txBox="1"/>
          <p:nvPr/>
        </p:nvSpPr>
        <p:spPr>
          <a:xfrm>
            <a:off x="950659" y="3111626"/>
            <a:ext cx="1209040" cy="1315085"/>
          </a:xfrm>
          <a:prstGeom prst="rect">
            <a:avLst/>
          </a:prstGeom>
        </p:spPr>
        <p:txBody>
          <a:bodyPr vert="horz" wrap="square" lIns="0" tIns="118745" rIns="0" bIns="0" rtlCol="0">
            <a:spAutoFit/>
          </a:bodyPr>
          <a:lstStyle/>
          <a:p>
            <a:pPr marL="12700" eaLnBrk="1" fontAlgn="auto" hangingPunct="1">
              <a:spcBef>
                <a:spcPts val="935"/>
              </a:spcBef>
              <a:spcAft>
                <a:spcPts val="0"/>
              </a:spcAft>
            </a:pPr>
            <a:r>
              <a:rPr b="0" kern="0" spc="-10" dirty="0">
                <a:solidFill>
                  <a:sysClr val="windowText" lastClr="000000"/>
                </a:solidFill>
                <a:latin typeface="Arial MT"/>
                <a:cs typeface="Arial MT"/>
              </a:rPr>
              <a:t>59101</a:t>
            </a:r>
            <a:endParaRPr b="0" kern="0" dirty="0">
              <a:solidFill>
                <a:sysClr val="windowText" lastClr="000000"/>
              </a:solidFill>
              <a:latin typeface="Arial MT"/>
              <a:cs typeface="Arial MT"/>
            </a:endParaRPr>
          </a:p>
          <a:p>
            <a:pPr marL="434975" marR="5080" eaLnBrk="1" fontAlgn="auto" hangingPunct="1">
              <a:lnSpc>
                <a:spcPts val="1600"/>
              </a:lnSpc>
              <a:spcBef>
                <a:spcPts val="775"/>
              </a:spcBef>
              <a:spcAft>
                <a:spcPts val="0"/>
              </a:spcAft>
            </a:pPr>
            <a:r>
              <a:rPr sz="1400" b="0" kern="0" spc="-10" dirty="0">
                <a:solidFill>
                  <a:srgbClr val="0365C0"/>
                </a:solidFill>
                <a:latin typeface="Arial MT"/>
                <a:cs typeface="Arial MT"/>
              </a:rPr>
              <a:t>parent </a:t>
            </a:r>
            <a:r>
              <a:rPr sz="1400" b="0" kern="0" spc="-10" dirty="0" err="1">
                <a:solidFill>
                  <a:srgbClr val="0365C0"/>
                </a:solidFill>
                <a:latin typeface="Arial MT"/>
                <a:cs typeface="Arial MT"/>
              </a:rPr>
              <a:t>continu</a:t>
            </a:r>
            <a:r>
              <a:rPr lang="en-GB" sz="1400" b="0" kern="0" spc="-10" dirty="0">
                <a:solidFill>
                  <a:srgbClr val="0365C0"/>
                </a:solidFill>
                <a:latin typeface="Arial MT"/>
                <a:cs typeface="Arial MT"/>
              </a:rPr>
              <a:t>es</a:t>
            </a:r>
          </a:p>
          <a:p>
            <a:pPr marL="12700" eaLnBrk="1" fontAlgn="auto" hangingPunct="1">
              <a:spcBef>
                <a:spcPts val="1019"/>
              </a:spcBef>
              <a:spcAft>
                <a:spcPts val="0"/>
              </a:spcAft>
            </a:pPr>
            <a:endParaRPr lang="en-SE" b="0" kern="0" dirty="0">
              <a:solidFill>
                <a:sysClr val="windowText" lastClr="000000"/>
              </a:solidFill>
              <a:latin typeface="Arial MT"/>
              <a:cs typeface="Arial MT"/>
            </a:endParaRPr>
          </a:p>
        </p:txBody>
      </p:sp>
      <p:sp>
        <p:nvSpPr>
          <p:cNvPr id="93" name="object 93">
            <a:extLst>
              <a:ext uri="{FF2B5EF4-FFF2-40B4-BE49-F238E27FC236}">
                <a16:creationId xmlns:a16="http://schemas.microsoft.com/office/drawing/2014/main" id="{1F6F7E4A-D534-EEA2-7A07-0EC595AD5414}"/>
              </a:ext>
            </a:extLst>
          </p:cNvPr>
          <p:cNvSpPr txBox="1"/>
          <p:nvPr/>
        </p:nvSpPr>
        <p:spPr>
          <a:xfrm>
            <a:off x="2940218" y="3757559"/>
            <a:ext cx="1290955" cy="441959"/>
          </a:xfrm>
          <a:prstGeom prst="rect">
            <a:avLst/>
          </a:prstGeom>
        </p:spPr>
        <p:txBody>
          <a:bodyPr vert="horz" wrap="square" lIns="0" tIns="12700" rIns="0" bIns="0" rtlCol="0">
            <a:spAutoFit/>
          </a:bodyPr>
          <a:lstStyle/>
          <a:p>
            <a:pPr marL="12700" eaLnBrk="1" fontAlgn="auto" hangingPunct="1">
              <a:lnSpc>
                <a:spcPts val="1639"/>
              </a:lnSpc>
              <a:spcBef>
                <a:spcPts val="100"/>
              </a:spcBef>
              <a:spcAft>
                <a:spcPts val="0"/>
              </a:spcAft>
            </a:pPr>
            <a:r>
              <a:rPr sz="1400" b="0" kern="0" spc="-10" dirty="0">
                <a:solidFill>
                  <a:srgbClr val="0365C0"/>
                </a:solidFill>
                <a:latin typeface="Arial MT"/>
                <a:cs typeface="Arial MT"/>
              </a:rPr>
              <a:t>child</a:t>
            </a:r>
            <a:endParaRPr sz="1400" b="0" kern="0" dirty="0">
              <a:solidFill>
                <a:sysClr val="windowText" lastClr="000000"/>
              </a:solidFill>
              <a:latin typeface="Arial MT"/>
              <a:cs typeface="Arial MT"/>
            </a:endParaRPr>
          </a:p>
          <a:p>
            <a:pPr marL="12700" eaLnBrk="1" fontAlgn="auto" hangingPunct="1">
              <a:lnSpc>
                <a:spcPts val="1639"/>
              </a:lnSpc>
              <a:spcBef>
                <a:spcPts val="0"/>
              </a:spcBef>
              <a:spcAft>
                <a:spcPts val="0"/>
              </a:spcAft>
            </a:pPr>
            <a:r>
              <a:rPr sz="1400" b="0" kern="0" dirty="0">
                <a:solidFill>
                  <a:srgbClr val="0365C0"/>
                </a:solidFill>
                <a:latin typeface="Arial MT"/>
                <a:cs typeface="Arial MT"/>
              </a:rPr>
              <a:t>process</a:t>
            </a:r>
            <a:r>
              <a:rPr sz="1400" b="0" kern="0" spc="-10" dirty="0">
                <a:solidFill>
                  <a:srgbClr val="0365C0"/>
                </a:solidFill>
                <a:latin typeface="Arial MT"/>
                <a:cs typeface="Arial MT"/>
              </a:rPr>
              <a:t> created</a:t>
            </a:r>
            <a:endParaRPr sz="1400" b="0" kern="0" dirty="0">
              <a:solidFill>
                <a:sysClr val="windowText" lastClr="000000"/>
              </a:solidFill>
              <a:latin typeface="Arial MT"/>
              <a:cs typeface="Arial MT"/>
            </a:endParaRPr>
          </a:p>
        </p:txBody>
      </p:sp>
      <p:sp>
        <p:nvSpPr>
          <p:cNvPr id="3" name="object 66">
            <a:extLst>
              <a:ext uri="{FF2B5EF4-FFF2-40B4-BE49-F238E27FC236}">
                <a16:creationId xmlns:a16="http://schemas.microsoft.com/office/drawing/2014/main" id="{C54F12B7-B64C-DC1F-364B-2A9F0078EF8A}"/>
              </a:ext>
            </a:extLst>
          </p:cNvPr>
          <p:cNvSpPr txBox="1"/>
          <p:nvPr/>
        </p:nvSpPr>
        <p:spPr>
          <a:xfrm>
            <a:off x="1338882" y="2790043"/>
            <a:ext cx="522596"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a:t>
            </a:r>
            <a:endParaRPr b="0" kern="0" dirty="0">
              <a:latin typeface="Arial MT"/>
              <a:cs typeface="Arial MT"/>
            </a:endParaRPr>
          </a:p>
        </p:txBody>
      </p:sp>
      <p:sp>
        <p:nvSpPr>
          <p:cNvPr id="99" name="object 91">
            <a:extLst>
              <a:ext uri="{FF2B5EF4-FFF2-40B4-BE49-F238E27FC236}">
                <a16:creationId xmlns:a16="http://schemas.microsoft.com/office/drawing/2014/main" id="{577709E9-66AF-B882-53BE-A3C7F36786A9}"/>
              </a:ext>
            </a:extLst>
          </p:cNvPr>
          <p:cNvSpPr/>
          <p:nvPr/>
        </p:nvSpPr>
        <p:spPr>
          <a:xfrm>
            <a:off x="1283112" y="2816123"/>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92">
            <a:extLst>
              <a:ext uri="{FF2B5EF4-FFF2-40B4-BE49-F238E27FC236}">
                <a16:creationId xmlns:a16="http://schemas.microsoft.com/office/drawing/2014/main" id="{27015724-D00F-AB58-8A34-8F62C8C9F2EF}"/>
              </a:ext>
            </a:extLst>
          </p:cNvPr>
          <p:cNvSpPr/>
          <p:nvPr/>
        </p:nvSpPr>
        <p:spPr>
          <a:xfrm>
            <a:off x="1222152" y="3044865"/>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66">
            <a:extLst>
              <a:ext uri="{FF2B5EF4-FFF2-40B4-BE49-F238E27FC236}">
                <a16:creationId xmlns:a16="http://schemas.microsoft.com/office/drawing/2014/main" id="{8B324823-14CB-436B-1E1E-C0A7D12047DA}"/>
              </a:ext>
            </a:extLst>
          </p:cNvPr>
          <p:cNvSpPr txBox="1"/>
          <p:nvPr/>
        </p:nvSpPr>
        <p:spPr>
          <a:xfrm>
            <a:off x="1293881" y="4324759"/>
            <a:ext cx="522596"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“B”</a:t>
            </a:r>
            <a:endParaRPr b="0" kern="0" dirty="0">
              <a:latin typeface="Arial MT"/>
              <a:cs typeface="Arial MT"/>
            </a:endParaRPr>
          </a:p>
        </p:txBody>
      </p:sp>
      <p:sp>
        <p:nvSpPr>
          <p:cNvPr id="102" name="object 66">
            <a:extLst>
              <a:ext uri="{FF2B5EF4-FFF2-40B4-BE49-F238E27FC236}">
                <a16:creationId xmlns:a16="http://schemas.microsoft.com/office/drawing/2014/main" id="{12C05B84-E7A3-95B3-7FE8-56579AEE8C42}"/>
              </a:ext>
            </a:extLst>
          </p:cNvPr>
          <p:cNvSpPr txBox="1"/>
          <p:nvPr/>
        </p:nvSpPr>
        <p:spPr>
          <a:xfrm>
            <a:off x="5677825" y="4618413"/>
            <a:ext cx="522596"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“B”</a:t>
            </a:r>
            <a:endParaRPr b="0" kern="0" dirty="0">
              <a:latin typeface="Arial MT"/>
              <a:cs typeface="Arial MT"/>
            </a:endParaRPr>
          </a:p>
        </p:txBody>
      </p:sp>
      <p:sp>
        <p:nvSpPr>
          <p:cNvPr id="110" name="object 66">
            <a:extLst>
              <a:ext uri="{FF2B5EF4-FFF2-40B4-BE49-F238E27FC236}">
                <a16:creationId xmlns:a16="http://schemas.microsoft.com/office/drawing/2014/main" id="{B5E4472B-90CF-9186-8E6A-839AD9A79112}"/>
              </a:ext>
            </a:extLst>
          </p:cNvPr>
          <p:cNvSpPr txBox="1"/>
          <p:nvPr/>
        </p:nvSpPr>
        <p:spPr>
          <a:xfrm>
            <a:off x="5677825" y="4896775"/>
            <a:ext cx="522596"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“C”</a:t>
            </a:r>
            <a:endParaRPr b="0" kern="0" dirty="0">
              <a:latin typeface="Arial MT"/>
              <a:cs typeface="Arial MT"/>
            </a:endParaRPr>
          </a:p>
        </p:txBody>
      </p:sp>
      <p:sp>
        <p:nvSpPr>
          <p:cNvPr id="135" name="object 66">
            <a:extLst>
              <a:ext uri="{FF2B5EF4-FFF2-40B4-BE49-F238E27FC236}">
                <a16:creationId xmlns:a16="http://schemas.microsoft.com/office/drawing/2014/main" id="{8B53FD93-4D85-6ECF-FF3B-57BAA632B488}"/>
              </a:ext>
            </a:extLst>
          </p:cNvPr>
          <p:cNvSpPr txBox="1"/>
          <p:nvPr/>
        </p:nvSpPr>
        <p:spPr>
          <a:xfrm>
            <a:off x="1981334" y="3140631"/>
            <a:ext cx="1386759" cy="258241"/>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=fork()</a:t>
            </a:r>
            <a:endParaRPr sz="1600" b="0" kern="0" dirty="0">
              <a:latin typeface="Arial MT"/>
              <a:cs typeface="Arial MT"/>
            </a:endParaRPr>
          </a:p>
        </p:txBody>
      </p:sp>
      <p:sp>
        <p:nvSpPr>
          <p:cNvPr id="137" name="object 19">
            <a:extLst>
              <a:ext uri="{FF2B5EF4-FFF2-40B4-BE49-F238E27FC236}">
                <a16:creationId xmlns:a16="http://schemas.microsoft.com/office/drawing/2014/main" id="{FBF09B64-0861-22CD-3BC5-FF2D931072CA}"/>
              </a:ext>
            </a:extLst>
          </p:cNvPr>
          <p:cNvSpPr/>
          <p:nvPr/>
        </p:nvSpPr>
        <p:spPr>
          <a:xfrm rot="4673019">
            <a:off x="423035" y="4298120"/>
            <a:ext cx="1694892" cy="390353"/>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Content Placeholder 2">
            <a:extLst>
              <a:ext uri="{FF2B5EF4-FFF2-40B4-BE49-F238E27FC236}">
                <a16:creationId xmlns:a16="http://schemas.microsoft.com/office/drawing/2014/main" id="{CC3CFD75-694E-AD7F-8A30-653E5176E559}"/>
              </a:ext>
            </a:extLst>
          </p:cNvPr>
          <p:cNvSpPr>
            <a:spLocks noGrp="1"/>
          </p:cNvSpPr>
          <p:nvPr>
            <p:ph idx="1"/>
          </p:nvPr>
        </p:nvSpPr>
        <p:spPr>
          <a:xfrm>
            <a:off x="6247830" y="807595"/>
            <a:ext cx="5746050" cy="5775765"/>
          </a:xfrm>
        </p:spPr>
        <p:txBody>
          <a:bodyPr>
            <a:normAutofit lnSpcReduction="10000"/>
          </a:bodyPr>
          <a:lstStyle/>
          <a:p>
            <a:r>
              <a:rPr lang="en-GB" dirty="0"/>
              <a:t>ANS: ABBCC or ABCBC</a:t>
            </a:r>
          </a:p>
          <a:p>
            <a:r>
              <a:rPr lang="en-GB" dirty="0"/>
              <a:t>Parent prints A</a:t>
            </a:r>
          </a:p>
          <a:p>
            <a:r>
              <a:rPr lang="en-GB" dirty="0"/>
              <a:t>fork() is called. Concurrently:</a:t>
            </a:r>
          </a:p>
          <a:p>
            <a:pPr lvl="1"/>
            <a:r>
              <a:rPr lang="en-GB" dirty="0"/>
              <a:t>Parent prints B, then waits for child to finish</a:t>
            </a:r>
          </a:p>
          <a:p>
            <a:pPr lvl="1"/>
            <a:r>
              <a:rPr lang="en-GB" dirty="0"/>
              <a:t>Child prints B, then prints C</a:t>
            </a:r>
          </a:p>
          <a:p>
            <a:r>
              <a:rPr lang="en-GB" dirty="0"/>
              <a:t>Parent continues after child finishes execution, and prints C.</a:t>
            </a:r>
          </a:p>
          <a:p>
            <a:r>
              <a:rPr lang="en-GB" dirty="0"/>
              <a:t>Output sequence can be either ABBCC and ABCBC</a:t>
            </a:r>
          </a:p>
          <a:p>
            <a:pPr lvl="1"/>
            <a:r>
              <a:rPr lang="en-GB" dirty="0"/>
              <a:t>Initially parent prints A first</a:t>
            </a:r>
          </a:p>
          <a:p>
            <a:pPr lvl="1"/>
            <a:r>
              <a:rPr lang="en-GB" dirty="0"/>
              <a:t>Parent’s printing of B and child’s printing of B, C can interleave in arbitrary order, with two possible outputs BBC or BCB</a:t>
            </a:r>
          </a:p>
          <a:p>
            <a:pPr lvl="1"/>
            <a:r>
              <a:rPr lang="en-GB" dirty="0"/>
              <a:t>The parent’s wait(NULL) ensures that parent prints C last.</a:t>
            </a:r>
            <a:endParaRPr lang="en-SE" dirty="0"/>
          </a:p>
        </p:txBody>
      </p:sp>
      <p:sp>
        <p:nvSpPr>
          <p:cNvPr id="17" name="object 19">
            <a:extLst>
              <a:ext uri="{FF2B5EF4-FFF2-40B4-BE49-F238E27FC236}">
                <a16:creationId xmlns:a16="http://schemas.microsoft.com/office/drawing/2014/main" id="{2FDC8D90-8C8E-B954-EE70-BEA7A8A06999}"/>
              </a:ext>
            </a:extLst>
          </p:cNvPr>
          <p:cNvSpPr/>
          <p:nvPr/>
        </p:nvSpPr>
        <p:spPr>
          <a:xfrm rot="10203268">
            <a:off x="1912799" y="5203769"/>
            <a:ext cx="3263614" cy="591431"/>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66">
            <a:extLst>
              <a:ext uri="{FF2B5EF4-FFF2-40B4-BE49-F238E27FC236}">
                <a16:creationId xmlns:a16="http://schemas.microsoft.com/office/drawing/2014/main" id="{B6BF453F-9FAF-90F9-3054-FBB72805368D}"/>
              </a:ext>
            </a:extLst>
          </p:cNvPr>
          <p:cNvSpPr txBox="1"/>
          <p:nvPr/>
        </p:nvSpPr>
        <p:spPr>
          <a:xfrm>
            <a:off x="671039" y="5369205"/>
            <a:ext cx="1344500" cy="268539"/>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wait(NULL)</a:t>
            </a:r>
            <a:endParaRPr sz="1600" b="0" kern="0" dirty="0">
              <a:latin typeface="Arial MT"/>
              <a:cs typeface="Arial MT"/>
            </a:endParaRPr>
          </a:p>
        </p:txBody>
      </p:sp>
      <p:sp>
        <p:nvSpPr>
          <p:cNvPr id="19" name="object 19">
            <a:extLst>
              <a:ext uri="{FF2B5EF4-FFF2-40B4-BE49-F238E27FC236}">
                <a16:creationId xmlns:a16="http://schemas.microsoft.com/office/drawing/2014/main" id="{9551382B-EF7F-5EC8-C47B-A94B7AACB232}"/>
              </a:ext>
            </a:extLst>
          </p:cNvPr>
          <p:cNvSpPr/>
          <p:nvPr/>
        </p:nvSpPr>
        <p:spPr>
          <a:xfrm rot="4711894">
            <a:off x="949255" y="5887085"/>
            <a:ext cx="602939" cy="130876"/>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66">
            <a:extLst>
              <a:ext uri="{FF2B5EF4-FFF2-40B4-BE49-F238E27FC236}">
                <a16:creationId xmlns:a16="http://schemas.microsoft.com/office/drawing/2014/main" id="{9BE65BEA-E189-B481-859E-90F6C5645AB3}"/>
              </a:ext>
            </a:extLst>
          </p:cNvPr>
          <p:cNvSpPr txBox="1"/>
          <p:nvPr/>
        </p:nvSpPr>
        <p:spPr>
          <a:xfrm>
            <a:off x="1347398" y="5757913"/>
            <a:ext cx="853495"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C</a:t>
            </a:r>
            <a:r>
              <a:rPr lang="en-GB" b="0" kern="0" dirty="0">
                <a:latin typeface="Arial MT"/>
                <a:cs typeface="Arial MT"/>
              </a:rPr>
              <a:t>”</a:t>
            </a:r>
            <a:endParaRPr b="0" kern="0" dirty="0">
              <a:latin typeface="Arial MT"/>
              <a:cs typeface="Arial MT"/>
            </a:endParaRPr>
          </a:p>
        </p:txBody>
      </p:sp>
      <p:sp>
        <p:nvSpPr>
          <p:cNvPr id="23" name="object 66">
            <a:extLst>
              <a:ext uri="{FF2B5EF4-FFF2-40B4-BE49-F238E27FC236}">
                <a16:creationId xmlns:a16="http://schemas.microsoft.com/office/drawing/2014/main" id="{8FA2ABA8-23A8-0C07-4DCF-2F1DBDB1724D}"/>
              </a:ext>
            </a:extLst>
          </p:cNvPr>
          <p:cNvSpPr txBox="1"/>
          <p:nvPr/>
        </p:nvSpPr>
        <p:spPr>
          <a:xfrm>
            <a:off x="5264829" y="5376040"/>
            <a:ext cx="810389" cy="25904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exit()</a:t>
            </a:r>
            <a:endParaRPr sz="1600" b="0" kern="0" dirty="0">
              <a:latin typeface="Arial MT"/>
              <a:cs typeface="Arial MT"/>
            </a:endParaRPr>
          </a:p>
        </p:txBody>
      </p:sp>
      <p:sp>
        <p:nvSpPr>
          <p:cNvPr id="26" name="object 19">
            <a:extLst>
              <a:ext uri="{FF2B5EF4-FFF2-40B4-BE49-F238E27FC236}">
                <a16:creationId xmlns:a16="http://schemas.microsoft.com/office/drawing/2014/main" id="{5598DDCD-E51F-1A51-7AE4-15FB013C17AF}"/>
              </a:ext>
            </a:extLst>
          </p:cNvPr>
          <p:cNvSpPr/>
          <p:nvPr/>
        </p:nvSpPr>
        <p:spPr>
          <a:xfrm rot="4619132">
            <a:off x="5269354" y="4862414"/>
            <a:ext cx="726256" cy="163621"/>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39141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0AFDF-EB1B-0947-3CEA-0B7CB7513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CD896-FAB3-2C6F-FAB9-B12B71B0A664}"/>
              </a:ext>
            </a:extLst>
          </p:cNvPr>
          <p:cNvSpPr>
            <a:spLocks noGrp="1"/>
          </p:cNvSpPr>
          <p:nvPr>
            <p:ph type="title"/>
          </p:nvPr>
        </p:nvSpPr>
        <p:spPr>
          <a:xfrm>
            <a:off x="448883" y="182430"/>
            <a:ext cx="11336392" cy="532956"/>
          </a:xfrm>
        </p:spPr>
        <p:txBody>
          <a:bodyPr/>
          <a:lstStyle/>
          <a:p>
            <a:r>
              <a:rPr lang="en-GB" dirty="0"/>
              <a:t>Q2 d) (5 pts) Modify it to distinguish between parent and child</a:t>
            </a:r>
            <a:endParaRPr lang="en-SE" dirty="0"/>
          </a:p>
        </p:txBody>
      </p:sp>
      <p:sp>
        <p:nvSpPr>
          <p:cNvPr id="4" name="object 3">
            <a:extLst>
              <a:ext uri="{FF2B5EF4-FFF2-40B4-BE49-F238E27FC236}">
                <a16:creationId xmlns:a16="http://schemas.microsoft.com/office/drawing/2014/main" id="{73E463A4-5C05-4B56-5893-C919DC84BC08}"/>
              </a:ext>
            </a:extLst>
          </p:cNvPr>
          <p:cNvSpPr txBox="1"/>
          <p:nvPr/>
        </p:nvSpPr>
        <p:spPr>
          <a:xfrm>
            <a:off x="69498" y="837966"/>
            <a:ext cx="5401498" cy="2559034"/>
          </a:xfrm>
          <a:prstGeom prst="rect">
            <a:avLst/>
          </a:prstGeom>
          <a:ln w="12700">
            <a:solidFill>
              <a:srgbClr val="000000"/>
            </a:solidFill>
          </a:ln>
        </p:spPr>
        <p:txBody>
          <a:bodyPr vert="horz" wrap="square" lIns="0" tIns="53975" rIns="0" bIns="0" rtlCol="0">
            <a:spAutoFit/>
          </a:bodyPr>
          <a:lstStyle/>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int main()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(“Parent A\n”);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int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 = fork();</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if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==0){</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(“Child B\n”);}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else{</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(“Parent B\n”);</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wait(NULL);</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(“C\n”);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a:t>
            </a:r>
          </a:p>
        </p:txBody>
      </p:sp>
      <p:sp>
        <p:nvSpPr>
          <p:cNvPr id="6" name="object 5">
            <a:extLst>
              <a:ext uri="{FF2B5EF4-FFF2-40B4-BE49-F238E27FC236}">
                <a16:creationId xmlns:a16="http://schemas.microsoft.com/office/drawing/2014/main" id="{5950339D-2430-7F08-CA6E-A8C6A0007047}"/>
              </a:ext>
            </a:extLst>
          </p:cNvPr>
          <p:cNvSpPr/>
          <p:nvPr/>
        </p:nvSpPr>
        <p:spPr>
          <a:xfrm>
            <a:off x="888804" y="3746208"/>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A9D1EDFE-3EAC-EC42-0401-C053E38B21EE}"/>
              </a:ext>
            </a:extLst>
          </p:cNvPr>
          <p:cNvSpPr/>
          <p:nvPr/>
        </p:nvSpPr>
        <p:spPr>
          <a:xfrm>
            <a:off x="5222597" y="4654615"/>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56DD299B-8F1D-7328-48D3-D11C8BA82860}"/>
              </a:ext>
            </a:extLst>
          </p:cNvPr>
          <p:cNvSpPr txBox="1"/>
          <p:nvPr/>
        </p:nvSpPr>
        <p:spPr>
          <a:xfrm>
            <a:off x="5353376" y="4700292"/>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59102</a:t>
            </a:r>
            <a:endParaRPr b="0" kern="0" dirty="0">
              <a:solidFill>
                <a:sysClr val="windowText" lastClr="000000"/>
              </a:solidFill>
              <a:latin typeface="Arial MT"/>
              <a:cs typeface="Arial MT"/>
            </a:endParaRPr>
          </a:p>
        </p:txBody>
      </p:sp>
      <p:sp>
        <p:nvSpPr>
          <p:cNvPr id="11" name="object 10">
            <a:extLst>
              <a:ext uri="{FF2B5EF4-FFF2-40B4-BE49-F238E27FC236}">
                <a16:creationId xmlns:a16="http://schemas.microsoft.com/office/drawing/2014/main" id="{4EC14AB6-EB4E-8D85-8614-CD9351011FAB}"/>
              </a:ext>
            </a:extLst>
          </p:cNvPr>
          <p:cNvSpPr txBox="1"/>
          <p:nvPr/>
        </p:nvSpPr>
        <p:spPr>
          <a:xfrm>
            <a:off x="674121" y="3432474"/>
            <a:ext cx="470534"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start</a:t>
            </a:r>
            <a:endParaRPr b="0" kern="0" dirty="0">
              <a:solidFill>
                <a:sysClr val="windowText" lastClr="000000"/>
              </a:solidFill>
              <a:latin typeface="Arial MT"/>
              <a:cs typeface="Arial MT"/>
            </a:endParaRPr>
          </a:p>
        </p:txBody>
      </p:sp>
      <p:sp>
        <p:nvSpPr>
          <p:cNvPr id="20" name="object 19">
            <a:extLst>
              <a:ext uri="{FF2B5EF4-FFF2-40B4-BE49-F238E27FC236}">
                <a16:creationId xmlns:a16="http://schemas.microsoft.com/office/drawing/2014/main" id="{9728D9CC-B686-8D4A-8E8F-BA465602705C}"/>
              </a:ext>
            </a:extLst>
          </p:cNvPr>
          <p:cNvSpPr/>
          <p:nvPr/>
        </p:nvSpPr>
        <p:spPr>
          <a:xfrm>
            <a:off x="1832851" y="3970635"/>
            <a:ext cx="3268345" cy="734060"/>
          </a:xfrm>
          <a:custGeom>
            <a:avLst/>
            <a:gdLst/>
            <a:ahLst/>
            <a:cxnLst/>
            <a:rect l="l" t="t" r="r" b="b"/>
            <a:pathLst>
              <a:path w="3268345" h="734060">
                <a:moveTo>
                  <a:pt x="0" y="0"/>
                </a:moveTo>
                <a:lnTo>
                  <a:pt x="3255691" y="730800"/>
                </a:lnTo>
                <a:lnTo>
                  <a:pt x="3268082" y="73358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0F0E7B39-89EC-8224-8027-BD892B4AAD8D}"/>
              </a:ext>
            </a:extLst>
          </p:cNvPr>
          <p:cNvSpPr/>
          <p:nvPr/>
        </p:nvSpPr>
        <p:spPr>
          <a:xfrm>
            <a:off x="5075190" y="4641956"/>
            <a:ext cx="132715" cy="119380"/>
          </a:xfrm>
          <a:custGeom>
            <a:avLst/>
            <a:gdLst/>
            <a:ahLst/>
            <a:cxnLst/>
            <a:rect l="l" t="t" r="r" b="b"/>
            <a:pathLst>
              <a:path w="132714" h="119380">
                <a:moveTo>
                  <a:pt x="26703" y="0"/>
                </a:moveTo>
                <a:lnTo>
                  <a:pt x="0" y="118959"/>
                </a:lnTo>
                <a:lnTo>
                  <a:pt x="132311" y="86182"/>
                </a:lnTo>
                <a:lnTo>
                  <a:pt x="26703"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DA36B4A8-EB0A-68D4-ADA7-8A429E8D227D}"/>
              </a:ext>
            </a:extLst>
          </p:cNvPr>
          <p:cNvSpPr txBox="1"/>
          <p:nvPr/>
        </p:nvSpPr>
        <p:spPr>
          <a:xfrm>
            <a:off x="1019583" y="3685334"/>
            <a:ext cx="1209040" cy="1315085"/>
          </a:xfrm>
          <a:prstGeom prst="rect">
            <a:avLst/>
          </a:prstGeom>
        </p:spPr>
        <p:txBody>
          <a:bodyPr vert="horz" wrap="square" lIns="0" tIns="118745" rIns="0" bIns="0" rtlCol="0">
            <a:spAutoFit/>
          </a:bodyPr>
          <a:lstStyle/>
          <a:p>
            <a:pPr marL="12700" eaLnBrk="1" fontAlgn="auto" hangingPunct="1">
              <a:spcBef>
                <a:spcPts val="935"/>
              </a:spcBef>
              <a:spcAft>
                <a:spcPts val="0"/>
              </a:spcAft>
            </a:pPr>
            <a:r>
              <a:rPr b="0" kern="0" spc="-10" dirty="0">
                <a:solidFill>
                  <a:sysClr val="windowText" lastClr="000000"/>
                </a:solidFill>
                <a:latin typeface="Arial MT"/>
                <a:cs typeface="Arial MT"/>
              </a:rPr>
              <a:t>59101</a:t>
            </a:r>
            <a:endParaRPr b="0" kern="0" dirty="0">
              <a:solidFill>
                <a:sysClr val="windowText" lastClr="000000"/>
              </a:solidFill>
              <a:latin typeface="Arial MT"/>
              <a:cs typeface="Arial MT"/>
            </a:endParaRPr>
          </a:p>
          <a:p>
            <a:pPr marL="434975" marR="5080" eaLnBrk="1" fontAlgn="auto" hangingPunct="1">
              <a:lnSpc>
                <a:spcPts val="1600"/>
              </a:lnSpc>
              <a:spcBef>
                <a:spcPts val="775"/>
              </a:spcBef>
              <a:spcAft>
                <a:spcPts val="0"/>
              </a:spcAft>
            </a:pPr>
            <a:r>
              <a:rPr sz="1400" b="0" kern="0" spc="-10" dirty="0">
                <a:solidFill>
                  <a:srgbClr val="0365C0"/>
                </a:solidFill>
                <a:latin typeface="Arial MT"/>
                <a:cs typeface="Arial MT"/>
              </a:rPr>
              <a:t>parent </a:t>
            </a:r>
            <a:r>
              <a:rPr sz="1400" b="0" kern="0" spc="-10" dirty="0" err="1">
                <a:solidFill>
                  <a:srgbClr val="0365C0"/>
                </a:solidFill>
                <a:latin typeface="Arial MT"/>
                <a:cs typeface="Arial MT"/>
              </a:rPr>
              <a:t>continu</a:t>
            </a:r>
            <a:r>
              <a:rPr lang="en-GB" sz="1400" b="0" kern="0" spc="-10" dirty="0">
                <a:solidFill>
                  <a:srgbClr val="0365C0"/>
                </a:solidFill>
                <a:latin typeface="Arial MT"/>
                <a:cs typeface="Arial MT"/>
              </a:rPr>
              <a:t>es</a:t>
            </a:r>
          </a:p>
          <a:p>
            <a:pPr marL="12700" eaLnBrk="1" fontAlgn="auto" hangingPunct="1">
              <a:spcBef>
                <a:spcPts val="1019"/>
              </a:spcBef>
              <a:spcAft>
                <a:spcPts val="0"/>
              </a:spcAft>
            </a:pPr>
            <a:endParaRPr lang="en-SE" b="0" kern="0" dirty="0">
              <a:solidFill>
                <a:sysClr val="windowText" lastClr="000000"/>
              </a:solidFill>
              <a:latin typeface="Arial MT"/>
              <a:cs typeface="Arial MT"/>
            </a:endParaRPr>
          </a:p>
        </p:txBody>
      </p:sp>
      <p:sp>
        <p:nvSpPr>
          <p:cNvPr id="93" name="object 93">
            <a:extLst>
              <a:ext uri="{FF2B5EF4-FFF2-40B4-BE49-F238E27FC236}">
                <a16:creationId xmlns:a16="http://schemas.microsoft.com/office/drawing/2014/main" id="{96922171-638C-6374-11E2-AAC6E0E26646}"/>
              </a:ext>
            </a:extLst>
          </p:cNvPr>
          <p:cNvSpPr txBox="1"/>
          <p:nvPr/>
        </p:nvSpPr>
        <p:spPr>
          <a:xfrm>
            <a:off x="3009142" y="4331267"/>
            <a:ext cx="1290955" cy="441959"/>
          </a:xfrm>
          <a:prstGeom prst="rect">
            <a:avLst/>
          </a:prstGeom>
        </p:spPr>
        <p:txBody>
          <a:bodyPr vert="horz" wrap="square" lIns="0" tIns="12700" rIns="0" bIns="0" rtlCol="0">
            <a:spAutoFit/>
          </a:bodyPr>
          <a:lstStyle/>
          <a:p>
            <a:pPr marL="12700" eaLnBrk="1" fontAlgn="auto" hangingPunct="1">
              <a:lnSpc>
                <a:spcPts val="1639"/>
              </a:lnSpc>
              <a:spcBef>
                <a:spcPts val="100"/>
              </a:spcBef>
              <a:spcAft>
                <a:spcPts val="0"/>
              </a:spcAft>
            </a:pPr>
            <a:r>
              <a:rPr sz="1400" b="0" kern="0" spc="-10" dirty="0">
                <a:solidFill>
                  <a:srgbClr val="0365C0"/>
                </a:solidFill>
                <a:latin typeface="Arial MT"/>
                <a:cs typeface="Arial MT"/>
              </a:rPr>
              <a:t>child</a:t>
            </a:r>
            <a:endParaRPr sz="1400" b="0" kern="0" dirty="0">
              <a:solidFill>
                <a:sysClr val="windowText" lastClr="000000"/>
              </a:solidFill>
              <a:latin typeface="Arial MT"/>
              <a:cs typeface="Arial MT"/>
            </a:endParaRPr>
          </a:p>
          <a:p>
            <a:pPr marL="12700" eaLnBrk="1" fontAlgn="auto" hangingPunct="1">
              <a:lnSpc>
                <a:spcPts val="1639"/>
              </a:lnSpc>
              <a:spcBef>
                <a:spcPts val="0"/>
              </a:spcBef>
              <a:spcAft>
                <a:spcPts val="0"/>
              </a:spcAft>
            </a:pPr>
            <a:r>
              <a:rPr sz="1400" b="0" kern="0" dirty="0">
                <a:solidFill>
                  <a:srgbClr val="0365C0"/>
                </a:solidFill>
                <a:latin typeface="Arial MT"/>
                <a:cs typeface="Arial MT"/>
              </a:rPr>
              <a:t>process</a:t>
            </a:r>
            <a:r>
              <a:rPr sz="1400" b="0" kern="0" spc="-10" dirty="0">
                <a:solidFill>
                  <a:srgbClr val="0365C0"/>
                </a:solidFill>
                <a:latin typeface="Arial MT"/>
                <a:cs typeface="Arial MT"/>
              </a:rPr>
              <a:t> created</a:t>
            </a:r>
            <a:endParaRPr sz="1400" b="0" kern="0" dirty="0">
              <a:solidFill>
                <a:sysClr val="windowText" lastClr="000000"/>
              </a:solidFill>
              <a:latin typeface="Arial MT"/>
              <a:cs typeface="Arial MT"/>
            </a:endParaRPr>
          </a:p>
        </p:txBody>
      </p:sp>
      <p:sp>
        <p:nvSpPr>
          <p:cNvPr id="3" name="object 66">
            <a:extLst>
              <a:ext uri="{FF2B5EF4-FFF2-40B4-BE49-F238E27FC236}">
                <a16:creationId xmlns:a16="http://schemas.microsoft.com/office/drawing/2014/main" id="{88D11D17-6F0A-DB33-81FF-1572F39DFDDC}"/>
              </a:ext>
            </a:extLst>
          </p:cNvPr>
          <p:cNvSpPr txBox="1"/>
          <p:nvPr/>
        </p:nvSpPr>
        <p:spPr>
          <a:xfrm>
            <a:off x="1407805" y="3363751"/>
            <a:ext cx="1554097"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“Parent A”</a:t>
            </a:r>
            <a:endParaRPr b="0" kern="0" dirty="0">
              <a:latin typeface="Arial MT"/>
              <a:cs typeface="Arial MT"/>
            </a:endParaRPr>
          </a:p>
        </p:txBody>
      </p:sp>
      <p:sp>
        <p:nvSpPr>
          <p:cNvPr id="99" name="object 91">
            <a:extLst>
              <a:ext uri="{FF2B5EF4-FFF2-40B4-BE49-F238E27FC236}">
                <a16:creationId xmlns:a16="http://schemas.microsoft.com/office/drawing/2014/main" id="{36D3105A-AEAA-DDC1-54E4-96BE8B4F9CBB}"/>
              </a:ext>
            </a:extLst>
          </p:cNvPr>
          <p:cNvSpPr/>
          <p:nvPr/>
        </p:nvSpPr>
        <p:spPr>
          <a:xfrm>
            <a:off x="1352036" y="3389831"/>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92">
            <a:extLst>
              <a:ext uri="{FF2B5EF4-FFF2-40B4-BE49-F238E27FC236}">
                <a16:creationId xmlns:a16="http://schemas.microsoft.com/office/drawing/2014/main" id="{DAEA5FC5-A6E8-9782-09F6-2E702C26AD86}"/>
              </a:ext>
            </a:extLst>
          </p:cNvPr>
          <p:cNvSpPr/>
          <p:nvPr/>
        </p:nvSpPr>
        <p:spPr>
          <a:xfrm>
            <a:off x="1291076" y="3618573"/>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66">
            <a:extLst>
              <a:ext uri="{FF2B5EF4-FFF2-40B4-BE49-F238E27FC236}">
                <a16:creationId xmlns:a16="http://schemas.microsoft.com/office/drawing/2014/main" id="{91115C79-DADF-2DCF-2C9C-095AD4FE851E}"/>
              </a:ext>
            </a:extLst>
          </p:cNvPr>
          <p:cNvSpPr txBox="1"/>
          <p:nvPr/>
        </p:nvSpPr>
        <p:spPr>
          <a:xfrm>
            <a:off x="1362805" y="4898467"/>
            <a:ext cx="1122140"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“Parent B”</a:t>
            </a:r>
            <a:endParaRPr b="0" kern="0" dirty="0">
              <a:latin typeface="Arial MT"/>
              <a:cs typeface="Arial MT"/>
            </a:endParaRPr>
          </a:p>
        </p:txBody>
      </p:sp>
      <p:sp>
        <p:nvSpPr>
          <p:cNvPr id="102" name="object 66">
            <a:extLst>
              <a:ext uri="{FF2B5EF4-FFF2-40B4-BE49-F238E27FC236}">
                <a16:creationId xmlns:a16="http://schemas.microsoft.com/office/drawing/2014/main" id="{DA98030B-C6D7-5AA1-B2A8-EE568333E8A8}"/>
              </a:ext>
            </a:extLst>
          </p:cNvPr>
          <p:cNvSpPr txBox="1"/>
          <p:nvPr/>
        </p:nvSpPr>
        <p:spPr>
          <a:xfrm>
            <a:off x="5746749" y="5192121"/>
            <a:ext cx="1055624"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“Child B”</a:t>
            </a:r>
            <a:endParaRPr b="0" kern="0" dirty="0">
              <a:latin typeface="Arial MT"/>
              <a:cs typeface="Arial MT"/>
            </a:endParaRPr>
          </a:p>
        </p:txBody>
      </p:sp>
      <p:sp>
        <p:nvSpPr>
          <p:cNvPr id="110" name="object 66">
            <a:extLst>
              <a:ext uri="{FF2B5EF4-FFF2-40B4-BE49-F238E27FC236}">
                <a16:creationId xmlns:a16="http://schemas.microsoft.com/office/drawing/2014/main" id="{3FDA02B1-C8B2-35FC-BDE7-6FFCAF3EC1E0}"/>
              </a:ext>
            </a:extLst>
          </p:cNvPr>
          <p:cNvSpPr txBox="1"/>
          <p:nvPr/>
        </p:nvSpPr>
        <p:spPr>
          <a:xfrm>
            <a:off x="5746749" y="5470483"/>
            <a:ext cx="522596"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“C”</a:t>
            </a:r>
            <a:endParaRPr b="0" kern="0" dirty="0">
              <a:latin typeface="Arial MT"/>
              <a:cs typeface="Arial MT"/>
            </a:endParaRPr>
          </a:p>
        </p:txBody>
      </p:sp>
      <p:sp>
        <p:nvSpPr>
          <p:cNvPr id="135" name="object 66">
            <a:extLst>
              <a:ext uri="{FF2B5EF4-FFF2-40B4-BE49-F238E27FC236}">
                <a16:creationId xmlns:a16="http://schemas.microsoft.com/office/drawing/2014/main" id="{39A8AF6E-C723-6DA0-0530-6314A7682CE0}"/>
              </a:ext>
            </a:extLst>
          </p:cNvPr>
          <p:cNvSpPr txBox="1"/>
          <p:nvPr/>
        </p:nvSpPr>
        <p:spPr>
          <a:xfrm>
            <a:off x="2050258" y="3714339"/>
            <a:ext cx="1386759" cy="258241"/>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=fork()</a:t>
            </a:r>
            <a:endParaRPr sz="1600" b="0" kern="0" dirty="0">
              <a:latin typeface="Arial MT"/>
              <a:cs typeface="Arial MT"/>
            </a:endParaRPr>
          </a:p>
        </p:txBody>
      </p:sp>
      <p:sp>
        <p:nvSpPr>
          <p:cNvPr id="137" name="object 19">
            <a:extLst>
              <a:ext uri="{FF2B5EF4-FFF2-40B4-BE49-F238E27FC236}">
                <a16:creationId xmlns:a16="http://schemas.microsoft.com/office/drawing/2014/main" id="{CE7EC623-FFE6-6240-04D9-6FE4C3E07B1C}"/>
              </a:ext>
            </a:extLst>
          </p:cNvPr>
          <p:cNvSpPr/>
          <p:nvPr/>
        </p:nvSpPr>
        <p:spPr>
          <a:xfrm rot="4673019">
            <a:off x="491959" y="4871828"/>
            <a:ext cx="1694892" cy="390353"/>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Content Placeholder 2">
            <a:extLst>
              <a:ext uri="{FF2B5EF4-FFF2-40B4-BE49-F238E27FC236}">
                <a16:creationId xmlns:a16="http://schemas.microsoft.com/office/drawing/2014/main" id="{6E012807-7197-0453-C3BE-1E50A3AA2409}"/>
              </a:ext>
            </a:extLst>
          </p:cNvPr>
          <p:cNvSpPr>
            <a:spLocks noGrp="1"/>
          </p:cNvSpPr>
          <p:nvPr>
            <p:ph idx="1"/>
          </p:nvPr>
        </p:nvSpPr>
        <p:spPr>
          <a:xfrm>
            <a:off x="6247830" y="807595"/>
            <a:ext cx="5746050" cy="5775765"/>
          </a:xfrm>
        </p:spPr>
        <p:txBody>
          <a:bodyPr>
            <a:normAutofit fontScale="92500" lnSpcReduction="10000"/>
          </a:bodyPr>
          <a:lstStyle/>
          <a:p>
            <a:r>
              <a:rPr lang="en-GB" dirty="0"/>
              <a:t>ANS: Starts with “Parent A”, ends with “C”. In the middle, any interleaving of “Parent B” with “Child B”“C” (3 </a:t>
            </a:r>
            <a:r>
              <a:rPr lang="en-GB" dirty="0" err="1"/>
              <a:t>interleavings</a:t>
            </a:r>
            <a:r>
              <a:rPr lang="en-GB" dirty="0"/>
              <a:t>)</a:t>
            </a:r>
          </a:p>
          <a:p>
            <a:r>
              <a:rPr lang="en-GB" dirty="0"/>
              <a:t>Parent prints A</a:t>
            </a:r>
          </a:p>
          <a:p>
            <a:r>
              <a:rPr lang="en-GB" dirty="0"/>
              <a:t>fork() is called. Concurrently:</a:t>
            </a:r>
          </a:p>
          <a:p>
            <a:pPr lvl="1"/>
            <a:r>
              <a:rPr lang="en-GB" dirty="0"/>
              <a:t>Parent prints B, then waits for child to finish</a:t>
            </a:r>
          </a:p>
          <a:p>
            <a:pPr lvl="1"/>
            <a:r>
              <a:rPr lang="en-GB" dirty="0"/>
              <a:t>Child prints B, then prints C</a:t>
            </a:r>
          </a:p>
          <a:p>
            <a:r>
              <a:rPr lang="en-GB" dirty="0"/>
              <a:t>Parent continues after child finishes execution, and prints C.</a:t>
            </a:r>
          </a:p>
          <a:p>
            <a:r>
              <a:rPr lang="en-GB" dirty="0"/>
              <a:t>Output sequence can be either ABBCC and ABCBC</a:t>
            </a:r>
          </a:p>
          <a:p>
            <a:pPr lvl="1"/>
            <a:r>
              <a:rPr lang="en-GB" dirty="0"/>
              <a:t>Initially parent prints A first</a:t>
            </a:r>
          </a:p>
          <a:p>
            <a:pPr lvl="1"/>
            <a:r>
              <a:rPr lang="en-GB" dirty="0"/>
              <a:t>Parent’s printing of B and child’s printing of B, C can interleave in arbitrary order, with two possible outputs BBC or BCB</a:t>
            </a:r>
          </a:p>
          <a:p>
            <a:pPr lvl="1"/>
            <a:r>
              <a:rPr lang="en-GB" dirty="0"/>
              <a:t>The parent’s wait(NULL) ensures that parent prints C last.</a:t>
            </a:r>
            <a:endParaRPr lang="en-SE" dirty="0"/>
          </a:p>
        </p:txBody>
      </p:sp>
      <p:sp>
        <p:nvSpPr>
          <p:cNvPr id="17" name="object 19">
            <a:extLst>
              <a:ext uri="{FF2B5EF4-FFF2-40B4-BE49-F238E27FC236}">
                <a16:creationId xmlns:a16="http://schemas.microsoft.com/office/drawing/2014/main" id="{F7AD47CB-4233-4221-7164-1ACFA40D7B0D}"/>
              </a:ext>
            </a:extLst>
          </p:cNvPr>
          <p:cNvSpPr/>
          <p:nvPr/>
        </p:nvSpPr>
        <p:spPr>
          <a:xfrm rot="10203268">
            <a:off x="1981723" y="5777477"/>
            <a:ext cx="3263614" cy="591431"/>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66">
            <a:extLst>
              <a:ext uri="{FF2B5EF4-FFF2-40B4-BE49-F238E27FC236}">
                <a16:creationId xmlns:a16="http://schemas.microsoft.com/office/drawing/2014/main" id="{40506F03-856D-8B54-8A39-448A54B58D3B}"/>
              </a:ext>
            </a:extLst>
          </p:cNvPr>
          <p:cNvSpPr txBox="1"/>
          <p:nvPr/>
        </p:nvSpPr>
        <p:spPr>
          <a:xfrm>
            <a:off x="739963" y="5942913"/>
            <a:ext cx="1344500" cy="268539"/>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wait(NULL)</a:t>
            </a:r>
            <a:endParaRPr sz="1600" b="0" kern="0" dirty="0">
              <a:latin typeface="Arial MT"/>
              <a:cs typeface="Arial MT"/>
            </a:endParaRPr>
          </a:p>
        </p:txBody>
      </p:sp>
      <p:sp>
        <p:nvSpPr>
          <p:cNvPr id="19" name="object 19">
            <a:extLst>
              <a:ext uri="{FF2B5EF4-FFF2-40B4-BE49-F238E27FC236}">
                <a16:creationId xmlns:a16="http://schemas.microsoft.com/office/drawing/2014/main" id="{04702007-A1E9-6252-6159-4DB5FCF5F70F}"/>
              </a:ext>
            </a:extLst>
          </p:cNvPr>
          <p:cNvSpPr/>
          <p:nvPr/>
        </p:nvSpPr>
        <p:spPr>
          <a:xfrm rot="4711894">
            <a:off x="1018179" y="6460793"/>
            <a:ext cx="602939" cy="130876"/>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66">
            <a:extLst>
              <a:ext uri="{FF2B5EF4-FFF2-40B4-BE49-F238E27FC236}">
                <a16:creationId xmlns:a16="http://schemas.microsoft.com/office/drawing/2014/main" id="{5352DC1F-6274-CCDF-FEF4-8E2DF2A22774}"/>
              </a:ext>
            </a:extLst>
          </p:cNvPr>
          <p:cNvSpPr txBox="1"/>
          <p:nvPr/>
        </p:nvSpPr>
        <p:spPr>
          <a:xfrm>
            <a:off x="1416322" y="6331621"/>
            <a:ext cx="853495"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C</a:t>
            </a:r>
            <a:r>
              <a:rPr lang="en-GB" b="0" kern="0" dirty="0">
                <a:latin typeface="Arial MT"/>
                <a:cs typeface="Arial MT"/>
              </a:rPr>
              <a:t>”</a:t>
            </a:r>
            <a:endParaRPr b="0" kern="0" dirty="0">
              <a:latin typeface="Arial MT"/>
              <a:cs typeface="Arial MT"/>
            </a:endParaRPr>
          </a:p>
        </p:txBody>
      </p:sp>
      <p:sp>
        <p:nvSpPr>
          <p:cNvPr id="23" name="object 66">
            <a:extLst>
              <a:ext uri="{FF2B5EF4-FFF2-40B4-BE49-F238E27FC236}">
                <a16:creationId xmlns:a16="http://schemas.microsoft.com/office/drawing/2014/main" id="{A2A5AFC7-2521-2DA1-B57A-B6B6EE08AC91}"/>
              </a:ext>
            </a:extLst>
          </p:cNvPr>
          <p:cNvSpPr txBox="1"/>
          <p:nvPr/>
        </p:nvSpPr>
        <p:spPr>
          <a:xfrm>
            <a:off x="5333753" y="5949748"/>
            <a:ext cx="810389" cy="25904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exit()</a:t>
            </a:r>
            <a:endParaRPr sz="1600" b="0" kern="0" dirty="0">
              <a:latin typeface="Arial MT"/>
              <a:cs typeface="Arial MT"/>
            </a:endParaRPr>
          </a:p>
        </p:txBody>
      </p:sp>
      <p:sp>
        <p:nvSpPr>
          <p:cNvPr id="26" name="object 19">
            <a:extLst>
              <a:ext uri="{FF2B5EF4-FFF2-40B4-BE49-F238E27FC236}">
                <a16:creationId xmlns:a16="http://schemas.microsoft.com/office/drawing/2014/main" id="{1BACA6A6-295A-2C06-F2F3-588158D98E9A}"/>
              </a:ext>
            </a:extLst>
          </p:cNvPr>
          <p:cNvSpPr/>
          <p:nvPr/>
        </p:nvSpPr>
        <p:spPr>
          <a:xfrm rot="4619132">
            <a:off x="5338278" y="5436122"/>
            <a:ext cx="726256" cy="163621"/>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225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85F27-FE5E-F067-D710-DDC240AF3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124A0-4F9B-5436-F0A9-387E299E6427}"/>
              </a:ext>
            </a:extLst>
          </p:cNvPr>
          <p:cNvSpPr>
            <a:spLocks noGrp="1"/>
          </p:cNvSpPr>
          <p:nvPr>
            <p:ph type="title"/>
          </p:nvPr>
        </p:nvSpPr>
        <p:spPr>
          <a:xfrm>
            <a:off x="448883" y="182430"/>
            <a:ext cx="11336392" cy="532956"/>
          </a:xfrm>
        </p:spPr>
        <p:txBody>
          <a:bodyPr/>
          <a:lstStyle/>
          <a:p>
            <a:r>
              <a:rPr lang="en-GB" dirty="0"/>
              <a:t>Q2 d) (5 pts) Modify it to distinguish between parent and child</a:t>
            </a:r>
            <a:endParaRPr lang="en-SE" dirty="0"/>
          </a:p>
        </p:txBody>
      </p:sp>
      <p:sp>
        <p:nvSpPr>
          <p:cNvPr id="4" name="object 3">
            <a:extLst>
              <a:ext uri="{FF2B5EF4-FFF2-40B4-BE49-F238E27FC236}">
                <a16:creationId xmlns:a16="http://schemas.microsoft.com/office/drawing/2014/main" id="{C01C46DB-48A7-3B08-0EC4-BDDAA6622CE9}"/>
              </a:ext>
            </a:extLst>
          </p:cNvPr>
          <p:cNvSpPr txBox="1"/>
          <p:nvPr/>
        </p:nvSpPr>
        <p:spPr>
          <a:xfrm>
            <a:off x="69498" y="837966"/>
            <a:ext cx="5401498" cy="2328201"/>
          </a:xfrm>
          <a:prstGeom prst="rect">
            <a:avLst/>
          </a:prstGeom>
          <a:ln w="12700">
            <a:solidFill>
              <a:srgbClr val="000000"/>
            </a:solidFill>
          </a:ln>
        </p:spPr>
        <p:txBody>
          <a:bodyPr vert="horz" wrap="square" lIns="0" tIns="53975" rIns="0" bIns="0" rtlCol="0">
            <a:spAutoFit/>
          </a:bodyPr>
          <a:lstStyle/>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int main()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(“Parent A\n”);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int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 = fork();</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if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==0){</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(“Child B\n”);}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else{</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(“Parent B\n”);</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(“C\n”);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a:t>
            </a:r>
          </a:p>
        </p:txBody>
      </p:sp>
      <p:sp>
        <p:nvSpPr>
          <p:cNvPr id="6" name="object 5">
            <a:extLst>
              <a:ext uri="{FF2B5EF4-FFF2-40B4-BE49-F238E27FC236}">
                <a16:creationId xmlns:a16="http://schemas.microsoft.com/office/drawing/2014/main" id="{DED31600-B781-7F9E-D837-1A13749B46D4}"/>
              </a:ext>
            </a:extLst>
          </p:cNvPr>
          <p:cNvSpPr/>
          <p:nvPr/>
        </p:nvSpPr>
        <p:spPr>
          <a:xfrm>
            <a:off x="888804" y="3746208"/>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7">
            <a:extLst>
              <a:ext uri="{FF2B5EF4-FFF2-40B4-BE49-F238E27FC236}">
                <a16:creationId xmlns:a16="http://schemas.microsoft.com/office/drawing/2014/main" id="{9FFE9286-3510-E8E5-D5D6-4309772951E8}"/>
              </a:ext>
            </a:extLst>
          </p:cNvPr>
          <p:cNvSpPr/>
          <p:nvPr/>
        </p:nvSpPr>
        <p:spPr>
          <a:xfrm>
            <a:off x="5222597" y="4654615"/>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8">
            <a:extLst>
              <a:ext uri="{FF2B5EF4-FFF2-40B4-BE49-F238E27FC236}">
                <a16:creationId xmlns:a16="http://schemas.microsoft.com/office/drawing/2014/main" id="{1A646AA0-498F-A36F-4DD9-F3162B9AD579}"/>
              </a:ext>
            </a:extLst>
          </p:cNvPr>
          <p:cNvSpPr txBox="1"/>
          <p:nvPr/>
        </p:nvSpPr>
        <p:spPr>
          <a:xfrm>
            <a:off x="5353376" y="4700292"/>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59102</a:t>
            </a:r>
            <a:endParaRPr b="0" kern="0" dirty="0">
              <a:solidFill>
                <a:sysClr val="windowText" lastClr="000000"/>
              </a:solidFill>
              <a:latin typeface="Arial MT"/>
              <a:cs typeface="Arial MT"/>
            </a:endParaRPr>
          </a:p>
        </p:txBody>
      </p:sp>
      <p:sp>
        <p:nvSpPr>
          <p:cNvPr id="11" name="object 10">
            <a:extLst>
              <a:ext uri="{FF2B5EF4-FFF2-40B4-BE49-F238E27FC236}">
                <a16:creationId xmlns:a16="http://schemas.microsoft.com/office/drawing/2014/main" id="{85EEBEB2-DEA2-AC5E-9D0A-6E57A4F7EF94}"/>
              </a:ext>
            </a:extLst>
          </p:cNvPr>
          <p:cNvSpPr txBox="1"/>
          <p:nvPr/>
        </p:nvSpPr>
        <p:spPr>
          <a:xfrm>
            <a:off x="674121" y="3432474"/>
            <a:ext cx="470534"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start</a:t>
            </a:r>
            <a:endParaRPr b="0" kern="0" dirty="0">
              <a:solidFill>
                <a:sysClr val="windowText" lastClr="000000"/>
              </a:solidFill>
              <a:latin typeface="Arial MT"/>
              <a:cs typeface="Arial MT"/>
            </a:endParaRPr>
          </a:p>
        </p:txBody>
      </p:sp>
      <p:sp>
        <p:nvSpPr>
          <p:cNvPr id="20" name="object 19">
            <a:extLst>
              <a:ext uri="{FF2B5EF4-FFF2-40B4-BE49-F238E27FC236}">
                <a16:creationId xmlns:a16="http://schemas.microsoft.com/office/drawing/2014/main" id="{C7600DF4-8CDC-0245-2EDB-26B0260252FA}"/>
              </a:ext>
            </a:extLst>
          </p:cNvPr>
          <p:cNvSpPr/>
          <p:nvPr/>
        </p:nvSpPr>
        <p:spPr>
          <a:xfrm>
            <a:off x="1832851" y="3970635"/>
            <a:ext cx="3268345" cy="734060"/>
          </a:xfrm>
          <a:custGeom>
            <a:avLst/>
            <a:gdLst/>
            <a:ahLst/>
            <a:cxnLst/>
            <a:rect l="l" t="t" r="r" b="b"/>
            <a:pathLst>
              <a:path w="3268345" h="734060">
                <a:moveTo>
                  <a:pt x="0" y="0"/>
                </a:moveTo>
                <a:lnTo>
                  <a:pt x="3255691" y="730800"/>
                </a:lnTo>
                <a:lnTo>
                  <a:pt x="3268082" y="73358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58DDB19C-3765-3AA4-20EF-6B941EDF40CB}"/>
              </a:ext>
            </a:extLst>
          </p:cNvPr>
          <p:cNvSpPr/>
          <p:nvPr/>
        </p:nvSpPr>
        <p:spPr>
          <a:xfrm>
            <a:off x="5075190" y="4641956"/>
            <a:ext cx="132715" cy="119380"/>
          </a:xfrm>
          <a:custGeom>
            <a:avLst/>
            <a:gdLst/>
            <a:ahLst/>
            <a:cxnLst/>
            <a:rect l="l" t="t" r="r" b="b"/>
            <a:pathLst>
              <a:path w="132714" h="119380">
                <a:moveTo>
                  <a:pt x="26703" y="0"/>
                </a:moveTo>
                <a:lnTo>
                  <a:pt x="0" y="118959"/>
                </a:lnTo>
                <a:lnTo>
                  <a:pt x="132311" y="86182"/>
                </a:lnTo>
                <a:lnTo>
                  <a:pt x="26703"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7">
            <a:extLst>
              <a:ext uri="{FF2B5EF4-FFF2-40B4-BE49-F238E27FC236}">
                <a16:creationId xmlns:a16="http://schemas.microsoft.com/office/drawing/2014/main" id="{F270FD03-327D-FD41-5871-BD86F6C93CEF}"/>
              </a:ext>
            </a:extLst>
          </p:cNvPr>
          <p:cNvSpPr txBox="1"/>
          <p:nvPr/>
        </p:nvSpPr>
        <p:spPr>
          <a:xfrm>
            <a:off x="1019583" y="3685334"/>
            <a:ext cx="1209040" cy="1315085"/>
          </a:xfrm>
          <a:prstGeom prst="rect">
            <a:avLst/>
          </a:prstGeom>
        </p:spPr>
        <p:txBody>
          <a:bodyPr vert="horz" wrap="square" lIns="0" tIns="118745" rIns="0" bIns="0" rtlCol="0">
            <a:spAutoFit/>
          </a:bodyPr>
          <a:lstStyle/>
          <a:p>
            <a:pPr marL="12700" eaLnBrk="1" fontAlgn="auto" hangingPunct="1">
              <a:spcBef>
                <a:spcPts val="935"/>
              </a:spcBef>
              <a:spcAft>
                <a:spcPts val="0"/>
              </a:spcAft>
            </a:pPr>
            <a:r>
              <a:rPr b="0" kern="0" spc="-10" dirty="0">
                <a:solidFill>
                  <a:sysClr val="windowText" lastClr="000000"/>
                </a:solidFill>
                <a:latin typeface="Arial MT"/>
                <a:cs typeface="Arial MT"/>
              </a:rPr>
              <a:t>59101</a:t>
            </a:r>
            <a:endParaRPr b="0" kern="0" dirty="0">
              <a:solidFill>
                <a:sysClr val="windowText" lastClr="000000"/>
              </a:solidFill>
              <a:latin typeface="Arial MT"/>
              <a:cs typeface="Arial MT"/>
            </a:endParaRPr>
          </a:p>
          <a:p>
            <a:pPr marL="434975" marR="5080" eaLnBrk="1" fontAlgn="auto" hangingPunct="1">
              <a:lnSpc>
                <a:spcPts val="1600"/>
              </a:lnSpc>
              <a:spcBef>
                <a:spcPts val="775"/>
              </a:spcBef>
              <a:spcAft>
                <a:spcPts val="0"/>
              </a:spcAft>
            </a:pPr>
            <a:r>
              <a:rPr sz="1400" b="0" kern="0" spc="-10" dirty="0">
                <a:solidFill>
                  <a:srgbClr val="0365C0"/>
                </a:solidFill>
                <a:latin typeface="Arial MT"/>
                <a:cs typeface="Arial MT"/>
              </a:rPr>
              <a:t>parent </a:t>
            </a:r>
            <a:r>
              <a:rPr sz="1400" b="0" kern="0" spc="-10" dirty="0" err="1">
                <a:solidFill>
                  <a:srgbClr val="0365C0"/>
                </a:solidFill>
                <a:latin typeface="Arial MT"/>
                <a:cs typeface="Arial MT"/>
              </a:rPr>
              <a:t>continu</a:t>
            </a:r>
            <a:r>
              <a:rPr lang="en-GB" sz="1400" b="0" kern="0" spc="-10" dirty="0">
                <a:solidFill>
                  <a:srgbClr val="0365C0"/>
                </a:solidFill>
                <a:latin typeface="Arial MT"/>
                <a:cs typeface="Arial MT"/>
              </a:rPr>
              <a:t>es</a:t>
            </a:r>
          </a:p>
          <a:p>
            <a:pPr marL="12700" eaLnBrk="1" fontAlgn="auto" hangingPunct="1">
              <a:spcBef>
                <a:spcPts val="1019"/>
              </a:spcBef>
              <a:spcAft>
                <a:spcPts val="0"/>
              </a:spcAft>
            </a:pPr>
            <a:endParaRPr lang="en-SE" b="0" kern="0" dirty="0">
              <a:solidFill>
                <a:sysClr val="windowText" lastClr="000000"/>
              </a:solidFill>
              <a:latin typeface="Arial MT"/>
              <a:cs typeface="Arial MT"/>
            </a:endParaRPr>
          </a:p>
        </p:txBody>
      </p:sp>
      <p:sp>
        <p:nvSpPr>
          <p:cNvPr id="93" name="object 93">
            <a:extLst>
              <a:ext uri="{FF2B5EF4-FFF2-40B4-BE49-F238E27FC236}">
                <a16:creationId xmlns:a16="http://schemas.microsoft.com/office/drawing/2014/main" id="{50B2DB7B-5402-82E3-1CC6-284257A7DD59}"/>
              </a:ext>
            </a:extLst>
          </p:cNvPr>
          <p:cNvSpPr txBox="1"/>
          <p:nvPr/>
        </p:nvSpPr>
        <p:spPr>
          <a:xfrm>
            <a:off x="3009142" y="4331267"/>
            <a:ext cx="1290955" cy="441959"/>
          </a:xfrm>
          <a:prstGeom prst="rect">
            <a:avLst/>
          </a:prstGeom>
        </p:spPr>
        <p:txBody>
          <a:bodyPr vert="horz" wrap="square" lIns="0" tIns="12700" rIns="0" bIns="0" rtlCol="0">
            <a:spAutoFit/>
          </a:bodyPr>
          <a:lstStyle/>
          <a:p>
            <a:pPr marL="12700" eaLnBrk="1" fontAlgn="auto" hangingPunct="1">
              <a:lnSpc>
                <a:spcPts val="1639"/>
              </a:lnSpc>
              <a:spcBef>
                <a:spcPts val="100"/>
              </a:spcBef>
              <a:spcAft>
                <a:spcPts val="0"/>
              </a:spcAft>
            </a:pPr>
            <a:r>
              <a:rPr sz="1400" b="0" kern="0" spc="-10" dirty="0">
                <a:solidFill>
                  <a:srgbClr val="0365C0"/>
                </a:solidFill>
                <a:latin typeface="Arial MT"/>
                <a:cs typeface="Arial MT"/>
              </a:rPr>
              <a:t>child</a:t>
            </a:r>
            <a:endParaRPr sz="1400" b="0" kern="0" dirty="0">
              <a:solidFill>
                <a:sysClr val="windowText" lastClr="000000"/>
              </a:solidFill>
              <a:latin typeface="Arial MT"/>
              <a:cs typeface="Arial MT"/>
            </a:endParaRPr>
          </a:p>
          <a:p>
            <a:pPr marL="12700" eaLnBrk="1" fontAlgn="auto" hangingPunct="1">
              <a:lnSpc>
                <a:spcPts val="1639"/>
              </a:lnSpc>
              <a:spcBef>
                <a:spcPts val="0"/>
              </a:spcBef>
              <a:spcAft>
                <a:spcPts val="0"/>
              </a:spcAft>
            </a:pPr>
            <a:r>
              <a:rPr sz="1400" b="0" kern="0" dirty="0">
                <a:solidFill>
                  <a:srgbClr val="0365C0"/>
                </a:solidFill>
                <a:latin typeface="Arial MT"/>
                <a:cs typeface="Arial MT"/>
              </a:rPr>
              <a:t>process</a:t>
            </a:r>
            <a:r>
              <a:rPr sz="1400" b="0" kern="0" spc="-10" dirty="0">
                <a:solidFill>
                  <a:srgbClr val="0365C0"/>
                </a:solidFill>
                <a:latin typeface="Arial MT"/>
                <a:cs typeface="Arial MT"/>
              </a:rPr>
              <a:t> created</a:t>
            </a:r>
            <a:endParaRPr sz="1400" b="0" kern="0" dirty="0">
              <a:solidFill>
                <a:sysClr val="windowText" lastClr="000000"/>
              </a:solidFill>
              <a:latin typeface="Arial MT"/>
              <a:cs typeface="Arial MT"/>
            </a:endParaRPr>
          </a:p>
        </p:txBody>
      </p:sp>
      <p:sp>
        <p:nvSpPr>
          <p:cNvPr id="3" name="object 66">
            <a:extLst>
              <a:ext uri="{FF2B5EF4-FFF2-40B4-BE49-F238E27FC236}">
                <a16:creationId xmlns:a16="http://schemas.microsoft.com/office/drawing/2014/main" id="{23E2E5A7-2657-4053-914D-9D0523166390}"/>
              </a:ext>
            </a:extLst>
          </p:cNvPr>
          <p:cNvSpPr txBox="1"/>
          <p:nvPr/>
        </p:nvSpPr>
        <p:spPr>
          <a:xfrm>
            <a:off x="1407805" y="3363751"/>
            <a:ext cx="1554097"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“Parent A”</a:t>
            </a:r>
            <a:endParaRPr b="0" kern="0" dirty="0">
              <a:latin typeface="Arial MT"/>
              <a:cs typeface="Arial MT"/>
            </a:endParaRPr>
          </a:p>
        </p:txBody>
      </p:sp>
      <p:sp>
        <p:nvSpPr>
          <p:cNvPr id="99" name="object 91">
            <a:extLst>
              <a:ext uri="{FF2B5EF4-FFF2-40B4-BE49-F238E27FC236}">
                <a16:creationId xmlns:a16="http://schemas.microsoft.com/office/drawing/2014/main" id="{86E33D20-B351-35AF-BFCB-403ED51BCD17}"/>
              </a:ext>
            </a:extLst>
          </p:cNvPr>
          <p:cNvSpPr/>
          <p:nvPr/>
        </p:nvSpPr>
        <p:spPr>
          <a:xfrm>
            <a:off x="1352036" y="3389831"/>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object 92">
            <a:extLst>
              <a:ext uri="{FF2B5EF4-FFF2-40B4-BE49-F238E27FC236}">
                <a16:creationId xmlns:a16="http://schemas.microsoft.com/office/drawing/2014/main" id="{38F1E9B1-B84A-6981-3CC7-7F410795712C}"/>
              </a:ext>
            </a:extLst>
          </p:cNvPr>
          <p:cNvSpPr/>
          <p:nvPr/>
        </p:nvSpPr>
        <p:spPr>
          <a:xfrm>
            <a:off x="1291076" y="3618573"/>
            <a:ext cx="121920" cy="121920"/>
          </a:xfrm>
          <a:custGeom>
            <a:avLst/>
            <a:gdLst/>
            <a:ahLst/>
            <a:cxnLst/>
            <a:rect l="l" t="t" r="r" b="b"/>
            <a:pathLst>
              <a:path w="121920" h="121920">
                <a:moveTo>
                  <a:pt x="121920" y="0"/>
                </a:moveTo>
                <a:lnTo>
                  <a:pt x="0" y="0"/>
                </a:lnTo>
                <a:lnTo>
                  <a:pt x="60960" y="121919"/>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object 66">
            <a:extLst>
              <a:ext uri="{FF2B5EF4-FFF2-40B4-BE49-F238E27FC236}">
                <a16:creationId xmlns:a16="http://schemas.microsoft.com/office/drawing/2014/main" id="{02241FE0-0901-CBB6-E48E-4A64B07E22EC}"/>
              </a:ext>
            </a:extLst>
          </p:cNvPr>
          <p:cNvSpPr txBox="1"/>
          <p:nvPr/>
        </p:nvSpPr>
        <p:spPr>
          <a:xfrm>
            <a:off x="1362805" y="4898467"/>
            <a:ext cx="1122140"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“Parent B”</a:t>
            </a:r>
            <a:endParaRPr b="0" kern="0" dirty="0">
              <a:latin typeface="Arial MT"/>
              <a:cs typeface="Arial MT"/>
            </a:endParaRPr>
          </a:p>
        </p:txBody>
      </p:sp>
      <p:sp>
        <p:nvSpPr>
          <p:cNvPr id="102" name="object 66">
            <a:extLst>
              <a:ext uri="{FF2B5EF4-FFF2-40B4-BE49-F238E27FC236}">
                <a16:creationId xmlns:a16="http://schemas.microsoft.com/office/drawing/2014/main" id="{B48BBC04-8BC2-6200-9E66-A95046460F6B}"/>
              </a:ext>
            </a:extLst>
          </p:cNvPr>
          <p:cNvSpPr txBox="1"/>
          <p:nvPr/>
        </p:nvSpPr>
        <p:spPr>
          <a:xfrm>
            <a:off x="5746749" y="5192121"/>
            <a:ext cx="1055624"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“Child B”</a:t>
            </a:r>
            <a:endParaRPr b="0" kern="0" dirty="0">
              <a:latin typeface="Arial MT"/>
              <a:cs typeface="Arial MT"/>
            </a:endParaRPr>
          </a:p>
        </p:txBody>
      </p:sp>
      <p:sp>
        <p:nvSpPr>
          <p:cNvPr id="110" name="object 66">
            <a:extLst>
              <a:ext uri="{FF2B5EF4-FFF2-40B4-BE49-F238E27FC236}">
                <a16:creationId xmlns:a16="http://schemas.microsoft.com/office/drawing/2014/main" id="{1609D0E4-79B5-133C-1607-1A0005D9C5DF}"/>
              </a:ext>
            </a:extLst>
          </p:cNvPr>
          <p:cNvSpPr txBox="1"/>
          <p:nvPr/>
        </p:nvSpPr>
        <p:spPr>
          <a:xfrm>
            <a:off x="5746749" y="5470483"/>
            <a:ext cx="522596"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“C”</a:t>
            </a:r>
            <a:endParaRPr b="0" kern="0" dirty="0">
              <a:latin typeface="Arial MT"/>
              <a:cs typeface="Arial MT"/>
            </a:endParaRPr>
          </a:p>
        </p:txBody>
      </p:sp>
      <p:sp>
        <p:nvSpPr>
          <p:cNvPr id="135" name="object 66">
            <a:extLst>
              <a:ext uri="{FF2B5EF4-FFF2-40B4-BE49-F238E27FC236}">
                <a16:creationId xmlns:a16="http://schemas.microsoft.com/office/drawing/2014/main" id="{52701C48-8BBF-DE4B-A25E-073C076A4342}"/>
              </a:ext>
            </a:extLst>
          </p:cNvPr>
          <p:cNvSpPr txBox="1"/>
          <p:nvPr/>
        </p:nvSpPr>
        <p:spPr>
          <a:xfrm>
            <a:off x="2050258" y="3714339"/>
            <a:ext cx="1386759" cy="258241"/>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=fork()</a:t>
            </a:r>
            <a:endParaRPr sz="1600" b="0" kern="0" dirty="0">
              <a:latin typeface="Arial MT"/>
              <a:cs typeface="Arial MT"/>
            </a:endParaRPr>
          </a:p>
        </p:txBody>
      </p:sp>
      <p:sp>
        <p:nvSpPr>
          <p:cNvPr id="137" name="object 19">
            <a:extLst>
              <a:ext uri="{FF2B5EF4-FFF2-40B4-BE49-F238E27FC236}">
                <a16:creationId xmlns:a16="http://schemas.microsoft.com/office/drawing/2014/main" id="{19C0C0D0-23CA-660E-6012-617735A75CF9}"/>
              </a:ext>
            </a:extLst>
          </p:cNvPr>
          <p:cNvSpPr/>
          <p:nvPr/>
        </p:nvSpPr>
        <p:spPr>
          <a:xfrm rot="4673019">
            <a:off x="491959" y="4871828"/>
            <a:ext cx="1694892" cy="390353"/>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Content Placeholder 2">
            <a:extLst>
              <a:ext uri="{FF2B5EF4-FFF2-40B4-BE49-F238E27FC236}">
                <a16:creationId xmlns:a16="http://schemas.microsoft.com/office/drawing/2014/main" id="{2D5F9CFD-2B35-7A5A-1007-CE67E977F6E5}"/>
              </a:ext>
            </a:extLst>
          </p:cNvPr>
          <p:cNvSpPr>
            <a:spLocks noGrp="1"/>
          </p:cNvSpPr>
          <p:nvPr>
            <p:ph idx="1"/>
          </p:nvPr>
        </p:nvSpPr>
        <p:spPr>
          <a:xfrm>
            <a:off x="6247830" y="807595"/>
            <a:ext cx="5746050" cy="5775765"/>
          </a:xfrm>
        </p:spPr>
        <p:txBody>
          <a:bodyPr>
            <a:normAutofit fontScale="92500" lnSpcReduction="10000"/>
          </a:bodyPr>
          <a:lstStyle/>
          <a:p>
            <a:r>
              <a:rPr lang="en-GB" dirty="0"/>
              <a:t>ANS: Starts with “Parent A”. Followed by any interleaving of “Parent B””C” with “Child B”“C” (4 </a:t>
            </a:r>
            <a:r>
              <a:rPr lang="en-GB" dirty="0" err="1"/>
              <a:t>interleavings</a:t>
            </a:r>
            <a:r>
              <a:rPr lang="en-GB" dirty="0"/>
              <a:t>)</a:t>
            </a:r>
          </a:p>
          <a:p>
            <a:r>
              <a:rPr lang="en-GB" dirty="0"/>
              <a:t>Parent prints A</a:t>
            </a:r>
          </a:p>
          <a:p>
            <a:r>
              <a:rPr lang="en-GB" dirty="0"/>
              <a:t>fork() is called. Concurrently:</a:t>
            </a:r>
          </a:p>
          <a:p>
            <a:pPr lvl="1"/>
            <a:r>
              <a:rPr lang="en-GB" dirty="0"/>
              <a:t>Parent prints B, then waits for child to finish</a:t>
            </a:r>
          </a:p>
          <a:p>
            <a:pPr lvl="1"/>
            <a:r>
              <a:rPr lang="en-GB" dirty="0"/>
              <a:t>Child prints B, then prints C</a:t>
            </a:r>
          </a:p>
          <a:p>
            <a:r>
              <a:rPr lang="en-GB" dirty="0"/>
              <a:t>Parent continues after child finishes execution, and prints C.</a:t>
            </a:r>
          </a:p>
          <a:p>
            <a:r>
              <a:rPr lang="en-GB" dirty="0"/>
              <a:t>Output sequence can be either ABBCC and ABCBC</a:t>
            </a:r>
          </a:p>
          <a:p>
            <a:pPr lvl="1"/>
            <a:r>
              <a:rPr lang="en-GB" dirty="0"/>
              <a:t>Initially parent prints A first</a:t>
            </a:r>
          </a:p>
          <a:p>
            <a:pPr lvl="1"/>
            <a:r>
              <a:rPr lang="en-GB" dirty="0"/>
              <a:t>Parent’s printing of B and child’s printing of B, C can interleave in arbitrary order, with two possible outputs BBC or BCB</a:t>
            </a:r>
          </a:p>
          <a:p>
            <a:pPr lvl="1"/>
            <a:r>
              <a:rPr lang="en-GB" dirty="0"/>
              <a:t>The parent’s wait(NULL) ensures that parent prints C last.</a:t>
            </a:r>
            <a:endParaRPr lang="en-SE" dirty="0"/>
          </a:p>
        </p:txBody>
      </p:sp>
      <p:sp>
        <p:nvSpPr>
          <p:cNvPr id="22" name="object 66">
            <a:extLst>
              <a:ext uri="{FF2B5EF4-FFF2-40B4-BE49-F238E27FC236}">
                <a16:creationId xmlns:a16="http://schemas.microsoft.com/office/drawing/2014/main" id="{EEAA4C22-6A60-FFDF-0AB0-F7C300C15F4C}"/>
              </a:ext>
            </a:extLst>
          </p:cNvPr>
          <p:cNvSpPr txBox="1"/>
          <p:nvPr/>
        </p:nvSpPr>
        <p:spPr>
          <a:xfrm>
            <a:off x="1388521" y="5192121"/>
            <a:ext cx="853495"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a:t>
            </a:r>
            <a:r>
              <a:rPr lang="en-US" altLang="zh-CN" b="0" kern="0" dirty="0">
                <a:latin typeface="Arial MT"/>
                <a:cs typeface="Arial MT"/>
              </a:rPr>
              <a:t>C</a:t>
            </a:r>
            <a:r>
              <a:rPr lang="en-GB" b="0" kern="0" dirty="0">
                <a:latin typeface="Arial MT"/>
                <a:cs typeface="Arial MT"/>
              </a:rPr>
              <a:t>”</a:t>
            </a:r>
            <a:endParaRPr b="0" kern="0" dirty="0">
              <a:latin typeface="Arial MT"/>
              <a:cs typeface="Arial MT"/>
            </a:endParaRPr>
          </a:p>
        </p:txBody>
      </p:sp>
      <p:sp>
        <p:nvSpPr>
          <p:cNvPr id="26" name="object 19">
            <a:extLst>
              <a:ext uri="{FF2B5EF4-FFF2-40B4-BE49-F238E27FC236}">
                <a16:creationId xmlns:a16="http://schemas.microsoft.com/office/drawing/2014/main" id="{97E48A01-0A17-2B85-416A-0D1B468D6211}"/>
              </a:ext>
            </a:extLst>
          </p:cNvPr>
          <p:cNvSpPr/>
          <p:nvPr/>
        </p:nvSpPr>
        <p:spPr>
          <a:xfrm rot="4619132">
            <a:off x="5338278" y="5436122"/>
            <a:ext cx="726256" cy="163621"/>
          </a:xfrm>
          <a:custGeom>
            <a:avLst/>
            <a:gdLst/>
            <a:ahLst/>
            <a:cxnLst/>
            <a:rect l="l" t="t" r="r" b="b"/>
            <a:pathLst>
              <a:path w="3268345" h="734060">
                <a:moveTo>
                  <a:pt x="0" y="0"/>
                </a:moveTo>
                <a:lnTo>
                  <a:pt x="3255691" y="730800"/>
                </a:lnTo>
                <a:lnTo>
                  <a:pt x="3268082" y="733581"/>
                </a:lnTo>
              </a:path>
            </a:pathLst>
          </a:custGeom>
          <a:ln w="25400">
            <a:solidFill>
              <a:srgbClr val="0365C0"/>
            </a:solidFill>
            <a:headEnd type="none" w="med" len="med"/>
            <a:tailEnd type="triangle" w="lg" len="lg"/>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143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4AC5-0383-1994-8761-24108DEC9AF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1103E84-8CDD-BC17-1A01-E8FAC3B30281}"/>
              </a:ext>
            </a:extLst>
          </p:cNvPr>
          <p:cNvSpPr>
            <a:spLocks noGrp="1"/>
          </p:cNvSpPr>
          <p:nvPr>
            <p:ph idx="1"/>
          </p:nvPr>
        </p:nvSpPr>
        <p:spPr/>
        <p:txBody>
          <a:bodyPr/>
          <a:lstStyle/>
          <a:p>
            <a:endParaRPr lang="en-SE"/>
          </a:p>
        </p:txBody>
      </p:sp>
      <mc:AlternateContent xmlns:mc="http://schemas.openxmlformats.org/markup-compatibility/2006" xmlns:a14="http://schemas.microsoft.com/office/drawing/2010/main">
        <mc:Choice Requires="a14">
          <p:sp>
            <p:nvSpPr>
              <p:cNvPr id="4" name="内容占位符 6">
                <a:extLst>
                  <a:ext uri="{FF2B5EF4-FFF2-40B4-BE49-F238E27FC236}">
                    <a16:creationId xmlns:a16="http://schemas.microsoft.com/office/drawing/2014/main" id="{B1A183F8-AFC0-34B6-F332-1905119D7F39}"/>
                  </a:ext>
                </a:extLst>
              </p:cNvPr>
              <p:cNvSpPr txBox="1">
                <a:spLocks/>
              </p:cNvSpPr>
              <p:nvPr/>
            </p:nvSpPr>
            <p:spPr bwMode="auto">
              <a:xfrm>
                <a:off x="2362200" y="3759374"/>
                <a:ext cx="10109200" cy="2362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US" altLang="zh-CN" kern="0" dirty="0"/>
                  <a:t>Given:</a:t>
                </a:r>
              </a:p>
              <a:p>
                <a:pPr lvl="1"/>
                <a:r>
                  <a:rPr lang="en-US" altLang="zh-CN" kern="0" dirty="0"/>
                  <a:t>WCET </a:t>
                </a:r>
                <a14:m>
                  <m:oMath xmlns:m="http://schemas.openxmlformats.org/officeDocument/2006/math">
                    <m:sSub>
                      <m:sSubPr>
                        <m:ctrlPr>
                          <a:rPr lang="en-GB" altLang="zh-CN" b="0" i="1" kern="0" smtClean="0">
                            <a:latin typeface="Cambria Math" panose="02040503050406030204" pitchFamily="18" charset="0"/>
                          </a:rPr>
                        </m:ctrlPr>
                      </m:sSubPr>
                      <m:e>
                        <m:r>
                          <a:rPr lang="en-GB" altLang="zh-CN" b="0" i="1" kern="0" smtClean="0">
                            <a:latin typeface="Cambria Math" panose="02040503050406030204" pitchFamily="18" charset="0"/>
                          </a:rPr>
                          <m:t>𝐶</m:t>
                        </m:r>
                      </m:e>
                      <m:sub>
                        <m:r>
                          <a:rPr lang="en-GB" altLang="zh-CN" b="0" i="1" kern="0" smtClean="0">
                            <a:latin typeface="Cambria Math" panose="02040503050406030204" pitchFamily="18" charset="0"/>
                          </a:rPr>
                          <m:t>1</m:t>
                        </m:r>
                      </m:sub>
                    </m:sSub>
                    <m:r>
                      <a:rPr lang="en-GB" altLang="zh-CN" b="0" i="1" kern="0" smtClean="0">
                        <a:latin typeface="Cambria Math" panose="02040503050406030204" pitchFamily="18" charset="0"/>
                      </a:rPr>
                      <m:t>=9, </m:t>
                    </m:r>
                    <m:sSub>
                      <m:sSubPr>
                        <m:ctrlPr>
                          <a:rPr lang="en-GB" altLang="zh-CN" b="0" i="1" kern="0" smtClean="0">
                            <a:latin typeface="Cambria Math" panose="02040503050406030204" pitchFamily="18" charset="0"/>
                          </a:rPr>
                        </m:ctrlPr>
                      </m:sSubPr>
                      <m:e>
                        <m:r>
                          <a:rPr lang="en-GB" altLang="zh-CN" b="0" i="1" kern="0" smtClean="0">
                            <a:latin typeface="Cambria Math" panose="02040503050406030204" pitchFamily="18" charset="0"/>
                          </a:rPr>
                          <m:t>𝐶</m:t>
                        </m:r>
                      </m:e>
                      <m:sub>
                        <m:r>
                          <a:rPr lang="en-GB" altLang="zh-CN" b="0" i="1" kern="0" smtClean="0">
                            <a:latin typeface="Cambria Math" panose="02040503050406030204" pitchFamily="18" charset="0"/>
                          </a:rPr>
                          <m:t>2</m:t>
                        </m:r>
                      </m:sub>
                    </m:sSub>
                    <m:r>
                      <a:rPr lang="en-GB" altLang="zh-CN" b="0" i="1" kern="0" smtClean="0">
                        <a:latin typeface="Cambria Math" panose="02040503050406030204" pitchFamily="18" charset="0"/>
                      </a:rPr>
                      <m:t>=12</m:t>
                    </m:r>
                  </m:oMath>
                </a14:m>
                <a:r>
                  <a:rPr lang="en-GB" altLang="zh-CN" kern="0" dirty="0"/>
                  <a:t> (CPU burst 9, IO burst)</a:t>
                </a:r>
              </a:p>
              <a:p>
                <a:pPr lvl="1"/>
                <a:r>
                  <a:rPr lang="en-GB" altLang="zh-CN" kern="0" dirty="0"/>
                  <a:t>Relative Deadline: </a:t>
                </a:r>
                <a14:m>
                  <m:oMath xmlns:m="http://schemas.openxmlformats.org/officeDocument/2006/math">
                    <m:sSub>
                      <m:sSubPr>
                        <m:ctrlPr>
                          <a:rPr lang="en-GB" altLang="zh-CN" b="0" i="1" kern="0" dirty="0" smtClean="0">
                            <a:latin typeface="Cambria Math" panose="02040503050406030204" pitchFamily="18" charset="0"/>
                          </a:rPr>
                        </m:ctrlPr>
                      </m:sSubPr>
                      <m:e>
                        <m:r>
                          <a:rPr lang="en-GB" altLang="zh-CN" b="0" i="1" kern="0" dirty="0" smtClean="0">
                            <a:latin typeface="Cambria Math" panose="02040503050406030204" pitchFamily="18" charset="0"/>
                          </a:rPr>
                          <m:t>𝐷</m:t>
                        </m:r>
                      </m:e>
                      <m:sub>
                        <m:r>
                          <a:rPr lang="en-GB" altLang="zh-CN" b="0" i="1" kern="0" dirty="0" smtClean="0">
                            <a:latin typeface="Cambria Math" panose="02040503050406030204" pitchFamily="18" charset="0"/>
                          </a:rPr>
                          <m:t>1</m:t>
                        </m:r>
                      </m:sub>
                    </m:sSub>
                    <m:r>
                      <a:rPr lang="en-GB" altLang="zh-CN" i="1" kern="0" dirty="0">
                        <a:latin typeface="Cambria Math" panose="02040503050406030204" pitchFamily="18" charset="0"/>
                      </a:rPr>
                      <m:t>=</m:t>
                    </m:r>
                    <m:r>
                      <a:rPr lang="en-GB" altLang="zh-CN" b="0" i="1" kern="0" dirty="0" smtClean="0">
                        <a:latin typeface="Cambria Math" panose="02040503050406030204" pitchFamily="18" charset="0"/>
                      </a:rPr>
                      <m:t>22</m:t>
                    </m:r>
                    <m:r>
                      <a:rPr lang="en-GB" altLang="zh-CN" i="1" kern="0" dirty="0">
                        <a:latin typeface="Cambria Math" panose="02040503050406030204" pitchFamily="18" charset="0"/>
                      </a:rPr>
                      <m:t>, </m:t>
                    </m:r>
                    <m:r>
                      <a:rPr lang="en-GB" altLang="zh-CN" b="0" i="1" kern="0" dirty="0" smtClean="0">
                        <a:latin typeface="Cambria Math" panose="02040503050406030204" pitchFamily="18" charset="0"/>
                      </a:rPr>
                      <m:t> </m:t>
                    </m:r>
                    <m:sSub>
                      <m:sSubPr>
                        <m:ctrlPr>
                          <a:rPr lang="en-GB" altLang="zh-CN" i="1" kern="0" dirty="0">
                            <a:latin typeface="Cambria Math" panose="02040503050406030204" pitchFamily="18" charset="0"/>
                          </a:rPr>
                        </m:ctrlPr>
                      </m:sSubPr>
                      <m:e>
                        <m:r>
                          <a:rPr lang="en-GB" altLang="zh-CN" b="0" i="1" kern="0" dirty="0" smtClean="0">
                            <a:latin typeface="Cambria Math" panose="02040503050406030204" pitchFamily="18" charset="0"/>
                          </a:rPr>
                          <m:t>𝑑</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 2</m:t>
                    </m:r>
                    <m:r>
                      <a:rPr lang="en-GB" altLang="zh-CN" b="0" i="1" kern="0" dirty="0" smtClean="0">
                        <a:latin typeface="Cambria Math" panose="02040503050406030204" pitchFamily="18" charset="0"/>
                      </a:rPr>
                      <m:t>7</m:t>
                    </m:r>
                  </m:oMath>
                </a14:m>
                <a:endParaRPr lang="en-GB" altLang="zh-CN" kern="0" dirty="0"/>
              </a:p>
              <a:p>
                <a:pPr lvl="1"/>
                <a:r>
                  <a:rPr lang="en-GB" altLang="zh-CN" kern="0" dirty="0"/>
                  <a:t>Release time: </a:t>
                </a:r>
                <a14:m>
                  <m:oMath xmlns:m="http://schemas.openxmlformats.org/officeDocument/2006/math">
                    <m:sSub>
                      <m:sSubPr>
                        <m:ctrlPr>
                          <a:rPr lang="en-GB" altLang="zh-CN" b="0" i="1" kern="0" dirty="0" smtClean="0">
                            <a:latin typeface="Cambria Math" panose="02040503050406030204" pitchFamily="18" charset="0"/>
                          </a:rPr>
                        </m:ctrlPr>
                      </m:sSubPr>
                      <m:e>
                        <m:r>
                          <a:rPr lang="en-GB" altLang="zh-CN" b="0" i="1" kern="0" dirty="0" smtClean="0">
                            <a:latin typeface="Cambria Math" panose="02040503050406030204" pitchFamily="18" charset="0"/>
                          </a:rPr>
                          <m:t>𝑟</m:t>
                        </m:r>
                      </m:e>
                      <m:sub>
                        <m:r>
                          <a:rPr lang="en-GB" altLang="zh-CN" b="0" i="1" kern="0" dirty="0" smtClean="0">
                            <a:latin typeface="Cambria Math" panose="02040503050406030204" pitchFamily="18" charset="0"/>
                          </a:rPr>
                          <m:t>1</m:t>
                        </m:r>
                      </m:sub>
                    </m:sSub>
                    <m:r>
                      <a:rPr lang="en-GB" altLang="zh-CN" i="1" kern="0" dirty="0">
                        <a:latin typeface="Cambria Math" panose="02040503050406030204" pitchFamily="18" charset="0"/>
                      </a:rPr>
                      <m:t>=</m:t>
                    </m:r>
                    <m:r>
                      <a:rPr lang="en-GB" altLang="zh-CN" b="0" i="1" kern="0" dirty="0" smtClean="0">
                        <a:latin typeface="Cambria Math" panose="02040503050406030204" pitchFamily="18" charset="0"/>
                      </a:rPr>
                      <m:t>0</m:t>
                    </m:r>
                    <m:r>
                      <a:rPr lang="en-GB" altLang="zh-CN" i="1" kern="0" dirty="0">
                        <a:latin typeface="Cambria Math" panose="02040503050406030204" pitchFamily="18" charset="0"/>
                      </a:rPr>
                      <m:t>, </m:t>
                    </m:r>
                    <m:r>
                      <a:rPr lang="en-GB" altLang="zh-CN" b="0" i="1" kern="0" dirty="0" smtClean="0">
                        <a:latin typeface="Cambria Math" panose="02040503050406030204" pitchFamily="18" charset="0"/>
                      </a:rPr>
                      <m:t> </m:t>
                    </m:r>
                    <m:sSub>
                      <m:sSubPr>
                        <m:ctrlPr>
                          <a:rPr lang="en-GB" altLang="zh-CN" i="1" kern="0" dirty="0">
                            <a:latin typeface="Cambria Math" panose="02040503050406030204" pitchFamily="18" charset="0"/>
                          </a:rPr>
                        </m:ctrlPr>
                      </m:sSubPr>
                      <m:e>
                        <m:r>
                          <a:rPr lang="en-GB" altLang="zh-CN" b="0" i="1" kern="0" dirty="0" smtClean="0">
                            <a:latin typeface="Cambria Math" panose="02040503050406030204" pitchFamily="18" charset="0"/>
                          </a:rPr>
                          <m:t>𝑟</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m:t>
                    </m:r>
                    <m:r>
                      <a:rPr lang="en-GB" altLang="zh-CN" b="0" i="1" kern="0" dirty="0" smtClean="0">
                        <a:latin typeface="Cambria Math" panose="02040503050406030204" pitchFamily="18" charset="0"/>
                      </a:rPr>
                      <m:t>4</m:t>
                    </m:r>
                  </m:oMath>
                </a14:m>
                <a:endParaRPr lang="en-GB" altLang="zh-CN" kern="0" dirty="0"/>
              </a:p>
              <a:p>
                <a:pPr lvl="1"/>
                <a:r>
                  <a:rPr lang="en-GB" altLang="zh-CN" kern="0" dirty="0"/>
                  <a:t>Absolute Deadline: </a:t>
                </a:r>
                <a14:m>
                  <m:oMath xmlns:m="http://schemas.openxmlformats.org/officeDocument/2006/math">
                    <m:sSub>
                      <m:sSubPr>
                        <m:ctrlPr>
                          <a:rPr lang="en-GB" altLang="zh-CN" b="0" i="1" kern="0" dirty="0" smtClean="0">
                            <a:latin typeface="Cambria Math" panose="02040503050406030204" pitchFamily="18" charset="0"/>
                          </a:rPr>
                        </m:ctrlPr>
                      </m:sSubPr>
                      <m:e>
                        <m:r>
                          <a:rPr lang="en-GB" altLang="zh-CN" b="0" i="1" kern="0" dirty="0" smtClean="0">
                            <a:latin typeface="Cambria Math" panose="02040503050406030204" pitchFamily="18" charset="0"/>
                          </a:rPr>
                          <m:t>𝑑</m:t>
                        </m:r>
                      </m:e>
                      <m:sub>
                        <m:r>
                          <a:rPr lang="en-GB" altLang="zh-CN" b="0" i="1" kern="0" dirty="0" smtClean="0">
                            <a:latin typeface="Cambria Math" panose="02040503050406030204" pitchFamily="18" charset="0"/>
                          </a:rPr>
                          <m:t>1</m:t>
                        </m:r>
                      </m:sub>
                    </m:sSub>
                    <m:r>
                      <a:rPr lang="en-GB" altLang="zh-CN" i="1" kern="0" dirty="0">
                        <a:latin typeface="Cambria Math" panose="02040503050406030204" pitchFamily="18" charset="0"/>
                      </a:rPr>
                      <m:t>=</m:t>
                    </m:r>
                    <m:r>
                      <a:rPr lang="en-GB" altLang="zh-CN" b="0" i="1" kern="0" dirty="0" smtClean="0">
                        <a:latin typeface="Cambria Math" panose="02040503050406030204" pitchFamily="18" charset="0"/>
                      </a:rPr>
                      <m:t>22</m:t>
                    </m:r>
                    <m:r>
                      <a:rPr lang="en-GB" altLang="zh-CN" i="1" kern="0" dirty="0">
                        <a:latin typeface="Cambria Math" panose="02040503050406030204" pitchFamily="18" charset="0"/>
                      </a:rPr>
                      <m:t>,  </m:t>
                    </m:r>
                    <m:sSub>
                      <m:sSubPr>
                        <m:ctrlPr>
                          <a:rPr lang="en-GB" altLang="zh-CN" i="1" kern="0" dirty="0">
                            <a:latin typeface="Cambria Math" panose="02040503050406030204" pitchFamily="18" charset="0"/>
                          </a:rPr>
                        </m:ctrlPr>
                      </m:sSubPr>
                      <m:e>
                        <m:r>
                          <a:rPr lang="en-GB" altLang="zh-CN" b="0" i="1" kern="0" dirty="0" smtClean="0">
                            <a:latin typeface="Cambria Math" panose="02040503050406030204" pitchFamily="18" charset="0"/>
                          </a:rPr>
                          <m:t>𝑑</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 2</m:t>
                    </m:r>
                    <m:r>
                      <a:rPr lang="en-GB" altLang="zh-CN" b="0" i="1" kern="0" dirty="0" smtClean="0">
                        <a:latin typeface="Cambria Math" panose="02040503050406030204" pitchFamily="18" charset="0"/>
                      </a:rPr>
                      <m:t>7</m:t>
                    </m:r>
                  </m:oMath>
                </a14:m>
                <a:endParaRPr lang="en-GB" altLang="zh-CN" kern="0" dirty="0"/>
              </a:p>
              <a:p>
                <a:r>
                  <a:rPr lang="en-GB" altLang="zh-CN" kern="0" dirty="0"/>
                  <a:t>Start time: </a:t>
                </a:r>
                <a14:m>
                  <m:oMath xmlns:m="http://schemas.openxmlformats.org/officeDocument/2006/math">
                    <m:sSub>
                      <m:sSubPr>
                        <m:ctrlPr>
                          <a:rPr lang="en-GB" altLang="zh-CN" i="1" kern="0" dirty="0">
                            <a:latin typeface="Cambria Math" panose="02040503050406030204" pitchFamily="18" charset="0"/>
                          </a:rPr>
                        </m:ctrlPr>
                      </m:sSubPr>
                      <m:e>
                        <m:r>
                          <a:rPr lang="en-GB" altLang="zh-CN" i="1" kern="0" dirty="0" smtClean="0">
                            <a:latin typeface="Cambria Math" panose="02040503050406030204" pitchFamily="18" charset="0"/>
                          </a:rPr>
                          <m:t>𝑠</m:t>
                        </m:r>
                      </m:e>
                      <m:sub>
                        <m:r>
                          <a:rPr lang="en-GB" altLang="zh-CN" i="1" kern="0" dirty="0">
                            <a:latin typeface="Cambria Math" panose="02040503050406030204" pitchFamily="18" charset="0"/>
                          </a:rPr>
                          <m:t>1</m:t>
                        </m:r>
                      </m:sub>
                    </m:sSub>
                    <m:r>
                      <a:rPr lang="en-GB" altLang="zh-CN" i="1" kern="0" dirty="0">
                        <a:latin typeface="Cambria Math" panose="02040503050406030204" pitchFamily="18" charset="0"/>
                      </a:rPr>
                      <m:t>= 0, </m:t>
                    </m:r>
                    <m:sSub>
                      <m:sSubPr>
                        <m:ctrlPr>
                          <a:rPr lang="en-GB" altLang="zh-CN" i="1" kern="0" dirty="0">
                            <a:latin typeface="Cambria Math" panose="02040503050406030204" pitchFamily="18" charset="0"/>
                          </a:rPr>
                        </m:ctrlPr>
                      </m:sSubPr>
                      <m:e>
                        <m:r>
                          <a:rPr lang="en-GB" altLang="zh-CN" i="1" kern="0" dirty="0" smtClean="0">
                            <a:latin typeface="Cambria Math" panose="02040503050406030204" pitchFamily="18" charset="0"/>
                          </a:rPr>
                          <m:t>𝑠</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 6</m:t>
                    </m:r>
                  </m:oMath>
                </a14:m>
                <a:endParaRPr lang="en-GB" altLang="zh-CN" kern="0" dirty="0"/>
              </a:p>
              <a:p>
                <a:r>
                  <a:rPr lang="en-GB" altLang="zh-CN" kern="0" dirty="0"/>
                  <a:t>Finishing time: </a:t>
                </a:r>
                <a14:m>
                  <m:oMath xmlns:m="http://schemas.openxmlformats.org/officeDocument/2006/math">
                    <m:sSub>
                      <m:sSubPr>
                        <m:ctrlPr>
                          <a:rPr lang="en-GB" altLang="zh-CN" i="1" kern="0" dirty="0">
                            <a:latin typeface="Cambria Math" panose="02040503050406030204" pitchFamily="18" charset="0"/>
                          </a:rPr>
                        </m:ctrlPr>
                      </m:sSubPr>
                      <m:e>
                        <m:r>
                          <a:rPr lang="en-GB" altLang="zh-CN" i="1" kern="0" dirty="0" smtClean="0">
                            <a:latin typeface="Cambria Math" panose="02040503050406030204" pitchFamily="18" charset="0"/>
                          </a:rPr>
                          <m:t>𝑓</m:t>
                        </m:r>
                      </m:e>
                      <m:sub>
                        <m:r>
                          <a:rPr lang="en-GB" altLang="zh-CN" i="1" kern="0" dirty="0">
                            <a:latin typeface="Cambria Math" panose="02040503050406030204" pitchFamily="18" charset="0"/>
                          </a:rPr>
                          <m:t>1</m:t>
                        </m:r>
                      </m:sub>
                    </m:sSub>
                    <m:r>
                      <a:rPr lang="en-GB" altLang="zh-CN" i="1" kern="0" dirty="0">
                        <a:latin typeface="Cambria Math" panose="02040503050406030204" pitchFamily="18" charset="0"/>
                      </a:rPr>
                      <m:t>= 18, </m:t>
                    </m:r>
                    <m:r>
                      <a:rPr lang="en-GB" altLang="zh-CN" b="0" i="1" kern="0" dirty="0" smtClean="0">
                        <a:latin typeface="Cambria Math" panose="02040503050406030204" pitchFamily="18" charset="0"/>
                      </a:rPr>
                      <m:t> </m:t>
                    </m:r>
                    <m:sSub>
                      <m:sSubPr>
                        <m:ctrlPr>
                          <a:rPr lang="en-GB" altLang="zh-CN" i="1" kern="0" dirty="0">
                            <a:latin typeface="Cambria Math" panose="02040503050406030204" pitchFamily="18" charset="0"/>
                          </a:rPr>
                        </m:ctrlPr>
                      </m:sSubPr>
                      <m:e>
                        <m:r>
                          <a:rPr lang="en-GB" altLang="zh-CN" i="1" kern="0" dirty="0">
                            <a:latin typeface="Cambria Math" panose="02040503050406030204" pitchFamily="18" charset="0"/>
                          </a:rPr>
                          <m:t>𝑓</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m:t>
                    </m:r>
                    <m:r>
                      <a:rPr lang="en-GB" altLang="zh-CN" b="0" i="1" kern="0" dirty="0" smtClean="0">
                        <a:latin typeface="Cambria Math" panose="02040503050406030204" pitchFamily="18" charset="0"/>
                      </a:rPr>
                      <m:t>28</m:t>
                    </m:r>
                  </m:oMath>
                </a14:m>
                <a:endParaRPr lang="en-GB" altLang="zh-CN" kern="0" dirty="0"/>
              </a:p>
              <a:p>
                <a:r>
                  <a:rPr lang="en-GB" altLang="zh-CN" kern="0" dirty="0"/>
                  <a:t>Lateness: </a:t>
                </a:r>
                <a14:m>
                  <m:oMath xmlns:m="http://schemas.openxmlformats.org/officeDocument/2006/math">
                    <m:sSub>
                      <m:sSubPr>
                        <m:ctrlPr>
                          <a:rPr lang="en-GB" altLang="zh-CN" i="1" kern="0" dirty="0" smtClean="0">
                            <a:latin typeface="Cambria Math" panose="02040503050406030204" pitchFamily="18" charset="0"/>
                          </a:rPr>
                        </m:ctrlPr>
                      </m:sSubPr>
                      <m:e>
                        <m:r>
                          <a:rPr lang="en-GB" altLang="zh-CN" i="1" kern="0" dirty="0" smtClean="0">
                            <a:latin typeface="Cambria Math" panose="02040503050406030204" pitchFamily="18" charset="0"/>
                          </a:rPr>
                          <m:t>𝐿</m:t>
                        </m:r>
                      </m:e>
                      <m:sub>
                        <m:r>
                          <a:rPr lang="en-GB" altLang="zh-CN" i="1" kern="0" dirty="0" smtClean="0">
                            <a:latin typeface="Cambria Math" panose="02040503050406030204" pitchFamily="18" charset="0"/>
                          </a:rPr>
                          <m:t>1</m:t>
                        </m:r>
                      </m:sub>
                    </m:sSub>
                    <m:r>
                      <a:rPr lang="en-GB" altLang="zh-CN" i="1" kern="0" dirty="0" smtClean="0">
                        <a:latin typeface="Cambria Math" panose="02040503050406030204" pitchFamily="18" charset="0"/>
                      </a:rPr>
                      <m:t>=</m:t>
                    </m:r>
                    <m:sSub>
                      <m:sSubPr>
                        <m:ctrlPr>
                          <a:rPr lang="en-GB" altLang="zh-CN" i="1" kern="0" dirty="0">
                            <a:latin typeface="Cambria Math" panose="02040503050406030204" pitchFamily="18" charset="0"/>
                          </a:rPr>
                        </m:ctrlPr>
                      </m:sSubPr>
                      <m:e>
                        <m:r>
                          <a:rPr lang="en-GB" altLang="zh-CN" i="1" kern="0" dirty="0">
                            <a:latin typeface="Cambria Math" panose="02040503050406030204" pitchFamily="18" charset="0"/>
                          </a:rPr>
                          <m:t>𝑓</m:t>
                        </m:r>
                      </m:e>
                      <m:sub>
                        <m:r>
                          <a:rPr lang="en-GB" altLang="zh-CN" i="1" kern="0" dirty="0">
                            <a:latin typeface="Cambria Math" panose="02040503050406030204" pitchFamily="18" charset="0"/>
                          </a:rPr>
                          <m:t>1</m:t>
                        </m:r>
                      </m:sub>
                    </m:sSub>
                    <m:r>
                      <a:rPr lang="en-GB" altLang="zh-CN" i="1" kern="0" dirty="0" smtClean="0">
                        <a:latin typeface="Cambria Math" panose="02040503050406030204" pitchFamily="18" charset="0"/>
                      </a:rPr>
                      <m:t>−</m:t>
                    </m:r>
                    <m:sSub>
                      <m:sSubPr>
                        <m:ctrlPr>
                          <a:rPr lang="en-GB" altLang="zh-CN" b="0" i="1" kern="0" dirty="0" smtClean="0">
                            <a:latin typeface="Cambria Math" panose="02040503050406030204" pitchFamily="18" charset="0"/>
                          </a:rPr>
                        </m:ctrlPr>
                      </m:sSubPr>
                      <m:e>
                        <m:r>
                          <a:rPr lang="en-GB" altLang="zh-CN" b="0" i="1" kern="0" dirty="0" smtClean="0">
                            <a:latin typeface="Cambria Math" panose="02040503050406030204" pitchFamily="18" charset="0"/>
                          </a:rPr>
                          <m:t>𝑑</m:t>
                        </m:r>
                      </m:e>
                      <m:sub>
                        <m:r>
                          <a:rPr lang="en-GB" altLang="zh-CN" b="0" i="1" kern="0" dirty="0" smtClean="0">
                            <a:latin typeface="Cambria Math" panose="02040503050406030204" pitchFamily="18" charset="0"/>
                          </a:rPr>
                          <m:t>1</m:t>
                        </m:r>
                      </m:sub>
                    </m:sSub>
                    <m:r>
                      <a:rPr lang="en-GB" altLang="zh-CN" b="0" i="1" kern="0" dirty="0" smtClean="0">
                        <a:latin typeface="Cambria Math" panose="02040503050406030204" pitchFamily="18" charset="0"/>
                      </a:rPr>
                      <m:t>=−</m:t>
                    </m:r>
                    <m:r>
                      <a:rPr lang="en-GB" altLang="zh-CN" i="1" kern="0" dirty="0" smtClean="0">
                        <a:latin typeface="Cambria Math" panose="02040503050406030204" pitchFamily="18" charset="0"/>
                      </a:rPr>
                      <m:t>4, </m:t>
                    </m:r>
                    <m:sSub>
                      <m:sSubPr>
                        <m:ctrlPr>
                          <a:rPr lang="en-GB" altLang="zh-CN" i="1" kern="0" dirty="0">
                            <a:latin typeface="Cambria Math" panose="02040503050406030204" pitchFamily="18" charset="0"/>
                          </a:rPr>
                        </m:ctrlPr>
                      </m:sSubPr>
                      <m:e>
                        <m:r>
                          <a:rPr lang="en-GB" altLang="zh-CN" i="1" kern="0" dirty="0" smtClean="0">
                            <a:latin typeface="Cambria Math" panose="02040503050406030204" pitchFamily="18" charset="0"/>
                          </a:rPr>
                          <m:t>𝐿</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m:t>
                    </m:r>
                    <m:sSub>
                      <m:sSubPr>
                        <m:ctrlPr>
                          <a:rPr lang="en-GB" altLang="zh-CN" i="1" kern="0" dirty="0">
                            <a:latin typeface="Cambria Math" panose="02040503050406030204" pitchFamily="18" charset="0"/>
                          </a:rPr>
                        </m:ctrlPr>
                      </m:sSubPr>
                      <m:e>
                        <m:r>
                          <a:rPr lang="en-GB" altLang="zh-CN" i="1" kern="0" dirty="0">
                            <a:latin typeface="Cambria Math" panose="02040503050406030204" pitchFamily="18" charset="0"/>
                          </a:rPr>
                          <m:t>𝑓</m:t>
                        </m:r>
                      </m:e>
                      <m:sub>
                        <m:r>
                          <a:rPr lang="en-GB" altLang="zh-CN" b="0" i="1" kern="0" dirty="0" smtClean="0">
                            <a:latin typeface="Cambria Math" panose="02040503050406030204" pitchFamily="18" charset="0"/>
                          </a:rPr>
                          <m:t>2</m:t>
                        </m:r>
                      </m:sub>
                    </m:sSub>
                    <m:r>
                      <a:rPr lang="en-GB" altLang="zh-CN" i="1" kern="0" dirty="0">
                        <a:latin typeface="Cambria Math" panose="02040503050406030204" pitchFamily="18" charset="0"/>
                      </a:rPr>
                      <m:t>−</m:t>
                    </m:r>
                    <m:sSub>
                      <m:sSubPr>
                        <m:ctrlPr>
                          <a:rPr lang="en-GB" altLang="zh-CN" i="1" kern="0" dirty="0">
                            <a:latin typeface="Cambria Math" panose="02040503050406030204" pitchFamily="18" charset="0"/>
                          </a:rPr>
                        </m:ctrlPr>
                      </m:sSubPr>
                      <m:e>
                        <m:r>
                          <a:rPr lang="en-GB" altLang="zh-CN" i="1" kern="0" dirty="0">
                            <a:latin typeface="Cambria Math" panose="02040503050406030204" pitchFamily="18" charset="0"/>
                          </a:rPr>
                          <m:t>𝑑</m:t>
                        </m:r>
                      </m:e>
                      <m:sub>
                        <m:r>
                          <a:rPr lang="en-GB" altLang="zh-CN" b="0" i="1" kern="0" dirty="0" smtClean="0">
                            <a:latin typeface="Cambria Math" panose="02040503050406030204" pitchFamily="18" charset="0"/>
                          </a:rPr>
                          <m:t>2</m:t>
                        </m:r>
                      </m:sub>
                    </m:sSub>
                    <m:r>
                      <a:rPr lang="en-GB" altLang="zh-CN" i="1" kern="0" dirty="0">
                        <a:latin typeface="Cambria Math" panose="02040503050406030204" pitchFamily="18" charset="0"/>
                      </a:rPr>
                      <m:t>=1</m:t>
                    </m:r>
                  </m:oMath>
                </a14:m>
                <a:endParaRPr lang="en-GB" altLang="zh-CN" kern="0" dirty="0"/>
              </a:p>
              <a:p>
                <a:r>
                  <a:rPr lang="en-GB" altLang="zh-CN" kern="0" dirty="0"/>
                  <a:t>Tardiness:</a:t>
                </a:r>
                <a14:m>
                  <m:oMath xmlns:m="http://schemas.openxmlformats.org/officeDocument/2006/math">
                    <m:r>
                      <a:rPr lang="en-GB" altLang="zh-CN" b="0" i="0" kern="0" dirty="0" smtClean="0">
                        <a:latin typeface="Cambria Math" panose="02040503050406030204" pitchFamily="18" charset="0"/>
                      </a:rPr>
                      <m:t> </m:t>
                    </m:r>
                    <m:sSub>
                      <m:sSubPr>
                        <m:ctrlPr>
                          <a:rPr lang="en-GB" altLang="zh-CN" i="1" kern="0" dirty="0">
                            <a:latin typeface="Cambria Math" panose="02040503050406030204" pitchFamily="18" charset="0"/>
                          </a:rPr>
                        </m:ctrlPr>
                      </m:sSubPr>
                      <m:e>
                        <m:r>
                          <a:rPr lang="en-GB" altLang="zh-CN" i="1" kern="0" dirty="0" smtClean="0">
                            <a:latin typeface="Cambria Math" panose="02040503050406030204" pitchFamily="18" charset="0"/>
                          </a:rPr>
                          <m:t>𝐸</m:t>
                        </m:r>
                      </m:e>
                      <m:sub>
                        <m:r>
                          <a:rPr lang="en-GB" altLang="zh-CN" i="1" kern="0" dirty="0">
                            <a:latin typeface="Cambria Math" panose="02040503050406030204" pitchFamily="18" charset="0"/>
                          </a:rPr>
                          <m:t>1</m:t>
                        </m:r>
                      </m:sub>
                    </m:sSub>
                    <m:r>
                      <a:rPr lang="en-GB" altLang="zh-CN" i="1" kern="0" dirty="0">
                        <a:latin typeface="Cambria Math" panose="02040503050406030204" pitchFamily="18" charset="0"/>
                      </a:rPr>
                      <m:t>= 0, </m:t>
                    </m:r>
                    <m:sSub>
                      <m:sSubPr>
                        <m:ctrlPr>
                          <a:rPr lang="en-GB" altLang="zh-CN" i="1" kern="0" dirty="0">
                            <a:latin typeface="Cambria Math" panose="02040503050406030204" pitchFamily="18" charset="0"/>
                          </a:rPr>
                        </m:ctrlPr>
                      </m:sSubPr>
                      <m:e>
                        <m:r>
                          <a:rPr lang="en-GB" altLang="zh-CN" i="1" kern="0" dirty="0" smtClean="0">
                            <a:latin typeface="Cambria Math" panose="02040503050406030204" pitchFamily="18" charset="0"/>
                          </a:rPr>
                          <m:t>𝐸</m:t>
                        </m:r>
                      </m:e>
                      <m:sub>
                        <m:r>
                          <a:rPr lang="en-GB" altLang="zh-CN" i="1" kern="0" dirty="0">
                            <a:latin typeface="Cambria Math" panose="02040503050406030204" pitchFamily="18" charset="0"/>
                          </a:rPr>
                          <m:t>2</m:t>
                        </m:r>
                      </m:sub>
                    </m:sSub>
                    <m:r>
                      <a:rPr lang="en-GB" altLang="zh-CN" i="1" kern="0" dirty="0">
                        <a:latin typeface="Cambria Math" panose="02040503050406030204" pitchFamily="18" charset="0"/>
                      </a:rPr>
                      <m:t>= </m:t>
                    </m:r>
                    <m:r>
                      <a:rPr lang="en-GB" altLang="zh-CN" i="1" kern="0" dirty="0" smtClean="0">
                        <a:latin typeface="Cambria Math" panose="02040503050406030204" pitchFamily="18" charset="0"/>
                      </a:rPr>
                      <m:t>1</m:t>
                    </m:r>
                  </m:oMath>
                </a14:m>
                <a:endParaRPr lang="en-GB" altLang="zh-CN" kern="0" dirty="0"/>
              </a:p>
              <a:p>
                <a:endParaRPr lang="en-GB" altLang="zh-CN" kern="0" dirty="0"/>
              </a:p>
            </p:txBody>
          </p:sp>
        </mc:Choice>
        <mc:Fallback xmlns="">
          <p:sp>
            <p:nvSpPr>
              <p:cNvPr id="4" name="内容占位符 6">
                <a:extLst>
                  <a:ext uri="{FF2B5EF4-FFF2-40B4-BE49-F238E27FC236}">
                    <a16:creationId xmlns:a16="http://schemas.microsoft.com/office/drawing/2014/main" id="{B1A183F8-AFC0-34B6-F332-1905119D7F39}"/>
                  </a:ext>
                </a:extLst>
              </p:cNvPr>
              <p:cNvSpPr txBox="1">
                <a:spLocks noRot="1" noChangeAspect="1" noMove="1" noResize="1" noEditPoints="1" noAdjustHandles="1" noChangeArrowheads="1" noChangeShapeType="1" noTextEdit="1"/>
              </p:cNvSpPr>
              <p:nvPr/>
            </p:nvSpPr>
            <p:spPr bwMode="auto">
              <a:xfrm>
                <a:off x="2362200" y="3759374"/>
                <a:ext cx="10109200" cy="2362200"/>
              </a:xfrm>
              <a:prstGeom prst="rect">
                <a:avLst/>
              </a:prstGeom>
              <a:blipFill>
                <a:blip r:embed="rId2"/>
                <a:stretch>
                  <a:fillRect l="-543" t="-4651"/>
                </a:stretch>
              </a:blip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SE">
                    <a:noFill/>
                  </a:rPr>
                  <a:t> </a:t>
                </a:r>
              </a:p>
            </p:txBody>
          </p:sp>
        </mc:Fallback>
      </mc:AlternateContent>
      <p:pic>
        <p:nvPicPr>
          <p:cNvPr id="5" name="Picture 4">
            <a:extLst>
              <a:ext uri="{FF2B5EF4-FFF2-40B4-BE49-F238E27FC236}">
                <a16:creationId xmlns:a16="http://schemas.microsoft.com/office/drawing/2014/main" id="{67EB5C1A-9E4A-2E48-F9E7-B767D0B0DB28}"/>
              </a:ext>
            </a:extLst>
          </p:cNvPr>
          <p:cNvPicPr>
            <a:picLocks noChangeAspect="1"/>
          </p:cNvPicPr>
          <p:nvPr/>
        </p:nvPicPr>
        <p:blipFill>
          <a:blip r:embed="rId3"/>
          <a:stretch>
            <a:fillRect/>
          </a:stretch>
        </p:blipFill>
        <p:spPr>
          <a:xfrm>
            <a:off x="1447184" y="828214"/>
            <a:ext cx="8326012" cy="2581635"/>
          </a:xfrm>
          <a:prstGeom prst="rect">
            <a:avLst/>
          </a:prstGeom>
        </p:spPr>
      </p:pic>
      <p:sp>
        <p:nvSpPr>
          <p:cNvPr id="57479" name="object 20">
            <a:extLst>
              <a:ext uri="{FF2B5EF4-FFF2-40B4-BE49-F238E27FC236}">
                <a16:creationId xmlns:a16="http://schemas.microsoft.com/office/drawing/2014/main" id="{623AD57C-F924-9650-E87E-820E1A016C8C}"/>
              </a:ext>
            </a:extLst>
          </p:cNvPr>
          <p:cNvSpPr/>
          <p:nvPr/>
        </p:nvSpPr>
        <p:spPr>
          <a:xfrm>
            <a:off x="202177" y="1681230"/>
            <a:ext cx="762000" cy="878205"/>
          </a:xfrm>
          <a:custGeom>
            <a:avLst/>
            <a:gdLst/>
            <a:ahLst/>
            <a:cxnLst/>
            <a:rect l="l" t="t" r="r" b="b"/>
            <a:pathLst>
              <a:path w="762000" h="878205">
                <a:moveTo>
                  <a:pt x="76200" y="155448"/>
                </a:moveTo>
                <a:lnTo>
                  <a:pt x="48641" y="155448"/>
                </a:lnTo>
                <a:lnTo>
                  <a:pt x="45720" y="0"/>
                </a:lnTo>
                <a:lnTo>
                  <a:pt x="30480" y="0"/>
                </a:lnTo>
                <a:lnTo>
                  <a:pt x="33401" y="155448"/>
                </a:lnTo>
                <a:lnTo>
                  <a:pt x="0" y="155448"/>
                </a:lnTo>
                <a:lnTo>
                  <a:pt x="39624" y="268224"/>
                </a:lnTo>
                <a:lnTo>
                  <a:pt x="76200" y="155448"/>
                </a:lnTo>
                <a:close/>
              </a:path>
              <a:path w="762000" h="878205">
                <a:moveTo>
                  <a:pt x="304800" y="460248"/>
                </a:moveTo>
                <a:lnTo>
                  <a:pt x="277241" y="460248"/>
                </a:lnTo>
                <a:lnTo>
                  <a:pt x="274320" y="304800"/>
                </a:lnTo>
                <a:lnTo>
                  <a:pt x="259080" y="304800"/>
                </a:lnTo>
                <a:lnTo>
                  <a:pt x="262001" y="460248"/>
                </a:lnTo>
                <a:lnTo>
                  <a:pt x="228600" y="460248"/>
                </a:lnTo>
                <a:lnTo>
                  <a:pt x="268224" y="573024"/>
                </a:lnTo>
                <a:lnTo>
                  <a:pt x="304800" y="460248"/>
                </a:lnTo>
                <a:close/>
              </a:path>
              <a:path w="762000" h="878205">
                <a:moveTo>
                  <a:pt x="762000" y="765048"/>
                </a:moveTo>
                <a:lnTo>
                  <a:pt x="734441" y="765048"/>
                </a:lnTo>
                <a:lnTo>
                  <a:pt x="731520" y="609600"/>
                </a:lnTo>
                <a:lnTo>
                  <a:pt x="716280" y="609600"/>
                </a:lnTo>
                <a:lnTo>
                  <a:pt x="719201" y="765048"/>
                </a:lnTo>
                <a:lnTo>
                  <a:pt x="685800" y="765048"/>
                </a:lnTo>
                <a:lnTo>
                  <a:pt x="725424" y="877824"/>
                </a:lnTo>
                <a:lnTo>
                  <a:pt x="762000" y="765048"/>
                </a:lnTo>
                <a:close/>
              </a:path>
            </a:pathLst>
          </a:custGeom>
          <a:solidFill>
            <a:srgbClr val="FF0000"/>
          </a:solidFill>
        </p:spPr>
        <p:txBody>
          <a:bodyPr wrap="square" lIns="0" tIns="0" rIns="0" bIns="0" rtlCol="0"/>
          <a:lstStyle/>
          <a:p>
            <a:endParaRPr/>
          </a:p>
        </p:txBody>
      </p:sp>
    </p:spTree>
    <p:extLst>
      <p:ext uri="{BB962C8B-B14F-4D97-AF65-F5344CB8AC3E}">
        <p14:creationId xmlns:p14="http://schemas.microsoft.com/office/powerpoint/2010/main" val="207452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2F9C-B5C2-3D97-0E20-AAC4CBB9A29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E507CFDA-0C48-22A2-A926-96452018AB5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19A21F9D-BC37-5806-7130-332A2960B496}"/>
              </a:ext>
            </a:extLst>
          </p:cNvPr>
          <p:cNvPicPr>
            <a:picLocks noChangeAspect="1"/>
          </p:cNvPicPr>
          <p:nvPr/>
        </p:nvPicPr>
        <p:blipFill>
          <a:blip r:embed="rId3"/>
          <a:stretch>
            <a:fillRect/>
          </a:stretch>
        </p:blipFill>
        <p:spPr>
          <a:xfrm>
            <a:off x="6096000" y="409153"/>
            <a:ext cx="5349034" cy="3019847"/>
          </a:xfrm>
          <a:prstGeom prst="rect">
            <a:avLst/>
          </a:prstGeom>
        </p:spPr>
      </p:pic>
      <p:pic>
        <p:nvPicPr>
          <p:cNvPr id="6" name="Picture 5">
            <a:extLst>
              <a:ext uri="{FF2B5EF4-FFF2-40B4-BE49-F238E27FC236}">
                <a16:creationId xmlns:a16="http://schemas.microsoft.com/office/drawing/2014/main" id="{18ADF4C7-2310-DE6A-1A9D-F5A8DF881DC7}"/>
              </a:ext>
            </a:extLst>
          </p:cNvPr>
          <p:cNvPicPr>
            <a:picLocks noChangeAspect="1"/>
          </p:cNvPicPr>
          <p:nvPr/>
        </p:nvPicPr>
        <p:blipFill>
          <a:blip r:embed="rId4"/>
          <a:stretch>
            <a:fillRect/>
          </a:stretch>
        </p:blipFill>
        <p:spPr>
          <a:xfrm>
            <a:off x="0" y="274639"/>
            <a:ext cx="5994025" cy="3019847"/>
          </a:xfrm>
          <a:prstGeom prst="rect">
            <a:avLst/>
          </a:prstGeom>
        </p:spPr>
      </p:pic>
      <p:sp>
        <p:nvSpPr>
          <p:cNvPr id="7" name="TextBox 6">
            <a:extLst>
              <a:ext uri="{FF2B5EF4-FFF2-40B4-BE49-F238E27FC236}">
                <a16:creationId xmlns:a16="http://schemas.microsoft.com/office/drawing/2014/main" id="{40155116-680E-D2BC-D4D1-61D346AC5CF5}"/>
              </a:ext>
            </a:extLst>
          </p:cNvPr>
          <p:cNvSpPr txBox="1"/>
          <p:nvPr/>
        </p:nvSpPr>
        <p:spPr>
          <a:xfrm>
            <a:off x="2971800" y="2514600"/>
            <a:ext cx="1251818" cy="369332"/>
          </a:xfrm>
          <a:prstGeom prst="rect">
            <a:avLst/>
          </a:prstGeom>
          <a:noFill/>
        </p:spPr>
        <p:txBody>
          <a:bodyPr wrap="none" rtlCol="0">
            <a:spAutoFit/>
          </a:bodyPr>
          <a:lstStyle/>
          <a:p>
            <a:r>
              <a:rPr lang="en-US" altLang="zh-CN" dirty="0">
                <a:latin typeface="Gill Sans Light"/>
              </a:rPr>
              <a:t>All 10 in CS</a:t>
            </a:r>
            <a:endParaRPr lang="en-SE" dirty="0">
              <a:latin typeface="Gill Sans Light"/>
            </a:endParaRPr>
          </a:p>
        </p:txBody>
      </p:sp>
      <p:pic>
        <p:nvPicPr>
          <p:cNvPr id="9" name="Picture 8">
            <a:extLst>
              <a:ext uri="{FF2B5EF4-FFF2-40B4-BE49-F238E27FC236}">
                <a16:creationId xmlns:a16="http://schemas.microsoft.com/office/drawing/2014/main" id="{C9B902C9-4964-43E4-CBBC-84C738070D33}"/>
              </a:ext>
            </a:extLst>
          </p:cNvPr>
          <p:cNvPicPr>
            <a:picLocks noChangeAspect="1"/>
          </p:cNvPicPr>
          <p:nvPr/>
        </p:nvPicPr>
        <p:blipFill>
          <a:blip r:embed="rId5"/>
          <a:stretch>
            <a:fillRect/>
          </a:stretch>
        </p:blipFill>
        <p:spPr>
          <a:xfrm>
            <a:off x="152400" y="3347627"/>
            <a:ext cx="6361038" cy="3357973"/>
          </a:xfrm>
          <a:prstGeom prst="rect">
            <a:avLst/>
          </a:prstGeom>
        </p:spPr>
      </p:pic>
      <p:sp>
        <p:nvSpPr>
          <p:cNvPr id="10" name="TextBox 9">
            <a:extLst>
              <a:ext uri="{FF2B5EF4-FFF2-40B4-BE49-F238E27FC236}">
                <a16:creationId xmlns:a16="http://schemas.microsoft.com/office/drawing/2014/main" id="{483FDF10-4CDC-8963-712E-BA515EB31FEF}"/>
              </a:ext>
            </a:extLst>
          </p:cNvPr>
          <p:cNvSpPr txBox="1"/>
          <p:nvPr/>
        </p:nvSpPr>
        <p:spPr>
          <a:xfrm>
            <a:off x="2559315" y="4314878"/>
            <a:ext cx="2076787" cy="369332"/>
          </a:xfrm>
          <a:prstGeom prst="rect">
            <a:avLst/>
          </a:prstGeom>
          <a:noFill/>
        </p:spPr>
        <p:txBody>
          <a:bodyPr wrap="none" rtlCol="0">
            <a:spAutoFit/>
          </a:bodyPr>
          <a:lstStyle/>
          <a:p>
            <a:r>
              <a:rPr lang="en-US" altLang="zh-CN" dirty="0">
                <a:latin typeface="Gill Sans Light"/>
              </a:rPr>
              <a:t>Make it short answer</a:t>
            </a:r>
            <a:endParaRPr lang="en-SE" dirty="0">
              <a:latin typeface="Gill Sans Light"/>
            </a:endParaRPr>
          </a:p>
        </p:txBody>
      </p:sp>
      <p:pic>
        <p:nvPicPr>
          <p:cNvPr id="12" name="Picture 11">
            <a:extLst>
              <a:ext uri="{FF2B5EF4-FFF2-40B4-BE49-F238E27FC236}">
                <a16:creationId xmlns:a16="http://schemas.microsoft.com/office/drawing/2014/main" id="{F40B117E-C124-A681-54FE-E3245A76BDAE}"/>
              </a:ext>
            </a:extLst>
          </p:cNvPr>
          <p:cNvPicPr>
            <a:picLocks noChangeAspect="1"/>
          </p:cNvPicPr>
          <p:nvPr/>
        </p:nvPicPr>
        <p:blipFill>
          <a:blip r:embed="rId6"/>
          <a:stretch>
            <a:fillRect/>
          </a:stretch>
        </p:blipFill>
        <p:spPr>
          <a:xfrm>
            <a:off x="5942834" y="3482141"/>
            <a:ext cx="6096766" cy="3328876"/>
          </a:xfrm>
          <a:prstGeom prst="rect">
            <a:avLst/>
          </a:prstGeom>
        </p:spPr>
      </p:pic>
    </p:spTree>
    <p:extLst>
      <p:ext uri="{BB962C8B-B14F-4D97-AF65-F5344CB8AC3E}">
        <p14:creationId xmlns:p14="http://schemas.microsoft.com/office/powerpoint/2010/main" val="2451817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0CA7-7D9D-1AC7-DA58-967A9AFBCC6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E89BA341-5693-6F62-0C8A-582F5A15A679}"/>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B9ACC0A-EAF8-B5AE-3E79-2F922B8B6169}"/>
              </a:ext>
            </a:extLst>
          </p:cNvPr>
          <p:cNvPicPr>
            <a:picLocks noChangeAspect="1"/>
          </p:cNvPicPr>
          <p:nvPr/>
        </p:nvPicPr>
        <p:blipFill>
          <a:blip r:embed="rId3"/>
          <a:stretch>
            <a:fillRect/>
          </a:stretch>
        </p:blipFill>
        <p:spPr>
          <a:xfrm>
            <a:off x="76200" y="152400"/>
            <a:ext cx="6248400" cy="2736903"/>
          </a:xfrm>
          <a:prstGeom prst="rect">
            <a:avLst/>
          </a:prstGeom>
        </p:spPr>
      </p:pic>
      <p:pic>
        <p:nvPicPr>
          <p:cNvPr id="7" name="Picture 6">
            <a:extLst>
              <a:ext uri="{FF2B5EF4-FFF2-40B4-BE49-F238E27FC236}">
                <a16:creationId xmlns:a16="http://schemas.microsoft.com/office/drawing/2014/main" id="{7056D198-E20A-BC8E-2339-6862D7E583D1}"/>
              </a:ext>
            </a:extLst>
          </p:cNvPr>
          <p:cNvPicPr>
            <a:picLocks noChangeAspect="1"/>
          </p:cNvPicPr>
          <p:nvPr/>
        </p:nvPicPr>
        <p:blipFill>
          <a:blip r:embed="rId4"/>
          <a:stretch>
            <a:fillRect/>
          </a:stretch>
        </p:blipFill>
        <p:spPr>
          <a:xfrm>
            <a:off x="6324600" y="274639"/>
            <a:ext cx="5949178" cy="3027993"/>
          </a:xfrm>
          <a:prstGeom prst="rect">
            <a:avLst/>
          </a:prstGeom>
        </p:spPr>
      </p:pic>
      <p:pic>
        <p:nvPicPr>
          <p:cNvPr id="9" name="Picture 8">
            <a:extLst>
              <a:ext uri="{FF2B5EF4-FFF2-40B4-BE49-F238E27FC236}">
                <a16:creationId xmlns:a16="http://schemas.microsoft.com/office/drawing/2014/main" id="{DB9C4A36-E03E-E088-37F0-8637BA529AB4}"/>
              </a:ext>
            </a:extLst>
          </p:cNvPr>
          <p:cNvPicPr>
            <a:picLocks noChangeAspect="1"/>
          </p:cNvPicPr>
          <p:nvPr/>
        </p:nvPicPr>
        <p:blipFill>
          <a:blip r:embed="rId5"/>
          <a:stretch>
            <a:fillRect/>
          </a:stretch>
        </p:blipFill>
        <p:spPr>
          <a:xfrm>
            <a:off x="152400" y="2573838"/>
            <a:ext cx="8154144" cy="4171718"/>
          </a:xfrm>
          <a:prstGeom prst="rect">
            <a:avLst/>
          </a:prstGeom>
        </p:spPr>
      </p:pic>
      <p:sp>
        <p:nvSpPr>
          <p:cNvPr id="10" name="TextBox 9">
            <a:extLst>
              <a:ext uri="{FF2B5EF4-FFF2-40B4-BE49-F238E27FC236}">
                <a16:creationId xmlns:a16="http://schemas.microsoft.com/office/drawing/2014/main" id="{C1C73156-536A-62FD-353C-6E366F61B66F}"/>
              </a:ext>
            </a:extLst>
          </p:cNvPr>
          <p:cNvSpPr txBox="1"/>
          <p:nvPr/>
        </p:nvSpPr>
        <p:spPr>
          <a:xfrm>
            <a:off x="7391400" y="4800600"/>
            <a:ext cx="5161862" cy="369332"/>
          </a:xfrm>
          <a:prstGeom prst="rect">
            <a:avLst/>
          </a:prstGeom>
          <a:noFill/>
        </p:spPr>
        <p:txBody>
          <a:bodyPr wrap="none" rtlCol="0">
            <a:spAutoFit/>
          </a:bodyPr>
          <a:lstStyle/>
          <a:p>
            <a:r>
              <a:rPr lang="en-US" dirty="0">
                <a:latin typeface="Gill Sans Light"/>
              </a:rPr>
              <a:t>Init S to 1, then mutex is achieved. Init S to 2, no mutex</a:t>
            </a:r>
            <a:endParaRPr lang="en-SE" dirty="0">
              <a:latin typeface="Gill Sans Light"/>
            </a:endParaRPr>
          </a:p>
        </p:txBody>
      </p:sp>
    </p:spTree>
    <p:extLst>
      <p:ext uri="{BB962C8B-B14F-4D97-AF65-F5344CB8AC3E}">
        <p14:creationId xmlns:p14="http://schemas.microsoft.com/office/powerpoint/2010/main" val="334109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185D-B2C6-CB15-C94C-F93A5A736226}"/>
              </a:ext>
            </a:extLst>
          </p:cNvPr>
          <p:cNvSpPr>
            <a:spLocks noGrp="1"/>
          </p:cNvSpPr>
          <p:nvPr>
            <p:ph type="title"/>
          </p:nvPr>
        </p:nvSpPr>
        <p:spPr/>
        <p:txBody>
          <a:bodyPr/>
          <a:lstStyle/>
          <a:p>
            <a:r>
              <a:rPr lang="en-GB" dirty="0"/>
              <a:t>Q. Paging</a:t>
            </a:r>
            <a:endParaRPr lang="en-SE" dirty="0"/>
          </a:p>
        </p:txBody>
      </p:sp>
      <p:sp>
        <p:nvSpPr>
          <p:cNvPr id="3" name="Content Placeholder 2">
            <a:extLst>
              <a:ext uri="{FF2B5EF4-FFF2-40B4-BE49-F238E27FC236}">
                <a16:creationId xmlns:a16="http://schemas.microsoft.com/office/drawing/2014/main" id="{0F114FB8-DB50-DF32-2810-0877C5AE09A7}"/>
              </a:ext>
            </a:extLst>
          </p:cNvPr>
          <p:cNvSpPr>
            <a:spLocks noGrp="1"/>
          </p:cNvSpPr>
          <p:nvPr>
            <p:ph idx="1"/>
          </p:nvPr>
        </p:nvSpPr>
        <p:spPr>
          <a:xfrm>
            <a:off x="812800" y="914400"/>
            <a:ext cx="8331200" cy="5105400"/>
          </a:xfrm>
        </p:spPr>
        <p:txBody>
          <a:bodyPr>
            <a:normAutofit fontScale="92500"/>
          </a:bodyPr>
          <a:lstStyle/>
          <a:p>
            <a:r>
              <a:rPr lang="en-GB" dirty="0"/>
              <a:t>Consider 12-bit virtual address space. Consider a machine with a page size of 1 KB. There are 8 KB of physical memory and 8KB of virtual memory. The TLB is a fully associative cache with space for 4 entries that is currently empty.</a:t>
            </a:r>
          </a:p>
          <a:p>
            <a:r>
              <a:rPr lang="en-GB" dirty="0"/>
              <a:t>Assume that the physical page number is always one more than the virtual page number. This is a sequence of memory address accesses for a program:</a:t>
            </a:r>
          </a:p>
          <a:p>
            <a:pPr lvl="1"/>
            <a:r>
              <a:rPr lang="en-GB" dirty="0"/>
              <a:t>0x294, 0xA76, 0x5A4, 0x923, 0xCFF, 0xA12, 0xF9F, 0x392, 0x341.</a:t>
            </a:r>
          </a:p>
          <a:p>
            <a:r>
              <a:rPr lang="en-GB" dirty="0"/>
              <a:t>Here is the current state of the page table.</a:t>
            </a:r>
          </a:p>
          <a:p>
            <a:r>
              <a:rPr lang="en-GB" dirty="0"/>
              <a:t>How many TLB hits and page faults are there? What are the contents of the TLB at the end of the sequence?</a:t>
            </a:r>
            <a:endParaRPr lang="en-SE" dirty="0"/>
          </a:p>
        </p:txBody>
      </p:sp>
      <p:graphicFrame>
        <p:nvGraphicFramePr>
          <p:cNvPr id="4" name="Table 3">
            <a:extLst>
              <a:ext uri="{FF2B5EF4-FFF2-40B4-BE49-F238E27FC236}">
                <a16:creationId xmlns:a16="http://schemas.microsoft.com/office/drawing/2014/main" id="{04BBA2F3-A4F1-C979-D925-35C196F3FF8A}"/>
              </a:ext>
            </a:extLst>
          </p:cNvPr>
          <p:cNvGraphicFramePr>
            <a:graphicFrameLocks noGrp="1"/>
          </p:cNvGraphicFramePr>
          <p:nvPr>
            <p:extLst>
              <p:ext uri="{D42A27DB-BD31-4B8C-83A1-F6EECF244321}">
                <p14:modId xmlns:p14="http://schemas.microsoft.com/office/powerpoint/2010/main" val="1912314141"/>
              </p:ext>
            </p:extLst>
          </p:nvPr>
        </p:nvGraphicFramePr>
        <p:xfrm>
          <a:off x="9220200" y="1798320"/>
          <a:ext cx="2413000" cy="33375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3242888982"/>
                    </a:ext>
                  </a:extLst>
                </a:gridCol>
                <a:gridCol w="838200">
                  <a:extLst>
                    <a:ext uri="{9D8B030D-6E8A-4147-A177-3AD203B41FA5}">
                      <a16:colId xmlns:a16="http://schemas.microsoft.com/office/drawing/2014/main" val="1227491433"/>
                    </a:ext>
                  </a:extLst>
                </a:gridCol>
                <a:gridCol w="736600">
                  <a:extLst>
                    <a:ext uri="{9D8B030D-6E8A-4147-A177-3AD203B41FA5}">
                      <a16:colId xmlns:a16="http://schemas.microsoft.com/office/drawing/2014/main" val="867935394"/>
                    </a:ext>
                  </a:extLst>
                </a:gridCol>
              </a:tblGrid>
              <a:tr h="370840">
                <a:tc>
                  <a:txBody>
                    <a:bodyPr/>
                    <a:lstStyle/>
                    <a:p>
                      <a:pPr algn="ctr"/>
                      <a:r>
                        <a:rPr lang="en-GB" b="1" dirty="0">
                          <a:solidFill>
                            <a:schemeClr val="tx1"/>
                          </a:solidFill>
                        </a:rPr>
                        <a:t>VPN</a:t>
                      </a:r>
                      <a:endParaRPr lang="en-SE" b="1" dirty="0">
                        <a:solidFill>
                          <a:schemeClr val="tx1"/>
                        </a:solidFill>
                      </a:endParaRPr>
                    </a:p>
                  </a:txBody>
                  <a:tcPr/>
                </a:tc>
                <a:tc>
                  <a:txBody>
                    <a:bodyPr/>
                    <a:lstStyle/>
                    <a:p>
                      <a:pPr algn="ctr"/>
                      <a:r>
                        <a:rPr lang="en-GB" b="1" dirty="0">
                          <a:solidFill>
                            <a:schemeClr val="tx1"/>
                          </a:solidFill>
                        </a:rPr>
                        <a:t>Valid</a:t>
                      </a:r>
                      <a:endParaRPr lang="en-SE" b="1" dirty="0">
                        <a:solidFill>
                          <a:schemeClr val="tx1"/>
                        </a:solidFill>
                      </a:endParaRPr>
                    </a:p>
                  </a:txBody>
                  <a:tcPr/>
                </a:tc>
                <a:tc>
                  <a:txBody>
                    <a:bodyPr/>
                    <a:lstStyle/>
                    <a:p>
                      <a:pPr algn="ctr"/>
                      <a:r>
                        <a:rPr lang="en-GB" b="1" dirty="0">
                          <a:solidFill>
                            <a:schemeClr val="tx1"/>
                          </a:solidFill>
                        </a:rPr>
                        <a:t>PPN</a:t>
                      </a:r>
                      <a:endParaRPr lang="en-SE" b="1" dirty="0">
                        <a:solidFill>
                          <a:schemeClr val="tx1"/>
                        </a:solidFill>
                      </a:endParaRPr>
                    </a:p>
                  </a:txBody>
                  <a:tcPr/>
                </a:tc>
                <a:extLst>
                  <a:ext uri="{0D108BD9-81ED-4DB2-BD59-A6C34878D82A}">
                    <a16:rowId xmlns:a16="http://schemas.microsoft.com/office/drawing/2014/main" val="226913582"/>
                  </a:ext>
                </a:extLst>
              </a:tr>
              <a:tr h="370840">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1316272566"/>
                  </a:ext>
                </a:extLst>
              </a:tr>
              <a:tr h="370840">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964032363"/>
                  </a:ext>
                </a:extLst>
              </a:tr>
              <a:tr h="370840">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1511346211"/>
                  </a:ext>
                </a:extLst>
              </a:tr>
              <a:tr h="370840">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extLst>
                  <a:ext uri="{0D108BD9-81ED-4DB2-BD59-A6C34878D82A}">
                    <a16:rowId xmlns:a16="http://schemas.microsoft.com/office/drawing/2014/main" val="3472819907"/>
                  </a:ext>
                </a:extLst>
              </a:tr>
              <a:tr h="370840">
                <a:tc>
                  <a:txBody>
                    <a:bodyPr/>
                    <a:lstStyle/>
                    <a:p>
                      <a:pPr algn="ctr"/>
                      <a:r>
                        <a:rPr lang="en-GB" dirty="0">
                          <a:solidFill>
                            <a:schemeClr val="tx1"/>
                          </a:solidFill>
                        </a:rPr>
                        <a:t>4</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3061483303"/>
                  </a:ext>
                </a:extLst>
              </a:tr>
              <a:tr h="370840">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6</a:t>
                      </a:r>
                      <a:endParaRPr lang="en-SE" dirty="0">
                        <a:solidFill>
                          <a:schemeClr val="tx1"/>
                        </a:solidFill>
                      </a:endParaRPr>
                    </a:p>
                  </a:txBody>
                  <a:tcPr/>
                </a:tc>
                <a:extLst>
                  <a:ext uri="{0D108BD9-81ED-4DB2-BD59-A6C34878D82A}">
                    <a16:rowId xmlns:a16="http://schemas.microsoft.com/office/drawing/2014/main" val="3130938275"/>
                  </a:ext>
                </a:extLst>
              </a:tr>
              <a:tr h="370840">
                <a:tc>
                  <a:txBody>
                    <a:bodyPr/>
                    <a:lstStyle/>
                    <a:p>
                      <a:pPr algn="ctr"/>
                      <a:r>
                        <a:rPr lang="en-GB" dirty="0">
                          <a:solidFill>
                            <a:schemeClr val="tx1"/>
                          </a:solidFill>
                        </a:rPr>
                        <a:t>6</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7</a:t>
                      </a:r>
                      <a:endParaRPr lang="en-SE" dirty="0">
                        <a:solidFill>
                          <a:schemeClr val="tx1"/>
                        </a:solidFill>
                      </a:endParaRPr>
                    </a:p>
                  </a:txBody>
                  <a:tcPr/>
                </a:tc>
                <a:extLst>
                  <a:ext uri="{0D108BD9-81ED-4DB2-BD59-A6C34878D82A}">
                    <a16:rowId xmlns:a16="http://schemas.microsoft.com/office/drawing/2014/main" val="2679177570"/>
                  </a:ext>
                </a:extLst>
              </a:tr>
              <a:tr h="370840">
                <a:tc>
                  <a:txBody>
                    <a:bodyPr/>
                    <a:lstStyle/>
                    <a:p>
                      <a:pPr algn="ct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870116976"/>
                  </a:ext>
                </a:extLst>
              </a:tr>
            </a:tbl>
          </a:graphicData>
        </a:graphic>
      </p:graphicFrame>
      <p:sp>
        <p:nvSpPr>
          <p:cNvPr id="7" name="TextBox 6">
            <a:extLst>
              <a:ext uri="{FF2B5EF4-FFF2-40B4-BE49-F238E27FC236}">
                <a16:creationId xmlns:a16="http://schemas.microsoft.com/office/drawing/2014/main" id="{535DBFB9-F566-99DC-02B2-D80A63836A7D}"/>
              </a:ext>
            </a:extLst>
          </p:cNvPr>
          <p:cNvSpPr txBox="1"/>
          <p:nvPr/>
        </p:nvSpPr>
        <p:spPr>
          <a:xfrm flipH="1">
            <a:off x="9906000" y="5146638"/>
            <a:ext cx="1295400" cy="400110"/>
          </a:xfrm>
          <a:prstGeom prst="rect">
            <a:avLst/>
          </a:prstGeom>
          <a:noFill/>
        </p:spPr>
        <p:txBody>
          <a:bodyPr wrap="square" rtlCol="0">
            <a:spAutoFit/>
          </a:bodyPr>
          <a:lstStyle/>
          <a:p>
            <a:r>
              <a:rPr lang="en-GB" sz="2000" dirty="0">
                <a:latin typeface="Gill Sans Light"/>
              </a:rPr>
              <a:t>Page Table</a:t>
            </a:r>
            <a:endParaRPr lang="en-SE" sz="2000" dirty="0">
              <a:latin typeface="Gill Sans Light"/>
            </a:endParaRPr>
          </a:p>
        </p:txBody>
      </p:sp>
    </p:spTree>
    <p:extLst>
      <p:ext uri="{BB962C8B-B14F-4D97-AF65-F5344CB8AC3E}">
        <p14:creationId xmlns:p14="http://schemas.microsoft.com/office/powerpoint/2010/main" val="109695122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F4D7-EF97-0FD6-9D37-1DB51AA25F1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C6108C7-E8FB-162F-C273-2A3E75178DF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86FAF67B-DA9A-3261-BF65-780056848831}"/>
              </a:ext>
            </a:extLst>
          </p:cNvPr>
          <p:cNvPicPr>
            <a:picLocks noChangeAspect="1"/>
          </p:cNvPicPr>
          <p:nvPr/>
        </p:nvPicPr>
        <p:blipFill>
          <a:blip r:embed="rId3"/>
          <a:stretch>
            <a:fillRect/>
          </a:stretch>
        </p:blipFill>
        <p:spPr>
          <a:xfrm>
            <a:off x="76200" y="152400"/>
            <a:ext cx="6768245" cy="3165891"/>
          </a:xfrm>
          <a:prstGeom prst="rect">
            <a:avLst/>
          </a:prstGeom>
        </p:spPr>
      </p:pic>
      <p:pic>
        <p:nvPicPr>
          <p:cNvPr id="7" name="Picture 6">
            <a:extLst>
              <a:ext uri="{FF2B5EF4-FFF2-40B4-BE49-F238E27FC236}">
                <a16:creationId xmlns:a16="http://schemas.microsoft.com/office/drawing/2014/main" id="{0DA14845-9798-84B8-D69B-6CE1244D6874}"/>
              </a:ext>
            </a:extLst>
          </p:cNvPr>
          <p:cNvPicPr>
            <a:picLocks noChangeAspect="1"/>
          </p:cNvPicPr>
          <p:nvPr/>
        </p:nvPicPr>
        <p:blipFill>
          <a:blip r:embed="rId4"/>
          <a:stretch>
            <a:fillRect/>
          </a:stretch>
        </p:blipFill>
        <p:spPr>
          <a:xfrm>
            <a:off x="6197678" y="5379"/>
            <a:ext cx="5901412" cy="3674574"/>
          </a:xfrm>
          <a:prstGeom prst="rect">
            <a:avLst/>
          </a:prstGeom>
        </p:spPr>
      </p:pic>
      <p:pic>
        <p:nvPicPr>
          <p:cNvPr id="9" name="Picture 8">
            <a:extLst>
              <a:ext uri="{FF2B5EF4-FFF2-40B4-BE49-F238E27FC236}">
                <a16:creationId xmlns:a16="http://schemas.microsoft.com/office/drawing/2014/main" id="{59FB110D-CBC9-BFA7-956F-FBFDCD6F28B2}"/>
              </a:ext>
            </a:extLst>
          </p:cNvPr>
          <p:cNvPicPr>
            <a:picLocks noChangeAspect="1"/>
          </p:cNvPicPr>
          <p:nvPr/>
        </p:nvPicPr>
        <p:blipFill>
          <a:blip r:embed="rId5"/>
          <a:stretch>
            <a:fillRect/>
          </a:stretch>
        </p:blipFill>
        <p:spPr>
          <a:xfrm>
            <a:off x="31376" y="2960888"/>
            <a:ext cx="7557667" cy="3891733"/>
          </a:xfrm>
          <a:prstGeom prst="rect">
            <a:avLst/>
          </a:prstGeom>
        </p:spPr>
      </p:pic>
      <p:sp>
        <p:nvSpPr>
          <p:cNvPr id="10" name="TextBox 9">
            <a:extLst>
              <a:ext uri="{FF2B5EF4-FFF2-40B4-BE49-F238E27FC236}">
                <a16:creationId xmlns:a16="http://schemas.microsoft.com/office/drawing/2014/main" id="{381F7F2D-65B0-98DA-F68E-A7C90A1C2441}"/>
              </a:ext>
            </a:extLst>
          </p:cNvPr>
          <p:cNvSpPr txBox="1"/>
          <p:nvPr/>
        </p:nvSpPr>
        <p:spPr>
          <a:xfrm>
            <a:off x="3810209" y="4742463"/>
            <a:ext cx="3404137" cy="369332"/>
          </a:xfrm>
          <a:prstGeom prst="rect">
            <a:avLst/>
          </a:prstGeom>
          <a:noFill/>
        </p:spPr>
        <p:txBody>
          <a:bodyPr wrap="none" rtlCol="0">
            <a:spAutoFit/>
          </a:bodyPr>
          <a:lstStyle/>
          <a:p>
            <a:r>
              <a:rPr lang="en-US" dirty="0">
                <a:latin typeface="Gill Sans Light"/>
              </a:rPr>
              <a:t>5 lawyers</a:t>
            </a:r>
            <a:r>
              <a:rPr lang="en-US">
                <a:latin typeface="Gill Sans Light"/>
              </a:rPr>
              <a:t>, Si=2</a:t>
            </a:r>
            <a:r>
              <a:rPr lang="en-US" dirty="0">
                <a:latin typeface="Gill Sans Light"/>
              </a:rPr>
              <a:t>, at least 6 chopsticks</a:t>
            </a:r>
            <a:endParaRPr lang="en-SE" dirty="0">
              <a:latin typeface="Gill Sans Light"/>
            </a:endParaRPr>
          </a:p>
        </p:txBody>
      </p:sp>
    </p:spTree>
    <p:extLst>
      <p:ext uri="{BB962C8B-B14F-4D97-AF65-F5344CB8AC3E}">
        <p14:creationId xmlns:p14="http://schemas.microsoft.com/office/powerpoint/2010/main" val="4001657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Rectangle 2"/>
          <p:cNvSpPr>
            <a:spLocks noGrp="1" noChangeArrowheads="1"/>
          </p:cNvSpPr>
          <p:nvPr>
            <p:ph type="title"/>
          </p:nvPr>
        </p:nvSpPr>
        <p:spPr>
          <a:xfrm>
            <a:off x="2286000" y="152401"/>
            <a:ext cx="7391400" cy="474663"/>
          </a:xfrm>
        </p:spPr>
        <p:txBody>
          <a:bodyPr>
            <a:normAutofit fontScale="90000"/>
          </a:bodyPr>
          <a:lstStyle/>
          <a:p>
            <a:r>
              <a:rPr lang="en-US" dirty="0"/>
              <a:t>Quiz V Answer</a:t>
            </a:r>
          </a:p>
        </p:txBody>
      </p:sp>
      <p:sp>
        <p:nvSpPr>
          <p:cNvPr id="2952197" name="Rectangle 5"/>
          <p:cNvSpPr>
            <a:spLocks noChangeArrowheads="1"/>
          </p:cNvSpPr>
          <p:nvPr/>
        </p:nvSpPr>
        <p:spPr bwMode="auto">
          <a:xfrm>
            <a:off x="1600200" y="1143000"/>
            <a:ext cx="8915400" cy="1584280"/>
          </a:xfrm>
          <a:prstGeom prst="rect">
            <a:avLst/>
          </a:prstGeom>
          <a:solidFill>
            <a:schemeClr val="bg1"/>
          </a:solidFill>
          <a:ln w="12700">
            <a:noFill/>
            <a:miter lim="800000"/>
            <a:headEnd/>
            <a:tailEnd/>
          </a:ln>
          <a:effectLst/>
        </p:spPr>
        <p:txBody>
          <a:bodyPr lIns="63500" tIns="25400" rIns="63500" bIns="25400">
            <a:prstTxWarp prst="textNoShape">
              <a:avLst/>
            </a:prstTxWarp>
            <a:spAutoFit/>
          </a:bodyPr>
          <a:lstStyle/>
          <a:p>
            <a:pPr marL="803275" marR="0" lvl="1" indent="-688975" algn="l" defTabSz="457200" rtl="0" eaLnBrk="1" fontAlgn="auto" latinLnBrk="0" hangingPunct="1">
              <a:lnSpc>
                <a:spcPct val="75000"/>
              </a:lnSpc>
              <a:spcBef>
                <a:spcPct val="40000"/>
              </a:spcBef>
              <a:spcAft>
                <a:spcPts val="0"/>
              </a:spcAft>
              <a:buClrTx/>
              <a:buSzPct val="100000"/>
              <a:buFont typeface="Arial" pitchFamily="-65" charset="0"/>
              <a:buAutoNum type="alphaUcPeriod"/>
              <a:tabLst>
                <a:tab pos="738188" algn="l"/>
              </a:tabLst>
              <a:defRPr/>
            </a:pPr>
            <a:r>
              <a:rPr kumimoji="0" lang="en-US" sz="2500" b="1" i="0" u="none" strike="noStrike" kern="1200" cap="none" spc="0" normalizeH="0" baseline="0" noProof="0" dirty="0">
                <a:ln>
                  <a:noFill/>
                </a:ln>
                <a:solidFill>
                  <a:srgbClr val="C0504D"/>
                </a:solidFill>
                <a:effectLst/>
                <a:uLnTx/>
                <a:uFillTx/>
                <a:latin typeface="Calibri"/>
                <a:ea typeface="ＭＳ Ｐゴシック" pitchFamily="-65" charset="-128"/>
                <a:cs typeface="+mn-cs"/>
              </a:rPr>
              <a:t>Yes – if the block size gets too big, fetches become more expensive and the big blocks force out more useful data.</a:t>
            </a:r>
          </a:p>
          <a:p>
            <a:pPr marL="803275" marR="0" lvl="1" indent="-688975" algn="l" defTabSz="457200" rtl="0" eaLnBrk="1" fontAlgn="auto" latinLnBrk="0" hangingPunct="1">
              <a:lnSpc>
                <a:spcPct val="75000"/>
              </a:lnSpc>
              <a:spcBef>
                <a:spcPct val="40000"/>
              </a:spcBef>
              <a:spcAft>
                <a:spcPts val="0"/>
              </a:spcAft>
              <a:buClrTx/>
              <a:buSzPct val="100000"/>
              <a:buFont typeface="Arial" pitchFamily="-65" charset="0"/>
              <a:buAutoNum type="alphaUcPeriod"/>
              <a:tabLst>
                <a:tab pos="738188" algn="l"/>
              </a:tabLst>
              <a:defRPr/>
            </a:pPr>
            <a:r>
              <a:rPr kumimoji="0" lang="en-US" sz="2500" b="1" i="0" u="none" strike="noStrike" kern="1200" cap="none" spc="0" normalizeH="0" baseline="0" noProof="0" dirty="0">
                <a:ln>
                  <a:noFill/>
                </a:ln>
                <a:solidFill>
                  <a:srgbClr val="C0504D"/>
                </a:solidFill>
                <a:effectLst/>
                <a:uLnTx/>
                <a:uFillTx/>
                <a:latin typeface="Calibri"/>
                <a:ea typeface="ＭＳ Ｐゴシック" pitchFamily="-65" charset="-128"/>
                <a:cs typeface="+mn-cs"/>
              </a:rPr>
              <a:t>Certainly! That’s call “tuning”</a:t>
            </a:r>
            <a:endParaRPr kumimoji="0" lang="en-US" sz="2500" b="1" i="0" u="none" strike="noStrike" kern="1200" cap="none" spc="0" normalizeH="0" baseline="0" noProof="0" dirty="0">
              <a:ln>
                <a:noFill/>
              </a:ln>
              <a:solidFill>
                <a:srgbClr val="0D407F"/>
              </a:solidFill>
              <a:effectLst/>
              <a:uLnTx/>
              <a:uFillTx/>
              <a:latin typeface="Calibri"/>
              <a:ea typeface="ＭＳ Ｐゴシック" pitchFamily="-65" charset="-128"/>
              <a:cs typeface="+mn-cs"/>
            </a:endParaRPr>
          </a:p>
          <a:p>
            <a:pPr marL="803275" marR="0" lvl="1" indent="-688975" algn="l" defTabSz="457200" rtl="0" eaLnBrk="1" fontAlgn="auto" latinLnBrk="0" hangingPunct="1">
              <a:lnSpc>
                <a:spcPct val="75000"/>
              </a:lnSpc>
              <a:spcBef>
                <a:spcPct val="40000"/>
              </a:spcBef>
              <a:spcAft>
                <a:spcPts val="0"/>
              </a:spcAft>
              <a:buClrTx/>
              <a:buSzPct val="100000"/>
              <a:buFontTx/>
              <a:buAutoNum type="alphaUcPeriod"/>
              <a:tabLst>
                <a:tab pos="738188" algn="l"/>
              </a:tabLst>
              <a:defRPr/>
            </a:pPr>
            <a:r>
              <a:rPr kumimoji="0" lang="en-US" sz="2500" b="1" i="0" u="none" strike="noStrike" kern="1200" cap="none" spc="0" normalizeH="0" baseline="0" noProof="0" dirty="0">
                <a:ln>
                  <a:noFill/>
                </a:ln>
                <a:solidFill>
                  <a:prstClr val="black"/>
                </a:solidFill>
                <a:effectLst/>
                <a:uLnTx/>
                <a:uFillTx/>
                <a:latin typeface="Calibri"/>
                <a:ea typeface="ＭＳ Ｐゴシック" pitchFamily="-65" charset="-128"/>
                <a:cs typeface="+mn-cs"/>
              </a:rPr>
              <a:t>“Most Recent” items </a:t>
            </a:r>
            <a:r>
              <a:rPr kumimoji="0" lang="en-US" sz="2800" b="1" i="0" u="none" strike="noStrike" kern="1200" cap="none" spc="0" normalizeH="0" baseline="0" noProof="0" dirty="0" err="1">
                <a:ln>
                  <a:noFill/>
                </a:ln>
                <a:solidFill>
                  <a:prstClr val="black"/>
                </a:solidFill>
                <a:effectLst/>
                <a:uLnTx/>
                <a:uFillTx/>
                <a:latin typeface="Symbol" pitchFamily="-65" charset="2"/>
                <a:ea typeface="ＭＳ Ｐゴシック" pitchFamily="-65" charset="-128"/>
                <a:cs typeface="+mn-cs"/>
              </a:rPr>
              <a:t></a:t>
            </a:r>
            <a:r>
              <a:rPr kumimoji="0" lang="en-US" sz="2500" b="1" i="0" u="none" strike="noStrike" kern="1200" cap="none" spc="0" normalizeH="0" baseline="0" noProof="0" dirty="0">
                <a:ln>
                  <a:noFill/>
                </a:ln>
                <a:solidFill>
                  <a:prstClr val="black"/>
                </a:solidFill>
                <a:effectLst/>
                <a:uLnTx/>
                <a:uFillTx/>
                <a:latin typeface="Calibri"/>
                <a:ea typeface="ＭＳ Ｐゴシック" pitchFamily="-65" charset="-128"/>
                <a:cs typeface="+mn-cs"/>
              </a:rPr>
              <a:t> </a:t>
            </a:r>
            <a:r>
              <a:rPr kumimoji="0" lang="en-US" sz="2500" b="1" i="0" u="sng" strike="noStrike" kern="1200" cap="none" spc="0" normalizeH="0" baseline="0" noProof="0" dirty="0">
                <a:ln>
                  <a:noFill/>
                </a:ln>
                <a:solidFill>
                  <a:prstClr val="black"/>
                </a:solidFill>
                <a:effectLst/>
                <a:uLnTx/>
                <a:uFillTx/>
                <a:latin typeface="Calibri"/>
                <a:ea typeface="ＭＳ Ｐゴシック" pitchFamily="-65" charset="-128"/>
                <a:cs typeface="+mn-cs"/>
              </a:rPr>
              <a:t>Temporal</a:t>
            </a:r>
            <a:r>
              <a:rPr kumimoji="0" lang="en-US" sz="2500" b="1" i="0" u="none" strike="noStrike" kern="1200" cap="none" spc="0" normalizeH="0" baseline="0" noProof="0" dirty="0">
                <a:ln>
                  <a:noFill/>
                </a:ln>
                <a:solidFill>
                  <a:prstClr val="black"/>
                </a:solidFill>
                <a:effectLst/>
                <a:uLnTx/>
                <a:uFillTx/>
                <a:latin typeface="Calibri"/>
                <a:ea typeface="ＭＳ Ｐゴシック" pitchFamily="-65" charset="-128"/>
                <a:cs typeface="+mn-cs"/>
              </a:rPr>
              <a:t> locality</a:t>
            </a:r>
          </a:p>
        </p:txBody>
      </p:sp>
      <p:sp>
        <p:nvSpPr>
          <p:cNvPr id="2952198" name="AutoShape 6"/>
          <p:cNvSpPr>
            <a:spLocks noChangeArrowheads="1"/>
          </p:cNvSpPr>
          <p:nvPr/>
        </p:nvSpPr>
        <p:spPr bwMode="auto">
          <a:xfrm>
            <a:off x="9017000" y="5821642"/>
            <a:ext cx="1455738" cy="497919"/>
          </a:xfrm>
          <a:prstGeom prst="roundRect">
            <a:avLst>
              <a:gd name="adj" fmla="val 44583"/>
            </a:avLst>
          </a:prstGeom>
          <a:noFill/>
          <a:ln w="76200">
            <a:solidFill>
              <a:schemeClr val="tx1"/>
            </a:solidFill>
            <a:round/>
            <a:headEnd/>
            <a:tailEnd/>
          </a:ln>
          <a:effectLst/>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4"/>
          <p:cNvSpPr>
            <a:spLocks noChangeArrowheads="1"/>
          </p:cNvSpPr>
          <p:nvPr/>
        </p:nvSpPr>
        <p:spPr bwMode="auto">
          <a:xfrm>
            <a:off x="9080500" y="3706813"/>
            <a:ext cx="1371600" cy="2895600"/>
          </a:xfrm>
          <a:prstGeom prst="rect">
            <a:avLst/>
          </a:prstGeom>
          <a:noFill/>
          <a:ln w="12700">
            <a:solidFill>
              <a:schemeClr val="tx1"/>
            </a:solidFill>
            <a:miter lim="800000"/>
            <a:headEnd/>
            <a:tailEnd/>
          </a:ln>
          <a:effectLst/>
        </p:spPr>
        <p:txBody>
          <a:bodyPr lIns="90487" tIns="44450" rIns="90487" bIns="44450">
            <a:prstTxWarp prst="textNoShape">
              <a:avLst/>
            </a:prstTxWarp>
          </a:bodyPr>
          <a:lstStyle/>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   ABC</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1: FFF</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1: FFT</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2: FTF</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2: FTT</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3: TFF</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3: TFT</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4: TTF</a:t>
            </a:r>
          </a:p>
          <a:p>
            <a:pPr marL="203200" marR="0" lvl="0" indent="-203200" algn="l" defTabSz="457200" rtl="0" eaLnBrk="1" fontAlgn="auto" latinLnBrk="0" hangingPunct="1">
              <a:lnSpc>
                <a:spcPct val="85000"/>
              </a:lnSpc>
              <a:spcBef>
                <a:spcPts val="0"/>
              </a:spcBef>
              <a:spcAft>
                <a:spcPts val="0"/>
              </a:spcAft>
              <a:buClrTx/>
              <a:buSzPct val="100000"/>
              <a:buFontTx/>
              <a:buNone/>
              <a:tabLst/>
              <a:defRPr/>
            </a:pPr>
            <a:r>
              <a:rPr kumimoji="0" lang="en-US" sz="2400" b="1" i="0" u="none" strike="noStrike" kern="1200" cap="none" spc="0" normalizeH="0" baseline="0" noProof="0" dirty="0">
                <a:ln>
                  <a:noFill/>
                </a:ln>
                <a:solidFill>
                  <a:prstClr val="black"/>
                </a:solidFill>
                <a:effectLst/>
                <a:uLnTx/>
                <a:uFillTx/>
                <a:latin typeface="Courier New" pitchFamily="-65" charset="0"/>
                <a:ea typeface="+mn-ea"/>
                <a:cs typeface="+mn-cs"/>
              </a:rPr>
              <a:t>5: TTT</a:t>
            </a:r>
          </a:p>
        </p:txBody>
      </p:sp>
      <p:sp>
        <p:nvSpPr>
          <p:cNvPr id="2" name="Rectangle 3">
            <a:extLst>
              <a:ext uri="{FF2B5EF4-FFF2-40B4-BE49-F238E27FC236}">
                <a16:creationId xmlns:a16="http://schemas.microsoft.com/office/drawing/2014/main" id="{883AC2CC-28A0-6B31-EA79-F86EF3B2F31B}"/>
              </a:ext>
            </a:extLst>
          </p:cNvPr>
          <p:cNvSpPr txBox="1">
            <a:spLocks noChangeArrowheads="1"/>
          </p:cNvSpPr>
          <p:nvPr/>
        </p:nvSpPr>
        <p:spPr>
          <a:xfrm>
            <a:off x="1600200" y="3733800"/>
            <a:ext cx="7391400" cy="235585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03275" marR="0" lvl="1" indent="-688975" algn="l" defTabSz="457200" rtl="0" eaLnBrk="1" fontAlgn="auto" latinLnBrk="0" hangingPunct="1">
              <a:lnSpc>
                <a:spcPct val="75000"/>
              </a:lnSpc>
              <a:spcBef>
                <a:spcPct val="20000"/>
              </a:spcBef>
              <a:spcAft>
                <a:spcPts val="0"/>
              </a:spcAft>
              <a:buClrTx/>
              <a:buSzTx/>
              <a:buFont typeface="Times" pitchFamily="-65" charset="0"/>
              <a:buAutoNum type="alphaUcPeriod"/>
              <a:tabLst>
                <a:tab pos="738188" algn="l"/>
              </a:tabLst>
              <a:defRPr/>
            </a:pPr>
            <a:r>
              <a:rPr kumimoji="0" lang="en-US" sz="2500" b="0" i="0" u="none" strike="noStrike" kern="1200" cap="none" spc="0" normalizeH="0" baseline="0" noProof="0">
                <a:ln>
                  <a:noFill/>
                </a:ln>
                <a:solidFill>
                  <a:prstClr val="black"/>
                </a:solidFill>
                <a:effectLst/>
                <a:uLnTx/>
                <a:uFillTx/>
                <a:latin typeface="Calibri"/>
                <a:ea typeface="+mn-ea"/>
                <a:cs typeface="+mn-cs"/>
              </a:rPr>
              <a:t>For a given cache size: a larger block size can cause a lower hit rate than a smaller one.</a:t>
            </a:r>
          </a:p>
          <a:p>
            <a:pPr marL="803275" marR="0" lvl="1" indent="-688975" algn="l" defTabSz="457200" rtl="0" eaLnBrk="1" fontAlgn="auto" latinLnBrk="0" hangingPunct="1">
              <a:lnSpc>
                <a:spcPct val="75000"/>
              </a:lnSpc>
              <a:spcBef>
                <a:spcPct val="20000"/>
              </a:spcBef>
              <a:spcAft>
                <a:spcPts val="0"/>
              </a:spcAft>
              <a:buClrTx/>
              <a:buSzTx/>
              <a:buFont typeface="Times" pitchFamily="-65" charset="0"/>
              <a:buAutoNum type="alphaUcPeriod"/>
              <a:tabLst>
                <a:tab pos="738188" algn="l"/>
              </a:tabLst>
              <a:defRPr/>
            </a:pPr>
            <a:r>
              <a:rPr kumimoji="0" lang="en-US" sz="2500" b="0" i="0" u="none" strike="noStrike" kern="1200" cap="none" spc="0" normalizeH="0" baseline="0" noProof="0">
                <a:ln>
                  <a:noFill/>
                </a:ln>
                <a:solidFill>
                  <a:prstClr val="black"/>
                </a:solidFill>
                <a:effectLst/>
                <a:uLnTx/>
                <a:uFillTx/>
                <a:latin typeface="Calibri"/>
                <a:ea typeface="+mn-ea"/>
                <a:cs typeface="+mn-cs"/>
              </a:rPr>
              <a:t>If you know your computer’s cache size, you can often </a:t>
            </a:r>
            <a:r>
              <a:rPr kumimoji="0" lang="en-US" sz="2500" b="0" i="0" u="none" strike="noStrike" kern="1200" cap="none" spc="0" normalizeH="0" baseline="0" noProof="0">
                <a:ln>
                  <a:noFill/>
                </a:ln>
                <a:solidFill>
                  <a:srgbClr val="C0504D"/>
                </a:solidFill>
                <a:effectLst/>
                <a:uLnTx/>
                <a:uFillTx/>
                <a:latin typeface="Calibri"/>
                <a:ea typeface="+mn-ea"/>
                <a:cs typeface="+mn-cs"/>
              </a:rPr>
              <a:t>make your code run faster</a:t>
            </a:r>
            <a:r>
              <a:rPr kumimoji="0" lang="en-US" sz="2500" b="0" i="0" u="none" strike="noStrike" kern="1200" cap="none" spc="0" normalizeH="0" baseline="0" noProof="0">
                <a:ln>
                  <a:noFill/>
                </a:ln>
                <a:solidFill>
                  <a:prstClr val="black"/>
                </a:solidFill>
                <a:effectLst/>
                <a:uLnTx/>
                <a:uFillTx/>
                <a:latin typeface="Calibri"/>
                <a:ea typeface="+mn-ea"/>
                <a:cs typeface="+mn-cs"/>
              </a:rPr>
              <a:t>.</a:t>
            </a:r>
          </a:p>
          <a:p>
            <a:pPr marL="803275" marR="0" lvl="1" indent="-688975" algn="l" defTabSz="457200" rtl="0" eaLnBrk="1" fontAlgn="auto" latinLnBrk="0" hangingPunct="1">
              <a:lnSpc>
                <a:spcPct val="75000"/>
              </a:lnSpc>
              <a:spcBef>
                <a:spcPct val="20000"/>
              </a:spcBef>
              <a:spcAft>
                <a:spcPts val="0"/>
              </a:spcAft>
              <a:buClrTx/>
              <a:buSzTx/>
              <a:buFont typeface="Times" pitchFamily="-65" charset="0"/>
              <a:buAutoNum type="alphaUcPeriod"/>
              <a:tabLst>
                <a:tab pos="738188" algn="l"/>
              </a:tabLst>
              <a:defRPr/>
            </a:pPr>
            <a:r>
              <a:rPr kumimoji="0" lang="en-US" sz="2500" b="0" i="0" u="none" strike="noStrike" kern="1200" cap="none" spc="0" normalizeH="0" baseline="0" noProof="0">
                <a:ln>
                  <a:noFill/>
                </a:ln>
                <a:solidFill>
                  <a:prstClr val="black"/>
                </a:solidFill>
                <a:effectLst/>
                <a:uLnTx/>
                <a:uFillTx/>
                <a:latin typeface="Calibri"/>
                <a:ea typeface="+mn-ea"/>
                <a:cs typeface="+mn-cs"/>
              </a:rPr>
              <a:t>Memory hierarchies take advantage of </a:t>
            </a:r>
            <a:r>
              <a:rPr kumimoji="0" lang="en-US" sz="2500" b="0" i="0" u="none" strike="noStrike" kern="1200" cap="none" spc="0" normalizeH="0" baseline="0" noProof="0">
                <a:ln>
                  <a:noFill/>
                </a:ln>
                <a:solidFill>
                  <a:srgbClr val="C0504D"/>
                </a:solidFill>
                <a:effectLst/>
                <a:uLnTx/>
                <a:uFillTx/>
                <a:latin typeface="Calibri"/>
                <a:ea typeface="+mn-ea"/>
                <a:cs typeface="+mn-cs"/>
              </a:rPr>
              <a:t>spatial locality </a:t>
            </a:r>
            <a:r>
              <a:rPr kumimoji="0" lang="en-US" sz="2500" b="0" i="0" u="none" strike="noStrike" kern="1200" cap="none" spc="0" normalizeH="0" baseline="0" noProof="0">
                <a:ln>
                  <a:noFill/>
                </a:ln>
                <a:solidFill>
                  <a:prstClr val="black"/>
                </a:solidFill>
                <a:effectLst/>
                <a:uLnTx/>
                <a:uFillTx/>
                <a:latin typeface="Calibri"/>
                <a:ea typeface="+mn-ea"/>
                <a:cs typeface="+mn-cs"/>
              </a:rPr>
              <a:t>by keeping the most recent data items </a:t>
            </a:r>
            <a:r>
              <a:rPr kumimoji="0" lang="en-US" sz="2500" b="0" i="0" u="none" strike="noStrike" kern="1200" cap="none" spc="0" normalizeH="0" baseline="0" noProof="0">
                <a:ln>
                  <a:noFill/>
                </a:ln>
                <a:solidFill>
                  <a:srgbClr val="C0504D"/>
                </a:solidFill>
                <a:effectLst/>
                <a:uLnTx/>
                <a:uFillTx/>
                <a:latin typeface="Calibri"/>
                <a:ea typeface="+mn-ea"/>
                <a:cs typeface="+mn-cs"/>
              </a:rPr>
              <a:t>closer </a:t>
            </a:r>
            <a:r>
              <a:rPr kumimoji="0" lang="en-US" sz="2500" b="0" i="0" u="none" strike="noStrike" kern="1200" cap="none" spc="0" normalizeH="0" baseline="0" noProof="0">
                <a:ln>
                  <a:noFill/>
                </a:ln>
                <a:solidFill>
                  <a:prstClr val="black"/>
                </a:solidFill>
                <a:effectLst/>
                <a:uLnTx/>
                <a:uFillTx/>
                <a:latin typeface="Calibri"/>
                <a:ea typeface="+mn-ea"/>
                <a:cs typeface="+mn-cs"/>
              </a:rPr>
              <a:t>to the processor.</a:t>
            </a:r>
            <a:endParaRPr kumimoji="0" lang="en-US" sz="25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19658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952197">
                                            <p:txEl>
                                              <p:pRg st="0" end="0"/>
                                            </p:txEl>
                                          </p:spTgt>
                                        </p:tgtEl>
                                        <p:attrNameLst>
                                          <p:attrName>style.visibility</p:attrName>
                                        </p:attrNameLst>
                                      </p:cBhvr>
                                      <p:to>
                                        <p:strVal val="visible"/>
                                      </p:to>
                                    </p:set>
                                    <p:anim calcmode="lin" valueType="num">
                                      <p:cBhvr>
                                        <p:cTn id="7" dur="1000" fill="hold"/>
                                        <p:tgtEl>
                                          <p:spTgt spid="295219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95219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95219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952197">
                                            <p:txEl>
                                              <p:pRg st="0" end="0"/>
                                            </p:txEl>
                                          </p:spTgt>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2952197">
                                            <p:txEl>
                                              <p:pRg st="1" end="1"/>
                                            </p:txEl>
                                          </p:spTgt>
                                        </p:tgtEl>
                                        <p:attrNameLst>
                                          <p:attrName>style.visibility</p:attrName>
                                        </p:attrNameLst>
                                      </p:cBhvr>
                                      <p:to>
                                        <p:strVal val="visible"/>
                                      </p:to>
                                    </p:set>
                                    <p:anim calcmode="lin" valueType="num">
                                      <p:cBhvr>
                                        <p:cTn id="13" dur="1000" fill="hold"/>
                                        <p:tgtEl>
                                          <p:spTgt spid="2952197">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952197">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952197">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2952197">
                                            <p:txEl>
                                              <p:pRg st="1" end="1"/>
                                            </p:txEl>
                                          </p:spTgt>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2952197">
                                            <p:txEl>
                                              <p:pRg st="2" end="2"/>
                                            </p:txEl>
                                          </p:spTgt>
                                        </p:tgtEl>
                                        <p:attrNameLst>
                                          <p:attrName>style.visibility</p:attrName>
                                        </p:attrNameLst>
                                      </p:cBhvr>
                                      <p:to>
                                        <p:strVal val="visible"/>
                                      </p:to>
                                    </p:set>
                                    <p:anim calcmode="lin" valueType="num">
                                      <p:cBhvr>
                                        <p:cTn id="19" dur="1000" fill="hold"/>
                                        <p:tgtEl>
                                          <p:spTgt spid="2952197">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2952197">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2952197">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295219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9" presetClass="entr" presetSubtype="0" accel="100000" fill="hold" grpId="0" nodeType="clickEffect">
                                  <p:stCondLst>
                                    <p:cond delay="0"/>
                                  </p:stCondLst>
                                  <p:childTnLst>
                                    <p:set>
                                      <p:cBhvr>
                                        <p:cTn id="26" dur="1" fill="hold">
                                          <p:stCondLst>
                                            <p:cond delay="0"/>
                                          </p:stCondLst>
                                        </p:cTn>
                                        <p:tgtEl>
                                          <p:spTgt spid="2952198"/>
                                        </p:tgtEl>
                                        <p:attrNameLst>
                                          <p:attrName>style.visibility</p:attrName>
                                        </p:attrNameLst>
                                      </p:cBhvr>
                                      <p:to>
                                        <p:strVal val="visible"/>
                                      </p:to>
                                    </p:set>
                                    <p:anim calcmode="lin" valueType="num">
                                      <p:cBhvr>
                                        <p:cTn id="27" dur="500" fill="hold"/>
                                        <p:tgtEl>
                                          <p:spTgt spid="2952198"/>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2952198"/>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2952198"/>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2952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2197" grpId="0" build="p"/>
      <p:bldP spid="295219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047A-EE68-5B76-8BBD-6D588E0660C4}"/>
              </a:ext>
            </a:extLst>
          </p:cNvPr>
          <p:cNvSpPr>
            <a:spLocks noGrp="1"/>
          </p:cNvSpPr>
          <p:nvPr>
            <p:ph type="title"/>
          </p:nvPr>
        </p:nvSpPr>
        <p:spPr/>
        <p:txBody>
          <a:bodyPr/>
          <a:lstStyle/>
          <a:p>
            <a:r>
              <a:rPr lang="en-US" dirty="0"/>
              <a:t>Quiz </a:t>
            </a:r>
            <a:r>
              <a:rPr lang="en-US" dirty="0" err="1"/>
              <a:t>con’t</a:t>
            </a:r>
            <a:endParaRPr lang="en-SE" dirty="0"/>
          </a:p>
        </p:txBody>
      </p:sp>
      <p:sp>
        <p:nvSpPr>
          <p:cNvPr id="3" name="Content Placeholder 2">
            <a:extLst>
              <a:ext uri="{FF2B5EF4-FFF2-40B4-BE49-F238E27FC236}">
                <a16:creationId xmlns:a16="http://schemas.microsoft.com/office/drawing/2014/main" id="{86942D27-9669-47FF-53E2-F1A26E354108}"/>
              </a:ext>
            </a:extLst>
          </p:cNvPr>
          <p:cNvSpPr>
            <a:spLocks noGrp="1"/>
          </p:cNvSpPr>
          <p:nvPr>
            <p:ph idx="1"/>
          </p:nvPr>
        </p:nvSpPr>
        <p:spPr/>
        <p:txBody>
          <a:bodyPr>
            <a:normAutofit lnSpcReduction="10000"/>
          </a:bodyPr>
          <a:lstStyle/>
          <a:p>
            <a:r>
              <a:rPr lang="en-GB" dirty="0"/>
              <a:t>For a given cache size, a larger block size can cause a lower hit rate than a smaller one.</a:t>
            </a:r>
          </a:p>
          <a:p>
            <a:pPr lvl="1"/>
            <a:r>
              <a:rPr lang="en-GB" dirty="0"/>
              <a:t>True. A large block size leads to fewer cache blocks.</a:t>
            </a:r>
          </a:p>
          <a:p>
            <a:r>
              <a:rPr lang="en-GB" dirty="0"/>
              <a:t>If you know your computer’s cache size, you can often make your code run faster.</a:t>
            </a:r>
          </a:p>
          <a:p>
            <a:pPr lvl="1"/>
            <a:r>
              <a:rPr lang="en-GB" dirty="0"/>
              <a:t>True. By tuning your code to be cache-aware.</a:t>
            </a:r>
          </a:p>
          <a:p>
            <a:r>
              <a:rPr lang="en-GB" dirty="0"/>
              <a:t>Memory hierarchies take advantage of spatial locality by keeping the most recent data items closer to the processor.</a:t>
            </a:r>
          </a:p>
          <a:p>
            <a:pPr lvl="1"/>
            <a:r>
              <a:rPr lang="en-GB" dirty="0"/>
              <a:t>False. This is called temporal locality.</a:t>
            </a:r>
          </a:p>
          <a:p>
            <a:endParaRPr lang="en-SE" dirty="0"/>
          </a:p>
        </p:txBody>
      </p:sp>
      <p:sp>
        <p:nvSpPr>
          <p:cNvPr id="4" name="Slide Number Placeholder 3">
            <a:extLst>
              <a:ext uri="{FF2B5EF4-FFF2-40B4-BE49-F238E27FC236}">
                <a16:creationId xmlns:a16="http://schemas.microsoft.com/office/drawing/2014/main" id="{AA7B3019-F940-41DF-A68F-7BFB54B08AD4}"/>
              </a:ext>
            </a:extLst>
          </p:cNvPr>
          <p:cNvSpPr>
            <a:spLocks noGrp="1"/>
          </p:cNvSpPr>
          <p:nvPr>
            <p:ph type="sldNum" sz="quarter" idx="10"/>
          </p:nvPr>
        </p:nvSpPr>
        <p:spPr>
          <a:xfrm>
            <a:off x="11658600" y="6513661"/>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72</a:t>
            </a:fld>
            <a:endParaRPr lang="en-US" altLang="zh-CN" b="0"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600219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0CEF-9432-9C90-3C29-C69AEF55A32A}"/>
              </a:ext>
            </a:extLst>
          </p:cNvPr>
          <p:cNvSpPr>
            <a:spLocks noGrp="1"/>
          </p:cNvSpPr>
          <p:nvPr>
            <p:ph type="title"/>
          </p:nvPr>
        </p:nvSpPr>
        <p:spPr/>
        <p:txBody>
          <a:bodyPr/>
          <a:lstStyle/>
          <a:p>
            <a:r>
              <a:rPr lang="en-GB" dirty="0"/>
              <a:t>Quiz: Fork</a:t>
            </a:r>
            <a:endParaRPr lang="en-SE" dirty="0"/>
          </a:p>
        </p:txBody>
      </p:sp>
      <p:sp>
        <p:nvSpPr>
          <p:cNvPr id="78" name="object 3">
            <a:extLst>
              <a:ext uri="{FF2B5EF4-FFF2-40B4-BE49-F238E27FC236}">
                <a16:creationId xmlns:a16="http://schemas.microsoft.com/office/drawing/2014/main" id="{439C9D40-2DAC-C037-A7B6-9BB7B2021930}"/>
              </a:ext>
            </a:extLst>
          </p:cNvPr>
          <p:cNvSpPr txBox="1"/>
          <p:nvPr/>
        </p:nvSpPr>
        <p:spPr>
          <a:xfrm>
            <a:off x="135336" y="1197730"/>
            <a:ext cx="5803240" cy="1174039"/>
          </a:xfrm>
          <a:prstGeom prst="rect">
            <a:avLst/>
          </a:prstGeom>
          <a:solidFill>
            <a:schemeClr val="bg1"/>
          </a:solidFill>
          <a:ln w="12700">
            <a:solidFill>
              <a:srgbClr val="000000"/>
            </a:solidFill>
          </a:ln>
        </p:spPr>
        <p:txBody>
          <a:bodyPr vert="horz" wrap="square" lIns="0" tIns="53975" rIns="0" bIns="0" rtlCol="0">
            <a:spAutoFit/>
          </a:bodyPr>
          <a:lstStyle/>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1 #include &lt;</a:t>
            </a:r>
            <a:r>
              <a:rPr lang="en-GB" sz="1600" b="0" kern="0" dirty="0" err="1">
                <a:solidFill>
                  <a:sysClr val="windowText" lastClr="000000"/>
                </a:solidFill>
                <a:latin typeface="Courier New"/>
                <a:cs typeface="Courier New"/>
              </a:rPr>
              <a:t>unistd.h</a:t>
            </a:r>
            <a:r>
              <a:rPr lang="en-GB" sz="1600" b="0" kern="0" dirty="0">
                <a:solidFill>
                  <a:sysClr val="windowText" lastClr="000000"/>
                </a:solidFill>
                <a:latin typeface="Courier New"/>
                <a:cs typeface="Courier New"/>
              </a:rPr>
              <a:t>&gt;</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2 int main (void) {</a:t>
            </a:r>
          </a:p>
          <a:p>
            <a:pPr marL="394969" marR="1337310" indent="-342900" eaLnBrk="1" fontAlgn="auto" hangingPunct="1">
              <a:lnSpc>
                <a:spcPts val="1400"/>
              </a:lnSpc>
              <a:spcBef>
                <a:spcPts val="425"/>
              </a:spcBef>
              <a:spcAft>
                <a:spcPts val="0"/>
              </a:spcAft>
              <a:buAutoNum type="arabicPlain" startAt="3"/>
            </a:pPr>
            <a:r>
              <a:rPr lang="en-GB" sz="1600" b="0" kern="0" dirty="0">
                <a:solidFill>
                  <a:sysClr val="windowText" lastClr="000000"/>
                </a:solidFill>
                <a:latin typeface="Courier New"/>
                <a:cs typeface="Courier New"/>
              </a:rPr>
              <a:t> if(pid1=fork()</a:t>
            </a:r>
            <a:r>
              <a:rPr lang="en-GB" sz="1600" kern="0" dirty="0">
                <a:solidFill>
                  <a:sysClr val="windowText" lastClr="000000"/>
                </a:solidFill>
                <a:latin typeface="Courier New"/>
                <a:cs typeface="Courier New"/>
              </a:rPr>
              <a:t>&gt;0</a:t>
            </a:r>
            <a:r>
              <a:rPr lang="en-GB" sz="1600" b="0" kern="0" dirty="0">
                <a:solidFill>
                  <a:sysClr val="windowText" lastClr="000000"/>
                </a:solidFill>
                <a:latin typeface="Courier New"/>
                <a:cs typeface="Courier New"/>
              </a:rPr>
              <a:t>&amp;&amp;pid2=fork()</a:t>
            </a:r>
            <a:r>
              <a:rPr lang="en-GB" sz="1600" kern="0" dirty="0">
                <a:solidFill>
                  <a:sysClr val="windowText" lastClr="000000"/>
                </a:solidFill>
                <a:latin typeface="Courier New"/>
                <a:cs typeface="Courier New"/>
              </a:rPr>
              <a:t>&gt;0</a:t>
            </a:r>
            <a:r>
              <a:rPr lang="en-GB" sz="1600" b="0" kern="0" dirty="0">
                <a:solidFill>
                  <a:sysClr val="windowText" lastClr="000000"/>
                </a:solidFill>
                <a:latin typeface="Courier New"/>
                <a:cs typeface="Courier New"/>
              </a:rPr>
              <a:t>)</a:t>
            </a:r>
          </a:p>
          <a:p>
            <a:pPr marL="394969" marR="1337310" indent="-342900" eaLnBrk="1" fontAlgn="auto" hangingPunct="1">
              <a:lnSpc>
                <a:spcPts val="1400"/>
              </a:lnSpc>
              <a:spcBef>
                <a:spcPts val="425"/>
              </a:spcBef>
              <a:spcAft>
                <a:spcPts val="0"/>
              </a:spcAft>
              <a:buAutoNum type="arabicPlain" startAt="3"/>
            </a:pPr>
            <a:r>
              <a:rPr lang="en-GB" sz="1600" b="0" kern="0" dirty="0">
                <a:solidFill>
                  <a:sysClr val="windowText" lastClr="000000"/>
                </a:solidFill>
                <a:latin typeface="Courier New"/>
                <a:cs typeface="Courier New"/>
              </a:rPr>
              <a:t>   {pid3=fork();}</a:t>
            </a:r>
          </a:p>
          <a:p>
            <a:pPr marL="52069" marR="1337310" eaLnBrk="1" fontAlgn="auto" hangingPunct="1">
              <a:lnSpc>
                <a:spcPts val="1400"/>
              </a:lnSpc>
              <a:spcBef>
                <a:spcPts val="425"/>
              </a:spcBef>
              <a:spcAft>
                <a:spcPts val="0"/>
              </a:spcAft>
            </a:pPr>
            <a:r>
              <a:rPr lang="en-GB" sz="1600" b="0" kern="0" spc="-15" dirty="0">
                <a:solidFill>
                  <a:sysClr val="windowText" lastClr="000000"/>
                </a:solidFill>
                <a:latin typeface="Courier New"/>
                <a:cs typeface="Courier New"/>
              </a:rPr>
              <a:t>5 }</a:t>
            </a:r>
            <a:endParaRPr sz="1600" b="0" kern="0" dirty="0">
              <a:solidFill>
                <a:sysClr val="windowText" lastClr="000000"/>
              </a:solidFill>
              <a:latin typeface="Courier New"/>
              <a:cs typeface="Courier New"/>
            </a:endParaRPr>
          </a:p>
        </p:txBody>
      </p:sp>
      <p:sp>
        <p:nvSpPr>
          <p:cNvPr id="88" name="内容占位符 2">
            <a:extLst>
              <a:ext uri="{FF2B5EF4-FFF2-40B4-BE49-F238E27FC236}">
                <a16:creationId xmlns:a16="http://schemas.microsoft.com/office/drawing/2014/main" id="{632E99F7-BC27-2C03-2730-A3E9C7B2DB60}"/>
              </a:ext>
            </a:extLst>
          </p:cNvPr>
          <p:cNvSpPr txBox="1">
            <a:spLocks/>
          </p:cNvSpPr>
          <p:nvPr/>
        </p:nvSpPr>
        <p:spPr bwMode="auto">
          <a:xfrm>
            <a:off x="6655202" y="106625"/>
            <a:ext cx="5443246" cy="6557260"/>
          </a:xfrm>
          <a:prstGeom prst="rect">
            <a:avLst/>
          </a:prstGeom>
          <a:solidFill>
            <a:schemeClr val="bg1"/>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1600" b="0" kern="0" dirty="0"/>
              <a:t>Q: How many Hellos are printed out in total? Draw the process family tree. In C, the logical AND operator (&amp;&amp;) employs short-circuit evaluation, meaning it evaluates expressions from left to right and stops as soon as the result of the entire expression is determined. Specifically for (cond1&amp;&amp;cond2): If cond1 evaluates to false (zero), the overall result of the </a:t>
            </a:r>
            <a:r>
              <a:rPr lang="en-GB" sz="1600" kern="0" dirty="0"/>
              <a:t>&amp;&amp;</a:t>
            </a:r>
            <a:r>
              <a:rPr lang="en-GB" sz="1600" b="0" kern="0" dirty="0"/>
              <a:t> operation is already known to be false, so cond2 is not evaluated. If cond1 evaluates to true (non-zero), the evaluation proceeds to the next operand cond2.</a:t>
            </a:r>
          </a:p>
          <a:p>
            <a:r>
              <a:rPr lang="en-GB" sz="1600" b="0" kern="0" dirty="0"/>
              <a:t>A: There are 4 processes in total.</a:t>
            </a:r>
          </a:p>
          <a:p>
            <a:r>
              <a:rPr lang="en-GB" sz="1600" b="0" kern="0" dirty="0"/>
              <a:t>The initial process P0 calls pid1=fork() to create child process P1</a:t>
            </a:r>
            <a:r>
              <a:rPr lang="en-GB" sz="1600" kern="0" dirty="0"/>
              <a:t>. </a:t>
            </a:r>
            <a:r>
              <a:rPr lang="en-US" altLang="zh-CN" sz="1600" kern="0" dirty="0"/>
              <a:t>P0 has </a:t>
            </a:r>
            <a:r>
              <a:rPr lang="en-GB" sz="1600" b="0" kern="0" dirty="0"/>
              <a:t>pid1&gt;0, so it calls pid2=fork() to create child process P2. </a:t>
            </a:r>
          </a:p>
          <a:p>
            <a:r>
              <a:rPr lang="en-GB" sz="1600" kern="0" dirty="0"/>
              <a:t>In P1, </a:t>
            </a:r>
            <a:r>
              <a:rPr lang="en-GB" sz="1600" b="0" kern="0" dirty="0"/>
              <a:t>the if condition</a:t>
            </a:r>
            <a:r>
              <a:rPr lang="en-GB" sz="1600" kern="0" dirty="0"/>
              <a:t> </a:t>
            </a:r>
            <a:r>
              <a:rPr lang="en-GB" sz="1600" b="0" kern="0" dirty="0"/>
              <a:t>(pid1&gt;0&amp;&amp;?) = (false&amp;&amp;?)=false, </a:t>
            </a:r>
            <a:r>
              <a:rPr lang="en-GB" sz="1600" b="0" kern="0"/>
              <a:t>so p1 skips the call pid2=fork(), </a:t>
            </a:r>
            <a:r>
              <a:rPr lang="en-GB" sz="1600" b="0" kern="0" dirty="0"/>
              <a:t>stops here and does not call any more fork(). (? stands for either true or false).</a:t>
            </a:r>
            <a:endParaRPr lang="en-GB" sz="1600" kern="0" dirty="0"/>
          </a:p>
          <a:p>
            <a:r>
              <a:rPr lang="en-GB" sz="1600" b="0" kern="0" dirty="0"/>
              <a:t>The if condition (pid1&gt;0&amp;&amp;pid2&gt;0) is checked in both P0 and P2. It is (true&amp;&amp;true)=true in P0, so P0 calls pid3=fork() to create child process P3. It is (true&amp;&amp;false)=false in P2, so P2 stops here and does not call any more fork().</a:t>
            </a:r>
          </a:p>
        </p:txBody>
      </p:sp>
      <p:grpSp>
        <p:nvGrpSpPr>
          <p:cNvPr id="6" name="object 4">
            <a:extLst>
              <a:ext uri="{FF2B5EF4-FFF2-40B4-BE49-F238E27FC236}">
                <a16:creationId xmlns:a16="http://schemas.microsoft.com/office/drawing/2014/main" id="{B14D7CB4-AD39-00BC-5986-6871CD46723F}"/>
              </a:ext>
            </a:extLst>
          </p:cNvPr>
          <p:cNvGrpSpPr/>
          <p:nvPr/>
        </p:nvGrpSpPr>
        <p:grpSpPr>
          <a:xfrm>
            <a:off x="92530" y="2820401"/>
            <a:ext cx="5285740" cy="1358900"/>
            <a:chOff x="562970" y="1379302"/>
            <a:chExt cx="5285740" cy="1358900"/>
          </a:xfrm>
        </p:grpSpPr>
        <p:sp>
          <p:nvSpPr>
            <p:cNvPr id="7" name="object 5">
              <a:extLst>
                <a:ext uri="{FF2B5EF4-FFF2-40B4-BE49-F238E27FC236}">
                  <a16:creationId xmlns:a16="http://schemas.microsoft.com/office/drawing/2014/main" id="{F6FC588D-490D-6CFC-B58E-B8B0EE648B71}"/>
                </a:ext>
              </a:extLst>
            </p:cNvPr>
            <p:cNvSpPr/>
            <p:nvPr/>
          </p:nvSpPr>
          <p:spPr>
            <a:xfrm>
              <a:off x="575670" y="1392002"/>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6">
              <a:extLst>
                <a:ext uri="{FF2B5EF4-FFF2-40B4-BE49-F238E27FC236}">
                  <a16:creationId xmlns:a16="http://schemas.microsoft.com/office/drawing/2014/main" id="{A334F63B-D844-79A9-BD53-D677CA7C45D7}"/>
                </a:ext>
              </a:extLst>
            </p:cNvPr>
            <p:cNvSpPr/>
            <p:nvPr/>
          </p:nvSpPr>
          <p:spPr>
            <a:xfrm>
              <a:off x="575670" y="2300409"/>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7">
              <a:extLst>
                <a:ext uri="{FF2B5EF4-FFF2-40B4-BE49-F238E27FC236}">
                  <a16:creationId xmlns:a16="http://schemas.microsoft.com/office/drawing/2014/main" id="{92D32F5D-4303-CA59-6342-C96B583D9B50}"/>
                </a:ext>
              </a:extLst>
            </p:cNvPr>
            <p:cNvSpPr/>
            <p:nvPr/>
          </p:nvSpPr>
          <p:spPr>
            <a:xfrm>
              <a:off x="4909463" y="2300409"/>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 name="object 8">
            <a:extLst>
              <a:ext uri="{FF2B5EF4-FFF2-40B4-BE49-F238E27FC236}">
                <a16:creationId xmlns:a16="http://schemas.microsoft.com/office/drawing/2014/main" id="{6B13D7B5-8DE1-4913-C706-C78973B4D7FE}"/>
              </a:ext>
            </a:extLst>
          </p:cNvPr>
          <p:cNvSpPr txBox="1"/>
          <p:nvPr/>
        </p:nvSpPr>
        <p:spPr>
          <a:xfrm>
            <a:off x="4569802" y="3787185"/>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59102</a:t>
            </a:r>
            <a:endParaRPr b="0" kern="0" dirty="0">
              <a:solidFill>
                <a:sysClr val="windowText" lastClr="000000"/>
              </a:solidFill>
              <a:latin typeface="Arial MT"/>
              <a:cs typeface="Arial MT"/>
            </a:endParaRPr>
          </a:p>
        </p:txBody>
      </p:sp>
      <p:grpSp>
        <p:nvGrpSpPr>
          <p:cNvPr id="12" name="object 11">
            <a:extLst>
              <a:ext uri="{FF2B5EF4-FFF2-40B4-BE49-F238E27FC236}">
                <a16:creationId xmlns:a16="http://schemas.microsoft.com/office/drawing/2014/main" id="{3B81E514-623B-B705-6FFB-ABB756638073}"/>
              </a:ext>
            </a:extLst>
          </p:cNvPr>
          <p:cNvGrpSpPr/>
          <p:nvPr/>
        </p:nvGrpSpPr>
        <p:grpSpPr>
          <a:xfrm>
            <a:off x="507461" y="3324310"/>
            <a:ext cx="121920" cy="351155"/>
            <a:chOff x="977901" y="1883211"/>
            <a:chExt cx="121920" cy="351155"/>
          </a:xfrm>
        </p:grpSpPr>
        <p:sp>
          <p:nvSpPr>
            <p:cNvPr id="13" name="object 12">
              <a:extLst>
                <a:ext uri="{FF2B5EF4-FFF2-40B4-BE49-F238E27FC236}">
                  <a16:creationId xmlns:a16="http://schemas.microsoft.com/office/drawing/2014/main" id="{33FD45A1-CEF4-C0A3-3B08-E06637475DDB}"/>
                </a:ext>
              </a:extLst>
            </p:cNvPr>
            <p:cNvSpPr/>
            <p:nvPr/>
          </p:nvSpPr>
          <p:spPr>
            <a:xfrm>
              <a:off x="1038861" y="1883211"/>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3">
              <a:extLst>
                <a:ext uri="{FF2B5EF4-FFF2-40B4-BE49-F238E27FC236}">
                  <a16:creationId xmlns:a16="http://schemas.microsoft.com/office/drawing/2014/main" id="{63DABA63-2146-A65C-0B36-0B182539C012}"/>
                </a:ext>
              </a:extLst>
            </p:cNvPr>
            <p:cNvSpPr/>
            <p:nvPr/>
          </p:nvSpPr>
          <p:spPr>
            <a:xfrm>
              <a:off x="977901" y="2111952"/>
              <a:ext cx="121920" cy="121920"/>
            </a:xfrm>
            <a:custGeom>
              <a:avLst/>
              <a:gdLst/>
              <a:ahLst/>
              <a:cxnLst/>
              <a:rect l="l" t="t" r="r" b="b"/>
              <a:pathLst>
                <a:path w="121919" h="121919">
                  <a:moveTo>
                    <a:pt x="121920" y="0"/>
                  </a:moveTo>
                  <a:lnTo>
                    <a:pt x="0" y="0"/>
                  </a:lnTo>
                  <a:lnTo>
                    <a:pt x="60960" y="121920"/>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5" name="object 14">
            <a:extLst>
              <a:ext uri="{FF2B5EF4-FFF2-40B4-BE49-F238E27FC236}">
                <a16:creationId xmlns:a16="http://schemas.microsoft.com/office/drawing/2014/main" id="{15DC8D7E-3658-0A0D-BAF7-030FB3CA42C4}"/>
              </a:ext>
            </a:extLst>
          </p:cNvPr>
          <p:cNvGrpSpPr/>
          <p:nvPr/>
        </p:nvGrpSpPr>
        <p:grpSpPr>
          <a:xfrm>
            <a:off x="507461" y="3057528"/>
            <a:ext cx="3916870" cy="1535170"/>
            <a:chOff x="977901" y="1616429"/>
            <a:chExt cx="3916870" cy="1535170"/>
          </a:xfrm>
        </p:grpSpPr>
        <p:sp>
          <p:nvSpPr>
            <p:cNvPr id="16" name="object 15">
              <a:extLst>
                <a:ext uri="{FF2B5EF4-FFF2-40B4-BE49-F238E27FC236}">
                  <a16:creationId xmlns:a16="http://schemas.microsoft.com/office/drawing/2014/main" id="{44B1E9E1-FB6B-D39F-70F7-7F67DC143304}"/>
                </a:ext>
              </a:extLst>
            </p:cNvPr>
            <p:cNvSpPr/>
            <p:nvPr/>
          </p:nvSpPr>
          <p:spPr>
            <a:xfrm>
              <a:off x="1497537" y="2513097"/>
              <a:ext cx="1249680" cy="588645"/>
            </a:xfrm>
            <a:custGeom>
              <a:avLst/>
              <a:gdLst/>
              <a:ahLst/>
              <a:cxnLst/>
              <a:rect l="l" t="t" r="r" b="b"/>
              <a:pathLst>
                <a:path w="1249680" h="588644">
                  <a:moveTo>
                    <a:pt x="0" y="0"/>
                  </a:moveTo>
                  <a:lnTo>
                    <a:pt x="1237996" y="583160"/>
                  </a:lnTo>
                  <a:lnTo>
                    <a:pt x="1249485" y="588572"/>
                  </a:lnTo>
                </a:path>
              </a:pathLst>
            </a:custGeom>
            <a:ln w="25399">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6">
              <a:extLst>
                <a:ext uri="{FF2B5EF4-FFF2-40B4-BE49-F238E27FC236}">
                  <a16:creationId xmlns:a16="http://schemas.microsoft.com/office/drawing/2014/main" id="{92E79072-FD2E-1258-02D9-3321CA40061D}"/>
                </a:ext>
              </a:extLst>
            </p:cNvPr>
            <p:cNvSpPr/>
            <p:nvPr/>
          </p:nvSpPr>
          <p:spPr>
            <a:xfrm>
              <a:off x="2709556" y="3041110"/>
              <a:ext cx="136525" cy="110489"/>
            </a:xfrm>
            <a:custGeom>
              <a:avLst/>
              <a:gdLst/>
              <a:ahLst/>
              <a:cxnLst/>
              <a:rect l="l" t="t" r="r" b="b"/>
              <a:pathLst>
                <a:path w="136525" h="110489">
                  <a:moveTo>
                    <a:pt x="51954" y="0"/>
                  </a:moveTo>
                  <a:lnTo>
                    <a:pt x="0" y="110295"/>
                  </a:lnTo>
                  <a:lnTo>
                    <a:pt x="136273" y="107102"/>
                  </a:lnTo>
                  <a:lnTo>
                    <a:pt x="51954"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7">
              <a:extLst>
                <a:ext uri="{FF2B5EF4-FFF2-40B4-BE49-F238E27FC236}">
                  <a16:creationId xmlns:a16="http://schemas.microsoft.com/office/drawing/2014/main" id="{86F481FB-A103-B4BA-FBA1-675B7CD6FF9F}"/>
                </a:ext>
              </a:extLst>
            </p:cNvPr>
            <p:cNvSpPr/>
            <p:nvPr/>
          </p:nvSpPr>
          <p:spPr>
            <a:xfrm>
              <a:off x="1038861" y="2791617"/>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8">
              <a:extLst>
                <a:ext uri="{FF2B5EF4-FFF2-40B4-BE49-F238E27FC236}">
                  <a16:creationId xmlns:a16="http://schemas.microsoft.com/office/drawing/2014/main" id="{B193FA18-0D28-3129-C299-8EED2717BB3A}"/>
                </a:ext>
              </a:extLst>
            </p:cNvPr>
            <p:cNvSpPr/>
            <p:nvPr/>
          </p:nvSpPr>
          <p:spPr>
            <a:xfrm>
              <a:off x="977901" y="3020358"/>
              <a:ext cx="121920" cy="121920"/>
            </a:xfrm>
            <a:custGeom>
              <a:avLst/>
              <a:gdLst/>
              <a:ahLst/>
              <a:cxnLst/>
              <a:rect l="l" t="t" r="r" b="b"/>
              <a:pathLst>
                <a:path w="121919" h="121919">
                  <a:moveTo>
                    <a:pt x="121920" y="0"/>
                  </a:moveTo>
                  <a:lnTo>
                    <a:pt x="0" y="0"/>
                  </a:lnTo>
                  <a:lnTo>
                    <a:pt x="60960" y="121919"/>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19">
              <a:extLst>
                <a:ext uri="{FF2B5EF4-FFF2-40B4-BE49-F238E27FC236}">
                  <a16:creationId xmlns:a16="http://schemas.microsoft.com/office/drawing/2014/main" id="{EC4FCAB5-B943-EC90-357A-40860F9E9089}"/>
                </a:ext>
              </a:extLst>
            </p:cNvPr>
            <p:cNvSpPr/>
            <p:nvPr/>
          </p:nvSpPr>
          <p:spPr>
            <a:xfrm>
              <a:off x="1519717" y="1616429"/>
              <a:ext cx="3268345" cy="734060"/>
            </a:xfrm>
            <a:custGeom>
              <a:avLst/>
              <a:gdLst/>
              <a:ahLst/>
              <a:cxnLst/>
              <a:rect l="l" t="t" r="r" b="b"/>
              <a:pathLst>
                <a:path w="3268345" h="734060">
                  <a:moveTo>
                    <a:pt x="0" y="0"/>
                  </a:moveTo>
                  <a:lnTo>
                    <a:pt x="3255691" y="730800"/>
                  </a:lnTo>
                  <a:lnTo>
                    <a:pt x="3268082" y="73358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object 20">
              <a:extLst>
                <a:ext uri="{FF2B5EF4-FFF2-40B4-BE49-F238E27FC236}">
                  <a16:creationId xmlns:a16="http://schemas.microsoft.com/office/drawing/2014/main" id="{45B703A9-39DE-BF4E-EA85-BF842BD201BF}"/>
                </a:ext>
              </a:extLst>
            </p:cNvPr>
            <p:cNvSpPr/>
            <p:nvPr/>
          </p:nvSpPr>
          <p:spPr>
            <a:xfrm>
              <a:off x="4762056" y="2287750"/>
              <a:ext cx="132715" cy="119380"/>
            </a:xfrm>
            <a:custGeom>
              <a:avLst/>
              <a:gdLst/>
              <a:ahLst/>
              <a:cxnLst/>
              <a:rect l="l" t="t" r="r" b="b"/>
              <a:pathLst>
                <a:path w="132714" h="119380">
                  <a:moveTo>
                    <a:pt x="26703" y="0"/>
                  </a:moveTo>
                  <a:lnTo>
                    <a:pt x="0" y="118959"/>
                  </a:lnTo>
                  <a:lnTo>
                    <a:pt x="132311" y="86182"/>
                  </a:lnTo>
                  <a:lnTo>
                    <a:pt x="26703"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6" name="object 25">
            <a:extLst>
              <a:ext uri="{FF2B5EF4-FFF2-40B4-BE49-F238E27FC236}">
                <a16:creationId xmlns:a16="http://schemas.microsoft.com/office/drawing/2014/main" id="{F7DFE067-E01C-3DC1-696A-36954BD3A717}"/>
              </a:ext>
            </a:extLst>
          </p:cNvPr>
          <p:cNvSpPr/>
          <p:nvPr/>
        </p:nvSpPr>
        <p:spPr>
          <a:xfrm>
            <a:off x="105230" y="4649913"/>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6">
            <a:extLst>
              <a:ext uri="{FF2B5EF4-FFF2-40B4-BE49-F238E27FC236}">
                <a16:creationId xmlns:a16="http://schemas.microsoft.com/office/drawing/2014/main" id="{0F63C730-0447-1D6A-9C34-96D9010215E7}"/>
              </a:ext>
            </a:extLst>
          </p:cNvPr>
          <p:cNvSpPr txBox="1"/>
          <p:nvPr/>
        </p:nvSpPr>
        <p:spPr>
          <a:xfrm>
            <a:off x="-387620" y="4702117"/>
            <a:ext cx="1285240" cy="299720"/>
          </a:xfrm>
          <a:prstGeom prst="rect">
            <a:avLst/>
          </a:prstGeom>
        </p:spPr>
        <p:txBody>
          <a:bodyPr vert="horz" wrap="square" lIns="0" tIns="12700" rIns="0" bIns="0" rtlCol="0">
            <a:spAutoFit/>
          </a:bodyPr>
          <a:lstStyle/>
          <a:p>
            <a:pPr marL="12700" eaLnBrk="1" fontAlgn="auto" hangingPunct="1">
              <a:spcBef>
                <a:spcPts val="100"/>
              </a:spcBef>
              <a:spcAft>
                <a:spcPts val="0"/>
              </a:spcAft>
              <a:tabLst>
                <a:tab pos="636270" algn="l"/>
              </a:tabLst>
            </a:pPr>
            <a:r>
              <a:rPr lang="en-GB" b="0" kern="0" dirty="0">
                <a:solidFill>
                  <a:sysClr val="windowText" lastClr="000000"/>
                </a:solidFill>
                <a:latin typeface="Arial MT"/>
                <a:cs typeface="Arial MT"/>
              </a:rPr>
              <a:t>	</a:t>
            </a:r>
            <a:r>
              <a:rPr lang="en-GB" sz="2700" b="0" kern="0" spc="-15" baseline="1543" dirty="0">
                <a:solidFill>
                  <a:sysClr val="windowText" lastClr="000000"/>
                </a:solidFill>
                <a:latin typeface="Arial MT"/>
                <a:cs typeface="Arial MT"/>
              </a:rPr>
              <a:t>59101</a:t>
            </a:r>
            <a:endParaRPr sz="2700" b="0" kern="0" baseline="1543" dirty="0">
              <a:solidFill>
                <a:sysClr val="windowText" lastClr="000000"/>
              </a:solidFill>
              <a:latin typeface="Arial MT"/>
              <a:cs typeface="Arial MT"/>
            </a:endParaRPr>
          </a:p>
        </p:txBody>
      </p:sp>
      <p:sp>
        <p:nvSpPr>
          <p:cNvPr id="28" name="object 27">
            <a:extLst>
              <a:ext uri="{FF2B5EF4-FFF2-40B4-BE49-F238E27FC236}">
                <a16:creationId xmlns:a16="http://schemas.microsoft.com/office/drawing/2014/main" id="{3712B443-EF6A-6D1D-A21D-464851798D29}"/>
              </a:ext>
            </a:extLst>
          </p:cNvPr>
          <p:cNvSpPr/>
          <p:nvPr/>
        </p:nvSpPr>
        <p:spPr>
          <a:xfrm>
            <a:off x="2272126" y="4697849"/>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eaLnBrk="1" fontAlgn="auto" hangingPunct="1">
              <a:spcBef>
                <a:spcPts val="0"/>
              </a:spcBef>
              <a:spcAft>
                <a:spcPts val="0"/>
              </a:spcAft>
            </a:pPr>
            <a:endParaRPr b="0" kern="0">
              <a:solidFill>
                <a:sysClr val="windowText" lastClr="000000"/>
              </a:solidFill>
            </a:endParaRPr>
          </a:p>
        </p:txBody>
      </p:sp>
      <p:sp>
        <p:nvSpPr>
          <p:cNvPr id="29" name="object 28">
            <a:extLst>
              <a:ext uri="{FF2B5EF4-FFF2-40B4-BE49-F238E27FC236}">
                <a16:creationId xmlns:a16="http://schemas.microsoft.com/office/drawing/2014/main" id="{F453C2FC-BD8C-89BE-343B-4FEDD15F7DCE}"/>
              </a:ext>
            </a:extLst>
          </p:cNvPr>
          <p:cNvSpPr txBox="1"/>
          <p:nvPr/>
        </p:nvSpPr>
        <p:spPr>
          <a:xfrm>
            <a:off x="2402905" y="4743526"/>
            <a:ext cx="66167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0" kern="0" spc="-10" dirty="0">
                <a:solidFill>
                  <a:sysClr val="windowText" lastClr="000000"/>
                </a:solidFill>
                <a:latin typeface="Arial MT"/>
                <a:cs typeface="Arial MT"/>
              </a:rPr>
              <a:t>59103</a:t>
            </a:r>
            <a:endParaRPr b="0" kern="0" dirty="0">
              <a:solidFill>
                <a:sysClr val="windowText" lastClr="000000"/>
              </a:solidFill>
              <a:latin typeface="Arial MT"/>
              <a:cs typeface="Arial MT"/>
            </a:endParaRPr>
          </a:p>
        </p:txBody>
      </p:sp>
      <p:sp>
        <p:nvSpPr>
          <p:cNvPr id="34" name="object 67">
            <a:extLst>
              <a:ext uri="{FF2B5EF4-FFF2-40B4-BE49-F238E27FC236}">
                <a16:creationId xmlns:a16="http://schemas.microsoft.com/office/drawing/2014/main" id="{D5A0EA02-897E-38DB-CCBD-11E4660B0C9F}"/>
              </a:ext>
            </a:extLst>
          </p:cNvPr>
          <p:cNvSpPr txBox="1"/>
          <p:nvPr/>
        </p:nvSpPr>
        <p:spPr>
          <a:xfrm>
            <a:off x="236009" y="2772227"/>
            <a:ext cx="1209040" cy="1315085"/>
          </a:xfrm>
          <a:prstGeom prst="rect">
            <a:avLst/>
          </a:prstGeom>
        </p:spPr>
        <p:txBody>
          <a:bodyPr vert="horz" wrap="square" lIns="0" tIns="118745" rIns="0" bIns="0" rtlCol="0">
            <a:spAutoFit/>
          </a:bodyPr>
          <a:lstStyle/>
          <a:p>
            <a:pPr marL="12700" eaLnBrk="1" fontAlgn="auto" hangingPunct="1">
              <a:spcBef>
                <a:spcPts val="935"/>
              </a:spcBef>
              <a:spcAft>
                <a:spcPts val="0"/>
              </a:spcAft>
            </a:pPr>
            <a:r>
              <a:rPr b="0" kern="0" spc="-10" dirty="0">
                <a:solidFill>
                  <a:sysClr val="windowText" lastClr="000000"/>
                </a:solidFill>
                <a:latin typeface="Arial MT"/>
                <a:cs typeface="Arial MT"/>
              </a:rPr>
              <a:t>59101</a:t>
            </a:r>
            <a:endParaRPr b="0" kern="0" dirty="0">
              <a:solidFill>
                <a:sysClr val="windowText" lastClr="000000"/>
              </a:solidFill>
              <a:latin typeface="Arial MT"/>
              <a:cs typeface="Arial MT"/>
            </a:endParaRPr>
          </a:p>
          <a:p>
            <a:pPr marL="434975" marR="5080" eaLnBrk="1" fontAlgn="auto" hangingPunct="1">
              <a:lnSpc>
                <a:spcPts val="1600"/>
              </a:lnSpc>
              <a:spcBef>
                <a:spcPts val="775"/>
              </a:spcBef>
              <a:spcAft>
                <a:spcPts val="0"/>
              </a:spcAft>
            </a:pPr>
            <a:r>
              <a:rPr sz="1400" b="0" kern="0" spc="-10" dirty="0">
                <a:solidFill>
                  <a:srgbClr val="0365C0"/>
                </a:solidFill>
                <a:latin typeface="Arial MT"/>
                <a:cs typeface="Arial MT"/>
              </a:rPr>
              <a:t>parent continues</a:t>
            </a:r>
            <a:endParaRPr sz="1400" b="0" kern="0" dirty="0">
              <a:solidFill>
                <a:sysClr val="windowText" lastClr="000000"/>
              </a:solidFill>
              <a:latin typeface="Arial MT"/>
              <a:cs typeface="Arial MT"/>
            </a:endParaRPr>
          </a:p>
          <a:p>
            <a:pPr marL="12700" eaLnBrk="1" fontAlgn="auto" hangingPunct="1">
              <a:spcBef>
                <a:spcPts val="1019"/>
              </a:spcBef>
              <a:spcAft>
                <a:spcPts val="0"/>
              </a:spcAft>
            </a:pPr>
            <a:r>
              <a:rPr b="0" kern="0" spc="-10" dirty="0">
                <a:solidFill>
                  <a:sysClr val="windowText" lastClr="000000"/>
                </a:solidFill>
                <a:latin typeface="Arial MT"/>
                <a:cs typeface="Arial MT"/>
              </a:rPr>
              <a:t>59101</a:t>
            </a:r>
            <a:endParaRPr b="0" kern="0" dirty="0">
              <a:solidFill>
                <a:sysClr val="windowText" lastClr="000000"/>
              </a:solidFill>
              <a:latin typeface="Arial MT"/>
              <a:cs typeface="Arial MT"/>
            </a:endParaRPr>
          </a:p>
        </p:txBody>
      </p:sp>
      <p:sp>
        <p:nvSpPr>
          <p:cNvPr id="35" name="object 93">
            <a:extLst>
              <a:ext uri="{FF2B5EF4-FFF2-40B4-BE49-F238E27FC236}">
                <a16:creationId xmlns:a16="http://schemas.microsoft.com/office/drawing/2014/main" id="{F90CF18D-8BA3-D467-12DD-391684FDCEA8}"/>
              </a:ext>
            </a:extLst>
          </p:cNvPr>
          <p:cNvSpPr txBox="1"/>
          <p:nvPr/>
        </p:nvSpPr>
        <p:spPr>
          <a:xfrm>
            <a:off x="2225568" y="3418160"/>
            <a:ext cx="1290955" cy="441959"/>
          </a:xfrm>
          <a:prstGeom prst="rect">
            <a:avLst/>
          </a:prstGeom>
        </p:spPr>
        <p:txBody>
          <a:bodyPr vert="horz" wrap="square" lIns="0" tIns="12700" rIns="0" bIns="0" rtlCol="0">
            <a:spAutoFit/>
          </a:bodyPr>
          <a:lstStyle/>
          <a:p>
            <a:pPr marL="12700" eaLnBrk="1" fontAlgn="auto" hangingPunct="1">
              <a:lnSpc>
                <a:spcPts val="1639"/>
              </a:lnSpc>
              <a:spcBef>
                <a:spcPts val="100"/>
              </a:spcBef>
              <a:spcAft>
                <a:spcPts val="0"/>
              </a:spcAft>
            </a:pPr>
            <a:r>
              <a:rPr sz="1400" b="0" kern="0" spc="-10" dirty="0">
                <a:solidFill>
                  <a:srgbClr val="0365C0"/>
                </a:solidFill>
                <a:latin typeface="Arial MT"/>
                <a:cs typeface="Arial MT"/>
              </a:rPr>
              <a:t>child</a:t>
            </a:r>
            <a:endParaRPr sz="1400" b="0" kern="0" dirty="0">
              <a:solidFill>
                <a:sysClr val="windowText" lastClr="000000"/>
              </a:solidFill>
              <a:latin typeface="Arial MT"/>
              <a:cs typeface="Arial MT"/>
            </a:endParaRPr>
          </a:p>
          <a:p>
            <a:pPr marL="12700" eaLnBrk="1" fontAlgn="auto" hangingPunct="1">
              <a:lnSpc>
                <a:spcPts val="1639"/>
              </a:lnSpc>
              <a:spcBef>
                <a:spcPts val="0"/>
              </a:spcBef>
              <a:spcAft>
                <a:spcPts val="0"/>
              </a:spcAft>
            </a:pPr>
            <a:r>
              <a:rPr sz="1400" b="0" kern="0" dirty="0">
                <a:solidFill>
                  <a:srgbClr val="0365C0"/>
                </a:solidFill>
                <a:latin typeface="Arial MT"/>
                <a:cs typeface="Arial MT"/>
              </a:rPr>
              <a:t>process</a:t>
            </a:r>
            <a:r>
              <a:rPr sz="1400" b="0" kern="0" spc="-10" dirty="0">
                <a:solidFill>
                  <a:srgbClr val="0365C0"/>
                </a:solidFill>
                <a:latin typeface="Arial MT"/>
                <a:cs typeface="Arial MT"/>
              </a:rPr>
              <a:t> created</a:t>
            </a:r>
            <a:endParaRPr sz="1400" b="0" kern="0" dirty="0">
              <a:solidFill>
                <a:sysClr val="windowText" lastClr="000000"/>
              </a:solidFill>
              <a:latin typeface="Arial MT"/>
              <a:cs typeface="Arial MT"/>
            </a:endParaRPr>
          </a:p>
        </p:txBody>
      </p:sp>
      <p:sp>
        <p:nvSpPr>
          <p:cNvPr id="36" name="object 66">
            <a:extLst>
              <a:ext uri="{FF2B5EF4-FFF2-40B4-BE49-F238E27FC236}">
                <a16:creationId xmlns:a16="http://schemas.microsoft.com/office/drawing/2014/main" id="{56070F4E-6470-B061-1D6C-96AA408EF6BA}"/>
              </a:ext>
            </a:extLst>
          </p:cNvPr>
          <p:cNvSpPr txBox="1"/>
          <p:nvPr/>
        </p:nvSpPr>
        <p:spPr>
          <a:xfrm>
            <a:off x="1120593" y="2772210"/>
            <a:ext cx="372666"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P0</a:t>
            </a:r>
            <a:endParaRPr b="0" kern="0" dirty="0">
              <a:latin typeface="Arial MT"/>
              <a:cs typeface="Arial MT"/>
            </a:endParaRPr>
          </a:p>
        </p:txBody>
      </p:sp>
      <p:sp>
        <p:nvSpPr>
          <p:cNvPr id="37" name="object 66">
            <a:extLst>
              <a:ext uri="{FF2B5EF4-FFF2-40B4-BE49-F238E27FC236}">
                <a16:creationId xmlns:a16="http://schemas.microsoft.com/office/drawing/2014/main" id="{134857E9-96E8-E9B4-8A4A-E4D62CDA42FB}"/>
              </a:ext>
            </a:extLst>
          </p:cNvPr>
          <p:cNvSpPr txBox="1"/>
          <p:nvPr/>
        </p:nvSpPr>
        <p:spPr>
          <a:xfrm>
            <a:off x="742477" y="4151177"/>
            <a:ext cx="401908"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P0</a:t>
            </a:r>
            <a:endParaRPr b="0" kern="0" dirty="0">
              <a:latin typeface="Arial MT"/>
              <a:cs typeface="Arial MT"/>
            </a:endParaRPr>
          </a:p>
        </p:txBody>
      </p:sp>
      <p:sp>
        <p:nvSpPr>
          <p:cNvPr id="38" name="object 66">
            <a:extLst>
              <a:ext uri="{FF2B5EF4-FFF2-40B4-BE49-F238E27FC236}">
                <a16:creationId xmlns:a16="http://schemas.microsoft.com/office/drawing/2014/main" id="{059FFB84-8D2A-AA36-99F2-3972576CBD52}"/>
              </a:ext>
            </a:extLst>
          </p:cNvPr>
          <p:cNvSpPr txBox="1"/>
          <p:nvPr/>
        </p:nvSpPr>
        <p:spPr>
          <a:xfrm>
            <a:off x="5071254" y="4140740"/>
            <a:ext cx="372666"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P1</a:t>
            </a:r>
            <a:endParaRPr b="0" kern="0" dirty="0">
              <a:latin typeface="Arial MT"/>
              <a:cs typeface="Arial MT"/>
            </a:endParaRPr>
          </a:p>
        </p:txBody>
      </p:sp>
      <p:sp>
        <p:nvSpPr>
          <p:cNvPr id="41" name="object 66">
            <a:extLst>
              <a:ext uri="{FF2B5EF4-FFF2-40B4-BE49-F238E27FC236}">
                <a16:creationId xmlns:a16="http://schemas.microsoft.com/office/drawing/2014/main" id="{B2B9A283-B5BC-9D79-B1E5-4E76BCE3E4B8}"/>
              </a:ext>
            </a:extLst>
          </p:cNvPr>
          <p:cNvSpPr txBox="1"/>
          <p:nvPr/>
        </p:nvSpPr>
        <p:spPr>
          <a:xfrm>
            <a:off x="685181" y="5065354"/>
            <a:ext cx="372666"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P0</a:t>
            </a:r>
            <a:endParaRPr b="0" kern="0" dirty="0">
              <a:latin typeface="Arial MT"/>
              <a:cs typeface="Arial MT"/>
            </a:endParaRPr>
          </a:p>
        </p:txBody>
      </p:sp>
      <p:sp>
        <p:nvSpPr>
          <p:cNvPr id="44" name="object 30">
            <a:extLst>
              <a:ext uri="{FF2B5EF4-FFF2-40B4-BE49-F238E27FC236}">
                <a16:creationId xmlns:a16="http://schemas.microsoft.com/office/drawing/2014/main" id="{DE267358-CAEF-4BEB-EE5B-2AEF570B5605}"/>
              </a:ext>
            </a:extLst>
          </p:cNvPr>
          <p:cNvSpPr/>
          <p:nvPr/>
        </p:nvSpPr>
        <p:spPr>
          <a:xfrm>
            <a:off x="102919" y="5566619"/>
            <a:ext cx="926465" cy="424815"/>
          </a:xfrm>
          <a:custGeom>
            <a:avLst/>
            <a:gdLst/>
            <a:ahLst/>
            <a:cxnLst/>
            <a:rect l="l" t="t" r="r" b="b"/>
            <a:pathLst>
              <a:path w="926465"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eaLnBrk="1" fontAlgn="auto" hangingPunct="1">
              <a:spcBef>
                <a:spcPts val="0"/>
              </a:spcBef>
              <a:spcAft>
                <a:spcPts val="0"/>
              </a:spcAft>
            </a:pPr>
            <a:endParaRPr b="0" kern="0">
              <a:solidFill>
                <a:sysClr val="windowText" lastClr="000000"/>
              </a:solidFill>
            </a:endParaRPr>
          </a:p>
        </p:txBody>
      </p:sp>
      <p:grpSp>
        <p:nvGrpSpPr>
          <p:cNvPr id="45" name="object 31">
            <a:extLst>
              <a:ext uri="{FF2B5EF4-FFF2-40B4-BE49-F238E27FC236}">
                <a16:creationId xmlns:a16="http://schemas.microsoft.com/office/drawing/2014/main" id="{D6F5674E-AA95-FFBB-6062-E06ABF7C1625}"/>
              </a:ext>
            </a:extLst>
          </p:cNvPr>
          <p:cNvGrpSpPr/>
          <p:nvPr/>
        </p:nvGrpSpPr>
        <p:grpSpPr>
          <a:xfrm>
            <a:off x="505150" y="5099673"/>
            <a:ext cx="121920" cy="351155"/>
            <a:chOff x="977901" y="3750317"/>
            <a:chExt cx="121920" cy="351155"/>
          </a:xfrm>
        </p:grpSpPr>
        <p:sp>
          <p:nvSpPr>
            <p:cNvPr id="46" name="object 32">
              <a:extLst>
                <a:ext uri="{FF2B5EF4-FFF2-40B4-BE49-F238E27FC236}">
                  <a16:creationId xmlns:a16="http://schemas.microsoft.com/office/drawing/2014/main" id="{EE70BDED-6504-3B26-8BDA-2BE4D297799E}"/>
                </a:ext>
              </a:extLst>
            </p:cNvPr>
            <p:cNvSpPr/>
            <p:nvPr/>
          </p:nvSpPr>
          <p:spPr>
            <a:xfrm>
              <a:off x="1038861" y="3750317"/>
              <a:ext cx="0" cy="241935"/>
            </a:xfrm>
            <a:custGeom>
              <a:avLst/>
              <a:gdLst/>
              <a:ahLst/>
              <a:cxnLst/>
              <a:rect l="l" t="t" r="r" b="b"/>
              <a:pathLst>
                <a:path h="241935">
                  <a:moveTo>
                    <a:pt x="0" y="0"/>
                  </a:moveTo>
                  <a:lnTo>
                    <a:pt x="0" y="228741"/>
                  </a:lnTo>
                  <a:lnTo>
                    <a:pt x="0" y="241441"/>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33">
              <a:extLst>
                <a:ext uri="{FF2B5EF4-FFF2-40B4-BE49-F238E27FC236}">
                  <a16:creationId xmlns:a16="http://schemas.microsoft.com/office/drawing/2014/main" id="{979C529A-2A58-6A18-10C4-C3CB1A16771C}"/>
                </a:ext>
              </a:extLst>
            </p:cNvPr>
            <p:cNvSpPr/>
            <p:nvPr/>
          </p:nvSpPr>
          <p:spPr>
            <a:xfrm>
              <a:off x="977901" y="3979059"/>
              <a:ext cx="121920" cy="121920"/>
            </a:xfrm>
            <a:custGeom>
              <a:avLst/>
              <a:gdLst/>
              <a:ahLst/>
              <a:cxnLst/>
              <a:rect l="l" t="t" r="r" b="b"/>
              <a:pathLst>
                <a:path w="121919" h="121920">
                  <a:moveTo>
                    <a:pt x="121920" y="0"/>
                  </a:moveTo>
                  <a:lnTo>
                    <a:pt x="0" y="0"/>
                  </a:lnTo>
                  <a:lnTo>
                    <a:pt x="60960" y="121919"/>
                  </a:lnTo>
                  <a:lnTo>
                    <a:pt x="12192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8" name="object 38">
            <a:extLst>
              <a:ext uri="{FF2B5EF4-FFF2-40B4-BE49-F238E27FC236}">
                <a16:creationId xmlns:a16="http://schemas.microsoft.com/office/drawing/2014/main" id="{63F8F1A3-8CAB-7E9C-7AD9-FA9D67DAFBDF}"/>
              </a:ext>
            </a:extLst>
          </p:cNvPr>
          <p:cNvGrpSpPr/>
          <p:nvPr/>
        </p:nvGrpSpPr>
        <p:grpSpPr>
          <a:xfrm>
            <a:off x="1008164" y="5050521"/>
            <a:ext cx="445770" cy="445770"/>
            <a:chOff x="1480915" y="3701165"/>
            <a:chExt cx="445770" cy="445770"/>
          </a:xfrm>
        </p:grpSpPr>
        <p:sp>
          <p:nvSpPr>
            <p:cNvPr id="49" name="object 39">
              <a:extLst>
                <a:ext uri="{FF2B5EF4-FFF2-40B4-BE49-F238E27FC236}">
                  <a16:creationId xmlns:a16="http://schemas.microsoft.com/office/drawing/2014/main" id="{33D28264-74AD-676E-8DAF-896AC04184F2}"/>
                </a:ext>
              </a:extLst>
            </p:cNvPr>
            <p:cNvSpPr/>
            <p:nvPr/>
          </p:nvSpPr>
          <p:spPr>
            <a:xfrm>
              <a:off x="1493615" y="3713865"/>
              <a:ext cx="355600" cy="355600"/>
            </a:xfrm>
            <a:custGeom>
              <a:avLst/>
              <a:gdLst/>
              <a:ahLst/>
              <a:cxnLst/>
              <a:rect l="l" t="t" r="r" b="b"/>
              <a:pathLst>
                <a:path w="355600" h="355600">
                  <a:moveTo>
                    <a:pt x="0" y="0"/>
                  </a:moveTo>
                  <a:lnTo>
                    <a:pt x="346335" y="346335"/>
                  </a:lnTo>
                  <a:lnTo>
                    <a:pt x="355316" y="355316"/>
                  </a:lnTo>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40">
              <a:extLst>
                <a:ext uri="{FF2B5EF4-FFF2-40B4-BE49-F238E27FC236}">
                  <a16:creationId xmlns:a16="http://schemas.microsoft.com/office/drawing/2014/main" id="{1F3D2F91-2CE2-82AA-B270-9E686FD57C2C}"/>
                </a:ext>
              </a:extLst>
            </p:cNvPr>
            <p:cNvSpPr/>
            <p:nvPr/>
          </p:nvSpPr>
          <p:spPr>
            <a:xfrm>
              <a:off x="1796845" y="4017096"/>
              <a:ext cx="129539" cy="129539"/>
            </a:xfrm>
            <a:custGeom>
              <a:avLst/>
              <a:gdLst/>
              <a:ahLst/>
              <a:cxnLst/>
              <a:rect l="l" t="t" r="r" b="b"/>
              <a:pathLst>
                <a:path w="129539" h="129539">
                  <a:moveTo>
                    <a:pt x="86210" y="0"/>
                  </a:moveTo>
                  <a:lnTo>
                    <a:pt x="0" y="86211"/>
                  </a:lnTo>
                  <a:lnTo>
                    <a:pt x="129315" y="129316"/>
                  </a:lnTo>
                  <a:lnTo>
                    <a:pt x="86210" y="0"/>
                  </a:lnTo>
                  <a:close/>
                </a:path>
              </a:pathLst>
            </a:custGeom>
            <a:solidFill>
              <a:srgbClr val="0365C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1" name="object 41">
            <a:extLst>
              <a:ext uri="{FF2B5EF4-FFF2-40B4-BE49-F238E27FC236}">
                <a16:creationId xmlns:a16="http://schemas.microsoft.com/office/drawing/2014/main" id="{D2E189CE-168D-F782-E5D7-1E03EF842513}"/>
              </a:ext>
            </a:extLst>
          </p:cNvPr>
          <p:cNvSpPr/>
          <p:nvPr/>
        </p:nvSpPr>
        <p:spPr>
          <a:xfrm>
            <a:off x="1186007" y="5566619"/>
            <a:ext cx="926465" cy="424815"/>
          </a:xfrm>
          <a:custGeom>
            <a:avLst/>
            <a:gdLst/>
            <a:ahLst/>
            <a:cxnLst/>
            <a:rect l="l" t="t" r="r" b="b"/>
            <a:pathLst>
              <a:path w="926464" h="424814">
                <a:moveTo>
                  <a:pt x="212419" y="0"/>
                </a:moveTo>
                <a:lnTo>
                  <a:pt x="713963" y="0"/>
                </a:lnTo>
                <a:lnTo>
                  <a:pt x="756232" y="162"/>
                </a:lnTo>
                <a:lnTo>
                  <a:pt x="817395" y="4390"/>
                </a:lnTo>
                <a:lnTo>
                  <a:pt x="864038" y="22957"/>
                </a:lnTo>
                <a:lnTo>
                  <a:pt x="903425" y="62344"/>
                </a:lnTo>
                <a:lnTo>
                  <a:pt x="921989" y="108975"/>
                </a:lnTo>
                <a:lnTo>
                  <a:pt x="926219" y="170115"/>
                </a:lnTo>
                <a:lnTo>
                  <a:pt x="926382" y="212336"/>
                </a:lnTo>
                <a:lnTo>
                  <a:pt x="926219" y="254556"/>
                </a:lnTo>
                <a:lnTo>
                  <a:pt x="921989" y="315697"/>
                </a:lnTo>
                <a:lnTo>
                  <a:pt x="903425" y="362328"/>
                </a:lnTo>
                <a:lnTo>
                  <a:pt x="864038" y="401715"/>
                </a:lnTo>
                <a:lnTo>
                  <a:pt x="817395" y="420281"/>
                </a:lnTo>
                <a:lnTo>
                  <a:pt x="756232" y="424509"/>
                </a:lnTo>
                <a:lnTo>
                  <a:pt x="713963" y="424672"/>
                </a:lnTo>
                <a:lnTo>
                  <a:pt x="212419" y="424672"/>
                </a:lnTo>
                <a:lnTo>
                  <a:pt x="170150" y="424509"/>
                </a:lnTo>
                <a:lnTo>
                  <a:pt x="108986" y="420281"/>
                </a:lnTo>
                <a:lnTo>
                  <a:pt x="62344" y="401715"/>
                </a:lnTo>
                <a:lnTo>
                  <a:pt x="22957" y="362328"/>
                </a:lnTo>
                <a:lnTo>
                  <a:pt x="4392" y="315697"/>
                </a:lnTo>
                <a:lnTo>
                  <a:pt x="163" y="254556"/>
                </a:lnTo>
                <a:lnTo>
                  <a:pt x="0" y="212336"/>
                </a:lnTo>
                <a:lnTo>
                  <a:pt x="163" y="170115"/>
                </a:lnTo>
                <a:lnTo>
                  <a:pt x="4392" y="108975"/>
                </a:lnTo>
                <a:lnTo>
                  <a:pt x="22957" y="62344"/>
                </a:lnTo>
                <a:lnTo>
                  <a:pt x="62344" y="22957"/>
                </a:lnTo>
                <a:lnTo>
                  <a:pt x="108986" y="4390"/>
                </a:lnTo>
                <a:lnTo>
                  <a:pt x="170150" y="162"/>
                </a:lnTo>
                <a:lnTo>
                  <a:pt x="212419" y="0"/>
                </a:lnTo>
                <a:close/>
              </a:path>
            </a:pathLst>
          </a:custGeom>
          <a:ln w="25400">
            <a:solidFill>
              <a:srgbClr val="0365C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42">
            <a:extLst>
              <a:ext uri="{FF2B5EF4-FFF2-40B4-BE49-F238E27FC236}">
                <a16:creationId xmlns:a16="http://schemas.microsoft.com/office/drawing/2014/main" id="{4001093E-0D48-E5D9-4CB2-A046E7C743C8}"/>
              </a:ext>
            </a:extLst>
          </p:cNvPr>
          <p:cNvSpPr txBox="1"/>
          <p:nvPr/>
        </p:nvSpPr>
        <p:spPr>
          <a:xfrm>
            <a:off x="233698" y="5612296"/>
            <a:ext cx="1744345" cy="299720"/>
          </a:xfrm>
          <a:prstGeom prst="rect">
            <a:avLst/>
          </a:prstGeom>
        </p:spPr>
        <p:txBody>
          <a:bodyPr vert="horz" wrap="square" lIns="0" tIns="12700" rIns="0" bIns="0" rtlCol="0">
            <a:spAutoFit/>
          </a:bodyPr>
          <a:lstStyle/>
          <a:p>
            <a:pPr marL="12700" eaLnBrk="1" fontAlgn="auto" hangingPunct="1">
              <a:spcBef>
                <a:spcPts val="100"/>
              </a:spcBef>
              <a:spcAft>
                <a:spcPts val="0"/>
              </a:spcAft>
              <a:tabLst>
                <a:tab pos="1095375" algn="l"/>
              </a:tabLst>
            </a:pPr>
            <a:r>
              <a:rPr lang="en-SE" b="0" kern="0" spc="-10" dirty="0">
                <a:solidFill>
                  <a:sysClr val="windowText" lastClr="000000"/>
                </a:solidFill>
                <a:latin typeface="Arial MT"/>
                <a:cs typeface="Arial MT"/>
              </a:rPr>
              <a:t>5910</a:t>
            </a:r>
            <a:r>
              <a:rPr lang="en-GB" b="0" kern="0" spc="-10" dirty="0">
                <a:solidFill>
                  <a:sysClr val="windowText" lastClr="000000"/>
                </a:solidFill>
                <a:latin typeface="Arial MT"/>
                <a:cs typeface="Arial MT"/>
              </a:rPr>
              <a:t>1</a:t>
            </a:r>
            <a:r>
              <a:rPr lang="en-SE" b="0" kern="0" dirty="0">
                <a:solidFill>
                  <a:sysClr val="windowText" lastClr="000000"/>
                </a:solidFill>
                <a:latin typeface="Arial MT"/>
                <a:cs typeface="Arial MT"/>
              </a:rPr>
              <a:t>	</a:t>
            </a:r>
            <a:r>
              <a:rPr lang="en-SE" b="0" kern="0" spc="-10" dirty="0">
                <a:solidFill>
                  <a:sysClr val="windowText" lastClr="000000"/>
                </a:solidFill>
                <a:latin typeface="Arial MT"/>
                <a:cs typeface="Arial MT"/>
              </a:rPr>
              <a:t>5910</a:t>
            </a:r>
            <a:r>
              <a:rPr lang="en-GB" b="0" kern="0" spc="-10" dirty="0">
                <a:solidFill>
                  <a:sysClr val="windowText" lastClr="000000"/>
                </a:solidFill>
                <a:latin typeface="Arial MT"/>
                <a:cs typeface="Arial MT"/>
              </a:rPr>
              <a:t>5</a:t>
            </a:r>
            <a:endParaRPr b="0" kern="0" dirty="0">
              <a:solidFill>
                <a:sysClr val="windowText" lastClr="000000"/>
              </a:solidFill>
              <a:latin typeface="Arial MT"/>
              <a:cs typeface="Arial MT"/>
            </a:endParaRPr>
          </a:p>
        </p:txBody>
      </p:sp>
      <p:sp>
        <p:nvSpPr>
          <p:cNvPr id="53" name="object 66">
            <a:extLst>
              <a:ext uri="{FF2B5EF4-FFF2-40B4-BE49-F238E27FC236}">
                <a16:creationId xmlns:a16="http://schemas.microsoft.com/office/drawing/2014/main" id="{EF178771-E722-6095-CFD2-8EBAFE511AA8}"/>
              </a:ext>
            </a:extLst>
          </p:cNvPr>
          <p:cNvSpPr txBox="1"/>
          <p:nvPr/>
        </p:nvSpPr>
        <p:spPr>
          <a:xfrm>
            <a:off x="707877" y="5990183"/>
            <a:ext cx="372666"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P0</a:t>
            </a:r>
            <a:endParaRPr b="0" kern="0" dirty="0">
              <a:latin typeface="Arial MT"/>
              <a:cs typeface="Arial MT"/>
            </a:endParaRPr>
          </a:p>
        </p:txBody>
      </p:sp>
      <p:sp>
        <p:nvSpPr>
          <p:cNvPr id="65" name="object 66">
            <a:extLst>
              <a:ext uri="{FF2B5EF4-FFF2-40B4-BE49-F238E27FC236}">
                <a16:creationId xmlns:a16="http://schemas.microsoft.com/office/drawing/2014/main" id="{C66725A2-D78C-D712-1138-865842717EB4}"/>
              </a:ext>
            </a:extLst>
          </p:cNvPr>
          <p:cNvSpPr txBox="1"/>
          <p:nvPr/>
        </p:nvSpPr>
        <p:spPr>
          <a:xfrm>
            <a:off x="1781394" y="6001534"/>
            <a:ext cx="372666"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P3</a:t>
            </a:r>
            <a:endParaRPr b="0" kern="0" dirty="0">
              <a:latin typeface="Arial MT"/>
              <a:cs typeface="Arial MT"/>
            </a:endParaRPr>
          </a:p>
        </p:txBody>
      </p:sp>
      <p:sp>
        <p:nvSpPr>
          <p:cNvPr id="74" name="object 66">
            <a:extLst>
              <a:ext uri="{FF2B5EF4-FFF2-40B4-BE49-F238E27FC236}">
                <a16:creationId xmlns:a16="http://schemas.microsoft.com/office/drawing/2014/main" id="{0461AAEF-98FA-9E88-5C14-60688FBCFD47}"/>
              </a:ext>
            </a:extLst>
          </p:cNvPr>
          <p:cNvSpPr txBox="1"/>
          <p:nvPr/>
        </p:nvSpPr>
        <p:spPr>
          <a:xfrm>
            <a:off x="5461322" y="3766526"/>
            <a:ext cx="1048677" cy="505267"/>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pid1==0,stop</a:t>
            </a:r>
            <a:endParaRPr sz="1600" b="0" kern="0" dirty="0">
              <a:latin typeface="Arial MT"/>
              <a:cs typeface="Arial MT"/>
            </a:endParaRPr>
          </a:p>
        </p:txBody>
      </p:sp>
      <p:sp>
        <p:nvSpPr>
          <p:cNvPr id="75" name="object 66">
            <a:extLst>
              <a:ext uri="{FF2B5EF4-FFF2-40B4-BE49-F238E27FC236}">
                <a16:creationId xmlns:a16="http://schemas.microsoft.com/office/drawing/2014/main" id="{C64FFFC7-54C9-E1AD-ED95-19992A529A5B}"/>
              </a:ext>
            </a:extLst>
          </p:cNvPr>
          <p:cNvSpPr txBox="1"/>
          <p:nvPr/>
        </p:nvSpPr>
        <p:spPr>
          <a:xfrm>
            <a:off x="1406181" y="3739333"/>
            <a:ext cx="1980739" cy="518091"/>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pid1&gt;0,</a:t>
            </a:r>
          </a:p>
          <a:p>
            <a:pPr marL="12700" eaLnBrk="1" fontAlgn="auto" hangingPunct="1">
              <a:spcBef>
                <a:spcPts val="100"/>
              </a:spcBef>
              <a:spcAft>
                <a:spcPts val="0"/>
              </a:spcAft>
            </a:pPr>
            <a:r>
              <a:rPr lang="en-GB" sz="1600" kern="0" dirty="0">
                <a:solidFill>
                  <a:sysClr val="windowText" lastClr="000000"/>
                </a:solidFill>
                <a:latin typeface="Courier New"/>
                <a:cs typeface="Courier New"/>
              </a:rPr>
              <a:t>c</a:t>
            </a:r>
            <a:r>
              <a:rPr lang="en-GB" sz="1600" b="0" kern="0" dirty="0">
                <a:solidFill>
                  <a:sysClr val="windowText" lastClr="000000"/>
                </a:solidFill>
                <a:latin typeface="Courier New"/>
                <a:cs typeface="Courier New"/>
              </a:rPr>
              <a:t>all pid2=fork()</a:t>
            </a:r>
            <a:endParaRPr lang="en-GB" sz="1600" b="0" kern="0" dirty="0">
              <a:latin typeface="Arial MT"/>
              <a:cs typeface="Arial MT"/>
            </a:endParaRPr>
          </a:p>
        </p:txBody>
      </p:sp>
      <p:sp>
        <p:nvSpPr>
          <p:cNvPr id="81" name="object 66">
            <a:extLst>
              <a:ext uri="{FF2B5EF4-FFF2-40B4-BE49-F238E27FC236}">
                <a16:creationId xmlns:a16="http://schemas.microsoft.com/office/drawing/2014/main" id="{D333BF33-B921-278B-5B71-83BADE704F69}"/>
              </a:ext>
            </a:extLst>
          </p:cNvPr>
          <p:cNvSpPr txBox="1"/>
          <p:nvPr/>
        </p:nvSpPr>
        <p:spPr>
          <a:xfrm>
            <a:off x="2214442" y="5295495"/>
            <a:ext cx="831859"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“Hello”</a:t>
            </a:r>
            <a:endParaRPr b="0" kern="0" dirty="0">
              <a:latin typeface="Arial MT"/>
              <a:cs typeface="Arial MT"/>
            </a:endParaRPr>
          </a:p>
        </p:txBody>
      </p:sp>
      <p:sp>
        <p:nvSpPr>
          <p:cNvPr id="82" name="object 66">
            <a:extLst>
              <a:ext uri="{FF2B5EF4-FFF2-40B4-BE49-F238E27FC236}">
                <a16:creationId xmlns:a16="http://schemas.microsoft.com/office/drawing/2014/main" id="{5C38D0AB-914E-C27F-698E-A843EF7E7332}"/>
              </a:ext>
            </a:extLst>
          </p:cNvPr>
          <p:cNvSpPr txBox="1"/>
          <p:nvPr/>
        </p:nvSpPr>
        <p:spPr>
          <a:xfrm>
            <a:off x="2874874" y="5107817"/>
            <a:ext cx="372666"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P2</a:t>
            </a:r>
            <a:endParaRPr b="0" kern="0" dirty="0">
              <a:latin typeface="Arial MT"/>
              <a:cs typeface="Arial MT"/>
            </a:endParaRPr>
          </a:p>
        </p:txBody>
      </p:sp>
      <p:sp>
        <p:nvSpPr>
          <p:cNvPr id="83" name="object 66">
            <a:extLst>
              <a:ext uri="{FF2B5EF4-FFF2-40B4-BE49-F238E27FC236}">
                <a16:creationId xmlns:a16="http://schemas.microsoft.com/office/drawing/2014/main" id="{609E4569-AE51-A9E3-E760-CA4D0A9832B6}"/>
              </a:ext>
            </a:extLst>
          </p:cNvPr>
          <p:cNvSpPr txBox="1"/>
          <p:nvPr/>
        </p:nvSpPr>
        <p:spPr>
          <a:xfrm>
            <a:off x="3224495" y="4674066"/>
            <a:ext cx="1234327" cy="671979"/>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400" kern="0" dirty="0">
                <a:solidFill>
                  <a:sysClr val="windowText" lastClr="000000"/>
                </a:solidFill>
                <a:latin typeface="Courier New"/>
                <a:cs typeface="Courier New"/>
              </a:rPr>
              <a:t>p</a:t>
            </a:r>
            <a:r>
              <a:rPr lang="en-GB" sz="1400" b="0" kern="0" dirty="0">
                <a:solidFill>
                  <a:sysClr val="windowText" lastClr="000000"/>
                </a:solidFill>
                <a:latin typeface="Courier New"/>
                <a:cs typeface="Courier New"/>
              </a:rPr>
              <a:t>id1</a:t>
            </a:r>
            <a:r>
              <a:rPr lang="en-GB" sz="1400" kern="0" dirty="0">
                <a:solidFill>
                  <a:sysClr val="windowText" lastClr="000000"/>
                </a:solidFill>
                <a:latin typeface="Courier New"/>
                <a:cs typeface="Courier New"/>
              </a:rPr>
              <a:t>&gt;</a:t>
            </a:r>
            <a:r>
              <a:rPr lang="en-GB" sz="1400" b="0" kern="0" dirty="0">
                <a:solidFill>
                  <a:sysClr val="windowText" lastClr="000000"/>
                </a:solidFill>
                <a:latin typeface="Courier New"/>
                <a:cs typeface="Courier New"/>
              </a:rPr>
              <a:t>0, pid2==0,</a:t>
            </a:r>
          </a:p>
          <a:p>
            <a:pPr marL="12700" eaLnBrk="1" fontAlgn="auto" hangingPunct="1">
              <a:spcBef>
                <a:spcPts val="100"/>
              </a:spcBef>
              <a:spcAft>
                <a:spcPts val="0"/>
              </a:spcAft>
            </a:pPr>
            <a:r>
              <a:rPr lang="en-GB" sz="1400" b="0" kern="0" dirty="0">
                <a:solidFill>
                  <a:sysClr val="windowText" lastClr="000000"/>
                </a:solidFill>
                <a:latin typeface="Courier New"/>
                <a:cs typeface="Courier New"/>
              </a:rPr>
              <a:t>stop</a:t>
            </a:r>
            <a:endParaRPr lang="en-GB" sz="1400" b="0" kern="0" dirty="0">
              <a:latin typeface="Arial MT"/>
              <a:cs typeface="Arial MT"/>
            </a:endParaRPr>
          </a:p>
        </p:txBody>
      </p:sp>
      <p:sp>
        <p:nvSpPr>
          <p:cNvPr id="85" name="object 66">
            <a:extLst>
              <a:ext uri="{FF2B5EF4-FFF2-40B4-BE49-F238E27FC236}">
                <a16:creationId xmlns:a16="http://schemas.microsoft.com/office/drawing/2014/main" id="{73AF5A3F-6661-927D-2063-5513AB27982C}"/>
              </a:ext>
            </a:extLst>
          </p:cNvPr>
          <p:cNvSpPr txBox="1"/>
          <p:nvPr/>
        </p:nvSpPr>
        <p:spPr>
          <a:xfrm>
            <a:off x="229491" y="6242820"/>
            <a:ext cx="935408"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“Hello”</a:t>
            </a:r>
            <a:endParaRPr b="0" kern="0" dirty="0">
              <a:latin typeface="Arial MT"/>
              <a:cs typeface="Arial MT"/>
            </a:endParaRPr>
          </a:p>
        </p:txBody>
      </p:sp>
      <p:sp>
        <p:nvSpPr>
          <p:cNvPr id="86" name="object 66">
            <a:extLst>
              <a:ext uri="{FF2B5EF4-FFF2-40B4-BE49-F238E27FC236}">
                <a16:creationId xmlns:a16="http://schemas.microsoft.com/office/drawing/2014/main" id="{F495240E-6F85-B7A7-6DF6-8D59596F1E2B}"/>
              </a:ext>
            </a:extLst>
          </p:cNvPr>
          <p:cNvSpPr txBox="1"/>
          <p:nvPr/>
        </p:nvSpPr>
        <p:spPr>
          <a:xfrm>
            <a:off x="1348279" y="6242820"/>
            <a:ext cx="831859"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“Hello”</a:t>
            </a:r>
            <a:endParaRPr b="0" kern="0" dirty="0">
              <a:latin typeface="Arial MT"/>
              <a:cs typeface="Arial MT"/>
            </a:endParaRPr>
          </a:p>
        </p:txBody>
      </p:sp>
      <p:sp>
        <p:nvSpPr>
          <p:cNvPr id="3" name="object 66">
            <a:extLst>
              <a:ext uri="{FF2B5EF4-FFF2-40B4-BE49-F238E27FC236}">
                <a16:creationId xmlns:a16="http://schemas.microsoft.com/office/drawing/2014/main" id="{5B67D2DF-9079-59DC-7C9B-B32713C56BE1}"/>
              </a:ext>
            </a:extLst>
          </p:cNvPr>
          <p:cNvSpPr txBox="1"/>
          <p:nvPr/>
        </p:nvSpPr>
        <p:spPr>
          <a:xfrm>
            <a:off x="1553459" y="2905167"/>
            <a:ext cx="1975743" cy="25904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600" b="0" kern="0" dirty="0">
                <a:solidFill>
                  <a:sysClr val="windowText" lastClr="000000"/>
                </a:solidFill>
                <a:latin typeface="Courier New"/>
                <a:cs typeface="Courier New"/>
              </a:rPr>
              <a:t>Call pid1=fork()</a:t>
            </a:r>
            <a:endParaRPr sz="1600" b="0" kern="0" dirty="0">
              <a:latin typeface="Arial MT"/>
              <a:cs typeface="Arial MT"/>
            </a:endParaRPr>
          </a:p>
        </p:txBody>
      </p:sp>
      <p:sp>
        <p:nvSpPr>
          <p:cNvPr id="4" name="object 66">
            <a:extLst>
              <a:ext uri="{FF2B5EF4-FFF2-40B4-BE49-F238E27FC236}">
                <a16:creationId xmlns:a16="http://schemas.microsoft.com/office/drawing/2014/main" id="{D3A50C75-3251-7844-879E-A4548514BAFB}"/>
              </a:ext>
            </a:extLst>
          </p:cNvPr>
          <p:cNvSpPr txBox="1"/>
          <p:nvPr/>
        </p:nvSpPr>
        <p:spPr>
          <a:xfrm>
            <a:off x="1073159" y="4549924"/>
            <a:ext cx="1592135" cy="659155"/>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sz="1400" kern="0" dirty="0">
                <a:solidFill>
                  <a:sysClr val="windowText" lastClr="000000"/>
                </a:solidFill>
                <a:latin typeface="Courier New"/>
                <a:cs typeface="Courier New"/>
              </a:rPr>
              <a:t>p</a:t>
            </a:r>
            <a:r>
              <a:rPr lang="en-GB" sz="1400" b="0" kern="0" dirty="0">
                <a:solidFill>
                  <a:sysClr val="windowText" lastClr="000000"/>
                </a:solidFill>
                <a:latin typeface="Courier New"/>
                <a:cs typeface="Courier New"/>
              </a:rPr>
              <a:t>id1&gt;0, pid2&gt;0, call pid3=fork()</a:t>
            </a:r>
            <a:endParaRPr lang="en-GB" sz="1400" b="0" kern="0" dirty="0">
              <a:latin typeface="Arial MT"/>
              <a:cs typeface="Arial MT"/>
            </a:endParaRPr>
          </a:p>
        </p:txBody>
      </p:sp>
      <p:sp>
        <p:nvSpPr>
          <p:cNvPr id="5" name="object 66">
            <a:extLst>
              <a:ext uri="{FF2B5EF4-FFF2-40B4-BE49-F238E27FC236}">
                <a16:creationId xmlns:a16="http://schemas.microsoft.com/office/drawing/2014/main" id="{654CF57D-16A6-4258-3604-7A48BC5A9A13}"/>
              </a:ext>
            </a:extLst>
          </p:cNvPr>
          <p:cNvSpPr txBox="1"/>
          <p:nvPr/>
        </p:nvSpPr>
        <p:spPr>
          <a:xfrm>
            <a:off x="4557346" y="4337297"/>
            <a:ext cx="831859" cy="289823"/>
          </a:xfrm>
          <a:prstGeom prst="rect">
            <a:avLst/>
          </a:prstGeom>
        </p:spPr>
        <p:txBody>
          <a:bodyPr vert="horz" wrap="square" lIns="0" tIns="12700" rIns="0" bIns="0" rtlCol="0">
            <a:spAutoFit/>
          </a:bodyPr>
          <a:lstStyle/>
          <a:p>
            <a:pPr marL="12700" eaLnBrk="1" fontAlgn="auto" hangingPunct="1">
              <a:spcBef>
                <a:spcPts val="100"/>
              </a:spcBef>
              <a:spcAft>
                <a:spcPts val="0"/>
              </a:spcAft>
            </a:pPr>
            <a:r>
              <a:rPr lang="en-GB" b="0" kern="0" dirty="0">
                <a:latin typeface="Arial MT"/>
                <a:cs typeface="Arial MT"/>
              </a:rPr>
              <a:t>“Hello”</a:t>
            </a:r>
            <a:endParaRPr b="0" kern="0" dirty="0">
              <a:latin typeface="Arial MT"/>
              <a:cs typeface="Arial MT"/>
            </a:endParaRPr>
          </a:p>
        </p:txBody>
      </p:sp>
    </p:spTree>
    <p:extLst>
      <p:ext uri="{BB962C8B-B14F-4D97-AF65-F5344CB8AC3E}">
        <p14:creationId xmlns:p14="http://schemas.microsoft.com/office/powerpoint/2010/main" val="14387004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2B153-983D-1E60-DFFC-55929F3CB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0E28D-BAB6-4CDB-656A-4C93D79400E2}"/>
              </a:ext>
            </a:extLst>
          </p:cNvPr>
          <p:cNvSpPr>
            <a:spLocks noGrp="1"/>
          </p:cNvSpPr>
          <p:nvPr>
            <p:ph type="title"/>
          </p:nvPr>
        </p:nvSpPr>
        <p:spPr/>
        <p:txBody>
          <a:bodyPr/>
          <a:lstStyle/>
          <a:p>
            <a:r>
              <a:rPr lang="en-GB" dirty="0"/>
              <a:t>Quiz: Fork</a:t>
            </a:r>
            <a:endParaRPr lang="en-SE" dirty="0"/>
          </a:p>
        </p:txBody>
      </p:sp>
      <p:sp>
        <p:nvSpPr>
          <p:cNvPr id="7" name="内容占位符 2">
            <a:extLst>
              <a:ext uri="{FF2B5EF4-FFF2-40B4-BE49-F238E27FC236}">
                <a16:creationId xmlns:a16="http://schemas.microsoft.com/office/drawing/2014/main" id="{31004EB3-A338-1CDA-8F0D-4A2286ED39D7}"/>
              </a:ext>
            </a:extLst>
          </p:cNvPr>
          <p:cNvSpPr txBox="1">
            <a:spLocks/>
          </p:cNvSpPr>
          <p:nvPr/>
        </p:nvSpPr>
        <p:spPr bwMode="auto">
          <a:xfrm>
            <a:off x="6238596" y="798414"/>
            <a:ext cx="5794879" cy="524270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Updates to global variable x in the parent process and child process do not affect each other because they have separate address spaces, and separate copies of data variables. </a:t>
            </a:r>
          </a:p>
          <a:p>
            <a:r>
              <a:rPr lang="en-GB" b="0" kern="0" dirty="0"/>
              <a:t>Since parent process and child process run concurrently without wait(), two output </a:t>
            </a:r>
            <a:r>
              <a:rPr lang="en-GB" b="0" kern="0" dirty="0" err="1"/>
              <a:t>interleavings</a:t>
            </a:r>
            <a:r>
              <a:rPr lang="en-GB" b="0" kern="0" dirty="0"/>
              <a:t> are possible.</a:t>
            </a:r>
          </a:p>
        </p:txBody>
      </p:sp>
      <p:sp>
        <p:nvSpPr>
          <p:cNvPr id="5" name="TextBox 4">
            <a:extLst>
              <a:ext uri="{FF2B5EF4-FFF2-40B4-BE49-F238E27FC236}">
                <a16:creationId xmlns:a16="http://schemas.microsoft.com/office/drawing/2014/main" id="{CA9A6F8B-6217-185C-1D2B-6F020EB1D705}"/>
              </a:ext>
            </a:extLst>
          </p:cNvPr>
          <p:cNvSpPr txBox="1"/>
          <p:nvPr/>
        </p:nvSpPr>
        <p:spPr>
          <a:xfrm>
            <a:off x="6386918" y="3807194"/>
            <a:ext cx="1896673" cy="193899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en-GB" altLang="zh-CN" sz="2000" b="0" kern="0" dirty="0"/>
              <a:t>Parent has x = 0</a:t>
            </a:r>
          </a:p>
          <a:p>
            <a:r>
              <a:rPr lang="en-GB" altLang="zh-CN" sz="2000" b="0" kern="0" dirty="0"/>
              <a:t>Child has x = 2</a:t>
            </a:r>
          </a:p>
          <a:p>
            <a:r>
              <a:rPr lang="en-GB" altLang="zh-CN" sz="2000" b="0" kern="0" dirty="0"/>
              <a:t>Or,</a:t>
            </a:r>
          </a:p>
          <a:p>
            <a:r>
              <a:rPr lang="en-GB" altLang="zh-CN" sz="2000" b="0" kern="0" dirty="0"/>
              <a:t>Child has x = 2</a:t>
            </a:r>
          </a:p>
          <a:p>
            <a:r>
              <a:rPr lang="en-GB" altLang="zh-CN" sz="2000" b="0" kern="0" dirty="0"/>
              <a:t>Parent has x = 0</a:t>
            </a:r>
          </a:p>
        </p:txBody>
      </p:sp>
      <p:sp>
        <p:nvSpPr>
          <p:cNvPr id="3" name="object 3">
            <a:extLst>
              <a:ext uri="{FF2B5EF4-FFF2-40B4-BE49-F238E27FC236}">
                <a16:creationId xmlns:a16="http://schemas.microsoft.com/office/drawing/2014/main" id="{48A2B7CA-90F5-B5FD-4ED8-7C1403183B79}"/>
              </a:ext>
            </a:extLst>
          </p:cNvPr>
          <p:cNvSpPr txBox="1"/>
          <p:nvPr/>
        </p:nvSpPr>
        <p:spPr>
          <a:xfrm>
            <a:off x="235840" y="798414"/>
            <a:ext cx="5949058" cy="4123565"/>
          </a:xfrm>
          <a:prstGeom prst="rect">
            <a:avLst/>
          </a:prstGeom>
          <a:ln w="12700">
            <a:solidFill>
              <a:srgbClr val="000000"/>
            </a:solidFill>
          </a:ln>
        </p:spPr>
        <p:txBody>
          <a:bodyPr vert="horz" wrap="square" lIns="0" tIns="53975" rIns="0" bIns="0" rtlCol="0">
            <a:spAutoFit/>
          </a:bodyPr>
          <a:lstStyle/>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#include &lt;</a:t>
            </a:r>
            <a:r>
              <a:rPr lang="en-GB" sz="1600" b="0" kern="0" dirty="0" err="1">
                <a:solidFill>
                  <a:sysClr val="windowText" lastClr="000000"/>
                </a:solidFill>
                <a:latin typeface="Courier New"/>
                <a:cs typeface="Courier New"/>
              </a:rPr>
              <a:t>stdio.h</a:t>
            </a:r>
            <a:r>
              <a:rPr lang="en-GB" sz="1600" b="0" kern="0" dirty="0">
                <a:solidFill>
                  <a:sysClr val="windowText" lastClr="000000"/>
                </a:solidFill>
                <a:latin typeface="Courier New"/>
                <a:cs typeface="Courier New"/>
              </a:rPr>
              <a:t>&gt;</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#include &lt;</a:t>
            </a:r>
            <a:r>
              <a:rPr lang="en-GB" sz="1600" b="0" kern="0" dirty="0" err="1">
                <a:solidFill>
                  <a:sysClr val="windowText" lastClr="000000"/>
                </a:solidFill>
                <a:latin typeface="Courier New"/>
                <a:cs typeface="Courier New"/>
              </a:rPr>
              <a:t>stdlib.h</a:t>
            </a:r>
            <a:r>
              <a:rPr lang="en-GB" sz="1600" b="0" kern="0" dirty="0">
                <a:solidFill>
                  <a:sysClr val="windowText" lastClr="000000"/>
                </a:solidFill>
                <a:latin typeface="Courier New"/>
                <a:cs typeface="Courier New"/>
              </a:rPr>
              <a:t>&gt;</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#include &lt;sys/</a:t>
            </a:r>
            <a:r>
              <a:rPr lang="en-GB" sz="1600" b="0" kern="0" dirty="0" err="1">
                <a:solidFill>
                  <a:sysClr val="windowText" lastClr="000000"/>
                </a:solidFill>
                <a:latin typeface="Courier New"/>
                <a:cs typeface="Courier New"/>
              </a:rPr>
              <a:t>types.h</a:t>
            </a:r>
            <a:r>
              <a:rPr lang="en-GB" sz="1600" b="0" kern="0" dirty="0">
                <a:solidFill>
                  <a:sysClr val="windowText" lastClr="000000"/>
                </a:solidFill>
                <a:latin typeface="Courier New"/>
                <a:cs typeface="Courier New"/>
              </a:rPr>
              <a:t>&gt;</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#include &lt;</a:t>
            </a:r>
            <a:r>
              <a:rPr lang="en-GB" sz="1600" b="0" kern="0" dirty="0" err="1">
                <a:solidFill>
                  <a:sysClr val="windowText" lastClr="000000"/>
                </a:solidFill>
                <a:latin typeface="Courier New"/>
                <a:cs typeface="Courier New"/>
              </a:rPr>
              <a:t>unistd.h</a:t>
            </a:r>
            <a:r>
              <a:rPr lang="en-GB" sz="1600" b="0" kern="0" dirty="0">
                <a:solidFill>
                  <a:sysClr val="windowText" lastClr="000000"/>
                </a:solidFill>
                <a:latin typeface="Courier New"/>
                <a:cs typeface="Courier New"/>
              </a:rPr>
              <a:t>&gt;</a:t>
            </a:r>
          </a:p>
          <a:p>
            <a:pPr marL="52069" marR="1337310" eaLnBrk="1" fontAlgn="auto" hangingPunct="1">
              <a:lnSpc>
                <a:spcPts val="1400"/>
              </a:lnSpc>
              <a:spcBef>
                <a:spcPts val="425"/>
              </a:spcBef>
              <a:spcAft>
                <a:spcPts val="0"/>
              </a:spcAft>
            </a:pPr>
            <a:endParaRPr lang="en-GB" sz="1600" b="0" kern="0" dirty="0">
              <a:solidFill>
                <a:sysClr val="windowText" lastClr="000000"/>
              </a:solidFill>
              <a:latin typeface="Courier New"/>
              <a:cs typeface="Courier New"/>
            </a:endParaRP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int main()</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int x = 1;</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pid_t</a:t>
            </a: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 = fork();</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if (</a:t>
            </a:r>
            <a:r>
              <a:rPr lang="en-GB" sz="1600" b="0" kern="0" dirty="0" err="1">
                <a:solidFill>
                  <a:sysClr val="windowText" lastClr="000000"/>
                </a:solidFill>
                <a:latin typeface="Courier New"/>
                <a:cs typeface="Courier New"/>
              </a:rPr>
              <a:t>pid</a:t>
            </a:r>
            <a:r>
              <a:rPr lang="en-GB" sz="1600" b="0" kern="0" dirty="0">
                <a:solidFill>
                  <a:sysClr val="windowText" lastClr="000000"/>
                </a:solidFill>
                <a:latin typeface="Courier New"/>
                <a:cs typeface="Courier New"/>
              </a:rPr>
              <a:t> == 0){</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("Child has x = %d\n", ++x);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else{</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a:t>
            </a:r>
            <a:r>
              <a:rPr lang="en-GB" sz="1600" b="0" kern="0" dirty="0" err="1">
                <a:solidFill>
                  <a:sysClr val="windowText" lastClr="000000"/>
                </a:solidFill>
                <a:latin typeface="Courier New"/>
                <a:cs typeface="Courier New"/>
              </a:rPr>
              <a:t>printf</a:t>
            </a:r>
            <a:r>
              <a:rPr lang="en-GB" sz="1600" b="0" kern="0" dirty="0">
                <a:solidFill>
                  <a:sysClr val="windowText" lastClr="000000"/>
                </a:solidFill>
                <a:latin typeface="Courier New"/>
                <a:cs typeface="Courier New"/>
              </a:rPr>
              <a:t>("Parent has x = %d\n",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--x); }</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  return 0;</a:t>
            </a:r>
          </a:p>
          <a:p>
            <a:pPr marL="52069" marR="1337310" eaLnBrk="1" fontAlgn="auto" hangingPunct="1">
              <a:lnSpc>
                <a:spcPts val="1400"/>
              </a:lnSpc>
              <a:spcBef>
                <a:spcPts val="425"/>
              </a:spcBef>
              <a:spcAft>
                <a:spcPts val="0"/>
              </a:spcAft>
            </a:pPr>
            <a:r>
              <a:rPr lang="en-GB" sz="1600" b="0" kern="0" dirty="0">
                <a:solidFill>
                  <a:sysClr val="windowText" lastClr="000000"/>
                </a:solidFill>
                <a:latin typeface="Courier New"/>
                <a:cs typeface="Courier New"/>
              </a:rPr>
              <a:t>}</a:t>
            </a:r>
          </a:p>
          <a:p>
            <a:pPr marL="52069" marR="1337310" eaLnBrk="1" fontAlgn="auto" hangingPunct="1">
              <a:lnSpc>
                <a:spcPts val="1400"/>
              </a:lnSpc>
              <a:spcBef>
                <a:spcPts val="425"/>
              </a:spcBef>
              <a:spcAft>
                <a:spcPts val="0"/>
              </a:spcAft>
            </a:pPr>
            <a:endParaRPr sz="1600" b="0" kern="0" dirty="0">
              <a:solidFill>
                <a:sysClr val="windowText" lastClr="000000"/>
              </a:solidFill>
              <a:latin typeface="Courier New"/>
              <a:cs typeface="Courier New"/>
            </a:endParaRPr>
          </a:p>
        </p:txBody>
      </p:sp>
    </p:spTree>
    <p:extLst>
      <p:ext uri="{BB962C8B-B14F-4D97-AF65-F5344CB8AC3E}">
        <p14:creationId xmlns:p14="http://schemas.microsoft.com/office/powerpoint/2010/main" val="3832581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412F-C799-5EC3-56F4-CBC4F3139E08}"/>
              </a:ext>
            </a:extLst>
          </p:cNvPr>
          <p:cNvSpPr>
            <a:spLocks noGrp="1"/>
          </p:cNvSpPr>
          <p:nvPr>
            <p:ph type="title"/>
          </p:nvPr>
        </p:nvSpPr>
        <p:spPr/>
        <p:txBody>
          <a:bodyPr/>
          <a:lstStyle/>
          <a:p>
            <a:endParaRPr lang="en-SE" dirty="0"/>
          </a:p>
        </p:txBody>
      </p:sp>
      <p:sp>
        <p:nvSpPr>
          <p:cNvPr id="3" name="Content Placeholder 2">
            <a:extLst>
              <a:ext uri="{FF2B5EF4-FFF2-40B4-BE49-F238E27FC236}">
                <a16:creationId xmlns:a16="http://schemas.microsoft.com/office/drawing/2014/main" id="{2F056F27-DD16-CE32-2960-AE7B83EC77F8}"/>
              </a:ext>
            </a:extLst>
          </p:cNvPr>
          <p:cNvSpPr>
            <a:spLocks noGrp="1"/>
          </p:cNvSpPr>
          <p:nvPr>
            <p:ph idx="1"/>
          </p:nvPr>
        </p:nvSpPr>
        <p:spPr>
          <a:xfrm>
            <a:off x="279400" y="876300"/>
            <a:ext cx="5207001" cy="5105400"/>
          </a:xfrm>
        </p:spPr>
        <p:txBody>
          <a:bodyPr>
            <a:normAutofit fontScale="85000" lnSpcReduction="20000"/>
          </a:bodyPr>
          <a:lstStyle/>
          <a:p>
            <a:r>
              <a:rPr lang="en-GB" dirty="0"/>
              <a:t>Given: </a:t>
            </a:r>
          </a:p>
          <a:p>
            <a:pPr lvl="1">
              <a:buFont typeface="Arial" panose="020B0604020202020204" pitchFamily="34" charset="0"/>
              <a:buChar char="•"/>
            </a:pPr>
            <a:r>
              <a:rPr lang="en-GB" b="0" i="0" dirty="0">
                <a:effectLst/>
                <a:latin typeface="fkGroteskNeue"/>
              </a:rPr>
              <a:t>Page size: 1024 bytes (1KB)</a:t>
            </a:r>
          </a:p>
          <a:p>
            <a:pPr lvl="1">
              <a:buFont typeface="Arial" panose="020B0604020202020204" pitchFamily="34" charset="0"/>
              <a:buChar char="•"/>
            </a:pPr>
            <a:r>
              <a:rPr lang="en-GB" b="0" i="0" dirty="0">
                <a:effectLst/>
                <a:latin typeface="fkGroteskNeue"/>
              </a:rPr>
              <a:t>Physical memory: 8KB (8 frames)</a:t>
            </a:r>
          </a:p>
          <a:p>
            <a:pPr lvl="1">
              <a:buFont typeface="Arial" panose="020B0604020202020204" pitchFamily="34" charset="0"/>
              <a:buChar char="•"/>
            </a:pPr>
            <a:r>
              <a:rPr lang="en-GB" b="0" i="0" dirty="0">
                <a:effectLst/>
                <a:latin typeface="fkGroteskNeue"/>
              </a:rPr>
              <a:t>Virtual memory: 8KB (8 pages)</a:t>
            </a:r>
          </a:p>
          <a:p>
            <a:pPr lvl="1">
              <a:buFont typeface="Arial" panose="020B0604020202020204" pitchFamily="34" charset="0"/>
              <a:buChar char="•"/>
            </a:pPr>
            <a:r>
              <a:rPr lang="en-GB" b="0" i="0" dirty="0">
                <a:effectLst/>
                <a:latin typeface="fkGroteskNeue"/>
              </a:rPr>
              <a:t>TLB: fully associative, 4 entries, initially empty</a:t>
            </a:r>
          </a:p>
          <a:p>
            <a:pPr lvl="1">
              <a:buFont typeface="Arial" panose="020B0604020202020204" pitchFamily="34" charset="0"/>
              <a:buChar char="•"/>
            </a:pPr>
            <a:r>
              <a:rPr lang="en-GB" b="0" i="0" dirty="0">
                <a:effectLst/>
                <a:latin typeface="fkGroteskNeue"/>
              </a:rPr>
              <a:t>Physical page number = virtual page number + 1</a:t>
            </a:r>
          </a:p>
          <a:p>
            <a:r>
              <a:rPr lang="en-GB" dirty="0"/>
              <a:t>Page size is 1 KB = 2^10, hence offset is 10 bits. 12-bit virtual address space, hence bits used for VPN indexing is 12-10=2 bits. VPN is the left-most 2 bits of the virtual address.</a:t>
            </a:r>
          </a:p>
          <a:p>
            <a:r>
              <a:rPr lang="en-GB" dirty="0"/>
              <a:t>Looking up the page table, VPNs 1, 5, 6 are valid; others are invalid or marked as NULL.</a:t>
            </a:r>
            <a:endParaRPr lang="en-SE" dirty="0"/>
          </a:p>
        </p:txBody>
      </p:sp>
      <p:graphicFrame>
        <p:nvGraphicFramePr>
          <p:cNvPr id="6" name="Table 5">
            <a:extLst>
              <a:ext uri="{FF2B5EF4-FFF2-40B4-BE49-F238E27FC236}">
                <a16:creationId xmlns:a16="http://schemas.microsoft.com/office/drawing/2014/main" id="{FDEAB606-3584-EB54-B8C3-EE2EA9EEDCCA}"/>
              </a:ext>
            </a:extLst>
          </p:cNvPr>
          <p:cNvGraphicFramePr>
            <a:graphicFrameLocks noGrp="1"/>
          </p:cNvGraphicFramePr>
          <p:nvPr>
            <p:extLst>
              <p:ext uri="{D42A27DB-BD31-4B8C-83A1-F6EECF244321}">
                <p14:modId xmlns:p14="http://schemas.microsoft.com/office/powerpoint/2010/main" val="3514451930"/>
              </p:ext>
            </p:extLst>
          </p:nvPr>
        </p:nvGraphicFramePr>
        <p:xfrm>
          <a:off x="5486401" y="1051560"/>
          <a:ext cx="3783405" cy="3977640"/>
        </p:xfrm>
        <a:graphic>
          <a:graphicData uri="http://schemas.openxmlformats.org/drawingml/2006/table">
            <a:tbl>
              <a:tblPr firstRow="1" bandRow="1">
                <a:tableStyleId>{5940675A-B579-460E-94D1-54222C63F5DA}</a:tableStyleId>
              </a:tblPr>
              <a:tblGrid>
                <a:gridCol w="975409">
                  <a:extLst>
                    <a:ext uri="{9D8B030D-6E8A-4147-A177-3AD203B41FA5}">
                      <a16:colId xmlns:a16="http://schemas.microsoft.com/office/drawing/2014/main" val="3242888982"/>
                    </a:ext>
                  </a:extLst>
                </a:gridCol>
                <a:gridCol w="975409">
                  <a:extLst>
                    <a:ext uri="{9D8B030D-6E8A-4147-A177-3AD203B41FA5}">
                      <a16:colId xmlns:a16="http://schemas.microsoft.com/office/drawing/2014/main" val="3882109369"/>
                    </a:ext>
                  </a:extLst>
                </a:gridCol>
                <a:gridCol w="975409">
                  <a:extLst>
                    <a:ext uri="{9D8B030D-6E8A-4147-A177-3AD203B41FA5}">
                      <a16:colId xmlns:a16="http://schemas.microsoft.com/office/drawing/2014/main" val="1227491433"/>
                    </a:ext>
                  </a:extLst>
                </a:gridCol>
                <a:gridCol w="857178">
                  <a:extLst>
                    <a:ext uri="{9D8B030D-6E8A-4147-A177-3AD203B41FA5}">
                      <a16:colId xmlns:a16="http://schemas.microsoft.com/office/drawing/2014/main" val="867935394"/>
                    </a:ext>
                  </a:extLst>
                </a:gridCol>
              </a:tblGrid>
              <a:tr h="355614">
                <a:tc>
                  <a:txBody>
                    <a:bodyPr/>
                    <a:lstStyle/>
                    <a:p>
                      <a:pPr algn="ctr"/>
                      <a:r>
                        <a:rPr lang="en-GB" b="1" dirty="0">
                          <a:solidFill>
                            <a:schemeClr val="tx1"/>
                          </a:solidFill>
                        </a:rPr>
                        <a:t>Virtual </a:t>
                      </a:r>
                      <a:r>
                        <a:rPr lang="en-GB" b="1" dirty="0" err="1">
                          <a:solidFill>
                            <a:schemeClr val="tx1"/>
                          </a:solidFill>
                        </a:rPr>
                        <a:t>Addr</a:t>
                      </a:r>
                      <a:endParaRPr lang="en-SE" b="1" dirty="0">
                        <a:solidFill>
                          <a:schemeClr val="tx1"/>
                        </a:solidFill>
                      </a:endParaRPr>
                    </a:p>
                  </a:txBody>
                  <a:tcPr/>
                </a:tc>
                <a:tc>
                  <a:txBody>
                    <a:bodyPr/>
                    <a:lstStyle/>
                    <a:p>
                      <a:pPr algn="ctr"/>
                      <a:r>
                        <a:rPr lang="en-GB" b="1" dirty="0">
                          <a:solidFill>
                            <a:schemeClr val="tx1"/>
                          </a:solidFill>
                        </a:rPr>
                        <a:t>VPN</a:t>
                      </a:r>
                      <a:endParaRPr lang="en-SE" b="1" dirty="0">
                        <a:solidFill>
                          <a:schemeClr val="tx1"/>
                        </a:solidFill>
                      </a:endParaRPr>
                    </a:p>
                  </a:txBody>
                  <a:tcPr/>
                </a:tc>
                <a:tc>
                  <a:txBody>
                    <a:bodyPr/>
                    <a:lstStyle/>
                    <a:p>
                      <a:pPr algn="ctr"/>
                      <a:r>
                        <a:rPr lang="en-GB" b="1" dirty="0">
                          <a:solidFill>
                            <a:schemeClr val="tx1"/>
                          </a:solidFill>
                        </a:rPr>
                        <a:t>TLB</a:t>
                      </a:r>
                      <a:endParaRPr lang="en-SE" b="1" dirty="0">
                        <a:solidFill>
                          <a:schemeClr val="tx1"/>
                        </a:solidFill>
                      </a:endParaRPr>
                    </a:p>
                  </a:txBody>
                  <a:tcPr/>
                </a:tc>
                <a:tc>
                  <a:txBody>
                    <a:bodyPr/>
                    <a:lstStyle/>
                    <a:p>
                      <a:pPr algn="ctr"/>
                      <a:r>
                        <a:rPr lang="en-GB" b="1" dirty="0">
                          <a:solidFill>
                            <a:schemeClr val="tx1"/>
                          </a:solidFill>
                        </a:rPr>
                        <a:t>Memory</a:t>
                      </a:r>
                      <a:endParaRPr lang="en-SE" b="1" dirty="0">
                        <a:solidFill>
                          <a:schemeClr val="tx1"/>
                        </a:solidFill>
                      </a:endParaRPr>
                    </a:p>
                  </a:txBody>
                  <a:tcPr/>
                </a:tc>
                <a:extLst>
                  <a:ext uri="{0D108BD9-81ED-4DB2-BD59-A6C34878D82A}">
                    <a16:rowId xmlns:a16="http://schemas.microsoft.com/office/drawing/2014/main" val="226913582"/>
                  </a:ext>
                </a:extLst>
              </a:tr>
              <a:tr h="370840">
                <a:tc>
                  <a:txBody>
                    <a:bodyPr/>
                    <a:lstStyle/>
                    <a:p>
                      <a:pPr algn="ctr"/>
                      <a:r>
                        <a:rPr lang="en-GB" dirty="0">
                          <a:solidFill>
                            <a:schemeClr val="tx1"/>
                          </a:solidFill>
                        </a:rPr>
                        <a:t>0x294</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miss</a:t>
                      </a:r>
                      <a:endParaRPr lang="en-SE" dirty="0">
                        <a:solidFill>
                          <a:schemeClr val="tx1"/>
                        </a:solidFill>
                      </a:endParaRPr>
                    </a:p>
                  </a:txBody>
                  <a:tcPr/>
                </a:tc>
                <a:tc>
                  <a:txBody>
                    <a:bodyPr/>
                    <a:lstStyle/>
                    <a:p>
                      <a:pPr algn="ctr"/>
                      <a:r>
                        <a:rPr lang="en-GB" dirty="0">
                          <a:solidFill>
                            <a:schemeClr val="tx1"/>
                          </a:solidFill>
                        </a:rPr>
                        <a:t>PF</a:t>
                      </a:r>
                      <a:endParaRPr lang="en-SE" dirty="0">
                        <a:solidFill>
                          <a:schemeClr val="tx1"/>
                        </a:solidFill>
                      </a:endParaRPr>
                    </a:p>
                  </a:txBody>
                  <a:tcPr/>
                </a:tc>
                <a:extLst>
                  <a:ext uri="{0D108BD9-81ED-4DB2-BD59-A6C34878D82A}">
                    <a16:rowId xmlns:a16="http://schemas.microsoft.com/office/drawing/2014/main" val="1316272566"/>
                  </a:ext>
                </a:extLst>
              </a:tr>
              <a:tr h="370840">
                <a:tc>
                  <a:txBody>
                    <a:bodyPr/>
                    <a:lstStyle/>
                    <a:p>
                      <a:pPr algn="ctr"/>
                      <a:r>
                        <a:rPr lang="pt-BR" dirty="0"/>
                        <a:t>0xA76</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miss</a:t>
                      </a:r>
                      <a:endParaRPr lang="en-SE" dirty="0">
                        <a:solidFill>
                          <a:schemeClr val="tx1"/>
                        </a:solidFill>
                      </a:endParaRPr>
                    </a:p>
                  </a:txBody>
                  <a:tcPr/>
                </a:tc>
                <a:tc>
                  <a:txBody>
                    <a:bodyPr/>
                    <a:lstStyle/>
                    <a:p>
                      <a:pPr algn="ctr"/>
                      <a:r>
                        <a:rPr lang="en-GB" dirty="0">
                          <a:solidFill>
                            <a:schemeClr val="tx1"/>
                          </a:solidFill>
                        </a:rPr>
                        <a:t>PF</a:t>
                      </a:r>
                      <a:endParaRPr lang="en-SE" dirty="0">
                        <a:solidFill>
                          <a:schemeClr val="tx1"/>
                        </a:solidFill>
                      </a:endParaRPr>
                    </a:p>
                  </a:txBody>
                  <a:tcPr/>
                </a:tc>
                <a:extLst>
                  <a:ext uri="{0D108BD9-81ED-4DB2-BD59-A6C34878D82A}">
                    <a16:rowId xmlns:a16="http://schemas.microsoft.com/office/drawing/2014/main" val="2964032363"/>
                  </a:ext>
                </a:extLst>
              </a:tr>
              <a:tr h="370840">
                <a:tc>
                  <a:txBody>
                    <a:bodyPr/>
                    <a:lstStyle/>
                    <a:p>
                      <a:pPr algn="ctr"/>
                      <a:r>
                        <a:rPr lang="pt-BR" dirty="0"/>
                        <a:t>0x5A4</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miss</a:t>
                      </a:r>
                      <a:endParaRPr lang="en-SE" dirty="0">
                        <a:solidFill>
                          <a:schemeClr val="tx1"/>
                        </a:solidFill>
                      </a:endParaRPr>
                    </a:p>
                  </a:txBody>
                  <a:tcPr/>
                </a:tc>
                <a:tc>
                  <a:txBody>
                    <a:bodyPr/>
                    <a:lstStyle/>
                    <a:p>
                      <a:pPr algn="ctr"/>
                      <a:r>
                        <a:rPr lang="en-GB" dirty="0">
                          <a:solidFill>
                            <a:schemeClr val="tx1"/>
                          </a:solidFill>
                        </a:rPr>
                        <a:t>valid</a:t>
                      </a:r>
                      <a:endParaRPr lang="en-SE" dirty="0">
                        <a:solidFill>
                          <a:schemeClr val="tx1"/>
                        </a:solidFill>
                      </a:endParaRPr>
                    </a:p>
                  </a:txBody>
                  <a:tcPr/>
                </a:tc>
                <a:extLst>
                  <a:ext uri="{0D108BD9-81ED-4DB2-BD59-A6C34878D82A}">
                    <a16:rowId xmlns:a16="http://schemas.microsoft.com/office/drawing/2014/main" val="1511346211"/>
                  </a:ext>
                </a:extLst>
              </a:tr>
              <a:tr h="370840">
                <a:tc>
                  <a:txBody>
                    <a:bodyPr/>
                    <a:lstStyle/>
                    <a:p>
                      <a:pPr algn="ctr"/>
                      <a:r>
                        <a:rPr lang="pt-BR" dirty="0"/>
                        <a:t>0x923</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hit</a:t>
                      </a:r>
                      <a:endParaRPr lang="en-SE" dirty="0">
                        <a:solidFill>
                          <a:schemeClr val="tx1"/>
                        </a:solidFill>
                      </a:endParaRPr>
                    </a:p>
                  </a:txBody>
                  <a:tcPr/>
                </a:tc>
                <a:tc>
                  <a:txBody>
                    <a:bodyPr/>
                    <a:lstStyle/>
                    <a:p>
                      <a:pPr algn="ctr"/>
                      <a:r>
                        <a:rPr lang="en-GB" dirty="0">
                          <a:solidFill>
                            <a:schemeClr val="tx1"/>
                          </a:solidFill>
                        </a:rPr>
                        <a:t>valid</a:t>
                      </a:r>
                      <a:endParaRPr lang="en-SE" dirty="0">
                        <a:solidFill>
                          <a:schemeClr val="tx1"/>
                        </a:solidFill>
                      </a:endParaRPr>
                    </a:p>
                  </a:txBody>
                  <a:tcPr/>
                </a:tc>
                <a:extLst>
                  <a:ext uri="{0D108BD9-81ED-4DB2-BD59-A6C34878D82A}">
                    <a16:rowId xmlns:a16="http://schemas.microsoft.com/office/drawing/2014/main" val="3472819907"/>
                  </a:ext>
                </a:extLst>
              </a:tr>
              <a:tr h="370840">
                <a:tc>
                  <a:txBody>
                    <a:bodyPr/>
                    <a:lstStyle/>
                    <a:p>
                      <a:pPr algn="ctr"/>
                      <a:r>
                        <a:rPr lang="pt-BR" dirty="0"/>
                        <a:t>0xCFF</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miss</a:t>
                      </a:r>
                      <a:endParaRPr lang="en-SE" dirty="0">
                        <a:solidFill>
                          <a:schemeClr val="tx1"/>
                        </a:solidFill>
                      </a:endParaRPr>
                    </a:p>
                  </a:txBody>
                  <a:tcPr/>
                </a:tc>
                <a:tc>
                  <a:txBody>
                    <a:bodyPr/>
                    <a:lstStyle/>
                    <a:p>
                      <a:pPr algn="ctr"/>
                      <a:r>
                        <a:rPr lang="en-GB" dirty="0">
                          <a:solidFill>
                            <a:schemeClr val="tx1"/>
                          </a:solidFill>
                        </a:rPr>
                        <a:t>PF</a:t>
                      </a:r>
                      <a:endParaRPr lang="en-SE" dirty="0">
                        <a:solidFill>
                          <a:schemeClr val="tx1"/>
                        </a:solidFill>
                      </a:endParaRPr>
                    </a:p>
                  </a:txBody>
                  <a:tcPr/>
                </a:tc>
                <a:extLst>
                  <a:ext uri="{0D108BD9-81ED-4DB2-BD59-A6C34878D82A}">
                    <a16:rowId xmlns:a16="http://schemas.microsoft.com/office/drawing/2014/main" val="3061483303"/>
                  </a:ext>
                </a:extLst>
              </a:tr>
              <a:tr h="370840">
                <a:tc>
                  <a:txBody>
                    <a:bodyPr/>
                    <a:lstStyle/>
                    <a:p>
                      <a:pPr algn="ctr"/>
                      <a:r>
                        <a:rPr lang="pt-BR" dirty="0"/>
                        <a:t>0xA12</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hit</a:t>
                      </a:r>
                      <a:endParaRPr lang="en-SE" dirty="0">
                        <a:solidFill>
                          <a:schemeClr val="tx1"/>
                        </a:solidFill>
                      </a:endParaRPr>
                    </a:p>
                  </a:txBody>
                  <a:tcPr/>
                </a:tc>
                <a:tc>
                  <a:txBody>
                    <a:bodyPr/>
                    <a:lstStyle/>
                    <a:p>
                      <a:pPr algn="ctr"/>
                      <a:r>
                        <a:rPr lang="en-GB" dirty="0">
                          <a:solidFill>
                            <a:schemeClr val="tx1"/>
                          </a:solidFill>
                        </a:rPr>
                        <a:t>valid</a:t>
                      </a:r>
                      <a:endParaRPr lang="en-SE" dirty="0">
                        <a:solidFill>
                          <a:schemeClr val="tx1"/>
                        </a:solidFill>
                      </a:endParaRPr>
                    </a:p>
                  </a:txBody>
                  <a:tcPr/>
                </a:tc>
                <a:extLst>
                  <a:ext uri="{0D108BD9-81ED-4DB2-BD59-A6C34878D82A}">
                    <a16:rowId xmlns:a16="http://schemas.microsoft.com/office/drawing/2014/main" val="3130938275"/>
                  </a:ext>
                </a:extLst>
              </a:tr>
              <a:tr h="370840">
                <a:tc>
                  <a:txBody>
                    <a:bodyPr/>
                    <a:lstStyle/>
                    <a:p>
                      <a:pPr algn="ctr"/>
                      <a:r>
                        <a:rPr lang="pt-BR" dirty="0"/>
                        <a:t>0xF9F</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hit</a:t>
                      </a:r>
                      <a:endParaRPr lang="en-SE" dirty="0">
                        <a:solidFill>
                          <a:schemeClr val="tx1"/>
                        </a:solidFill>
                      </a:endParaRPr>
                    </a:p>
                  </a:txBody>
                  <a:tcPr/>
                </a:tc>
                <a:tc>
                  <a:txBody>
                    <a:bodyPr/>
                    <a:lstStyle/>
                    <a:p>
                      <a:pPr algn="ctr"/>
                      <a:r>
                        <a:rPr lang="en-GB" dirty="0">
                          <a:solidFill>
                            <a:schemeClr val="tx1"/>
                          </a:solidFill>
                        </a:rPr>
                        <a:t>valid</a:t>
                      </a:r>
                      <a:endParaRPr lang="en-SE" dirty="0">
                        <a:solidFill>
                          <a:schemeClr val="tx1"/>
                        </a:solidFill>
                      </a:endParaRPr>
                    </a:p>
                  </a:txBody>
                  <a:tcPr/>
                </a:tc>
                <a:extLst>
                  <a:ext uri="{0D108BD9-81ED-4DB2-BD59-A6C34878D82A}">
                    <a16:rowId xmlns:a16="http://schemas.microsoft.com/office/drawing/2014/main" val="2679177570"/>
                  </a:ext>
                </a:extLst>
              </a:tr>
              <a:tr h="370840">
                <a:tc>
                  <a:txBody>
                    <a:bodyPr/>
                    <a:lstStyle/>
                    <a:p>
                      <a:pPr algn="ctr"/>
                      <a:r>
                        <a:rPr lang="pt-BR" dirty="0"/>
                        <a:t>0x392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hit</a:t>
                      </a:r>
                      <a:endParaRPr lang="en-SE" dirty="0">
                        <a:solidFill>
                          <a:schemeClr val="tx1"/>
                        </a:solidFill>
                      </a:endParaRPr>
                    </a:p>
                  </a:txBody>
                  <a:tcPr/>
                </a:tc>
                <a:tc>
                  <a:txBody>
                    <a:bodyPr/>
                    <a:lstStyle/>
                    <a:p>
                      <a:pPr algn="ctr"/>
                      <a:r>
                        <a:rPr lang="en-GB" dirty="0">
                          <a:solidFill>
                            <a:schemeClr val="tx1"/>
                          </a:solidFill>
                        </a:rPr>
                        <a:t>valid</a:t>
                      </a:r>
                      <a:endParaRPr lang="en-SE" dirty="0">
                        <a:solidFill>
                          <a:schemeClr val="tx1"/>
                        </a:solidFill>
                      </a:endParaRPr>
                    </a:p>
                  </a:txBody>
                  <a:tcPr/>
                </a:tc>
                <a:extLst>
                  <a:ext uri="{0D108BD9-81ED-4DB2-BD59-A6C34878D82A}">
                    <a16:rowId xmlns:a16="http://schemas.microsoft.com/office/drawing/2014/main" val="870116976"/>
                  </a:ext>
                </a:extLst>
              </a:tr>
              <a:tr h="370840">
                <a:tc>
                  <a:txBody>
                    <a:bodyPr/>
                    <a:lstStyle/>
                    <a:p>
                      <a:pPr algn="ctr"/>
                      <a:r>
                        <a:rPr lang="pt-BR" dirty="0"/>
                        <a:t>0x341</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hit</a:t>
                      </a:r>
                      <a:endParaRPr lang="en-SE" dirty="0">
                        <a:solidFill>
                          <a:schemeClr val="tx1"/>
                        </a:solidFill>
                      </a:endParaRPr>
                    </a:p>
                  </a:txBody>
                  <a:tcPr/>
                </a:tc>
                <a:tc>
                  <a:txBody>
                    <a:bodyPr/>
                    <a:lstStyle/>
                    <a:p>
                      <a:pPr algn="ctr"/>
                      <a:r>
                        <a:rPr lang="en-GB" dirty="0">
                          <a:solidFill>
                            <a:schemeClr val="tx1"/>
                          </a:solidFill>
                        </a:rPr>
                        <a:t>valid</a:t>
                      </a:r>
                      <a:endParaRPr lang="en-SE" dirty="0">
                        <a:solidFill>
                          <a:schemeClr val="tx1"/>
                        </a:solidFill>
                      </a:endParaRPr>
                    </a:p>
                  </a:txBody>
                  <a:tcPr/>
                </a:tc>
                <a:extLst>
                  <a:ext uri="{0D108BD9-81ED-4DB2-BD59-A6C34878D82A}">
                    <a16:rowId xmlns:a16="http://schemas.microsoft.com/office/drawing/2014/main" val="962845286"/>
                  </a:ext>
                </a:extLst>
              </a:tr>
            </a:tbl>
          </a:graphicData>
        </a:graphic>
      </p:graphicFrame>
      <p:graphicFrame>
        <p:nvGraphicFramePr>
          <p:cNvPr id="13" name="Table 12">
            <a:extLst>
              <a:ext uri="{FF2B5EF4-FFF2-40B4-BE49-F238E27FC236}">
                <a16:creationId xmlns:a16="http://schemas.microsoft.com/office/drawing/2014/main" id="{8F25AF77-47DF-1666-64A8-081CB602651A}"/>
              </a:ext>
            </a:extLst>
          </p:cNvPr>
          <p:cNvGraphicFramePr>
            <a:graphicFrameLocks noGrp="1"/>
          </p:cNvGraphicFramePr>
          <p:nvPr>
            <p:extLst>
              <p:ext uri="{D42A27DB-BD31-4B8C-83A1-F6EECF244321}">
                <p14:modId xmlns:p14="http://schemas.microsoft.com/office/powerpoint/2010/main" val="2525319917"/>
              </p:ext>
            </p:extLst>
          </p:nvPr>
        </p:nvGraphicFramePr>
        <p:xfrm>
          <a:off x="9499600" y="1051560"/>
          <a:ext cx="2413000" cy="33375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3242888982"/>
                    </a:ext>
                  </a:extLst>
                </a:gridCol>
                <a:gridCol w="838200">
                  <a:extLst>
                    <a:ext uri="{9D8B030D-6E8A-4147-A177-3AD203B41FA5}">
                      <a16:colId xmlns:a16="http://schemas.microsoft.com/office/drawing/2014/main" val="1227491433"/>
                    </a:ext>
                  </a:extLst>
                </a:gridCol>
                <a:gridCol w="736600">
                  <a:extLst>
                    <a:ext uri="{9D8B030D-6E8A-4147-A177-3AD203B41FA5}">
                      <a16:colId xmlns:a16="http://schemas.microsoft.com/office/drawing/2014/main" val="867935394"/>
                    </a:ext>
                  </a:extLst>
                </a:gridCol>
              </a:tblGrid>
              <a:tr h="370840">
                <a:tc>
                  <a:txBody>
                    <a:bodyPr/>
                    <a:lstStyle/>
                    <a:p>
                      <a:pPr algn="ctr"/>
                      <a:r>
                        <a:rPr lang="en-GB" b="1" dirty="0">
                          <a:solidFill>
                            <a:schemeClr val="tx1"/>
                          </a:solidFill>
                        </a:rPr>
                        <a:t>VPN</a:t>
                      </a:r>
                      <a:endParaRPr lang="en-SE" b="1" dirty="0">
                        <a:solidFill>
                          <a:schemeClr val="tx1"/>
                        </a:solidFill>
                      </a:endParaRPr>
                    </a:p>
                  </a:txBody>
                  <a:tcPr/>
                </a:tc>
                <a:tc>
                  <a:txBody>
                    <a:bodyPr/>
                    <a:lstStyle/>
                    <a:p>
                      <a:pPr algn="ctr"/>
                      <a:r>
                        <a:rPr lang="en-GB" b="1" dirty="0">
                          <a:solidFill>
                            <a:schemeClr val="tx1"/>
                          </a:solidFill>
                        </a:rPr>
                        <a:t>Valid</a:t>
                      </a:r>
                      <a:endParaRPr lang="en-SE" b="1" dirty="0">
                        <a:solidFill>
                          <a:schemeClr val="tx1"/>
                        </a:solidFill>
                      </a:endParaRPr>
                    </a:p>
                  </a:txBody>
                  <a:tcPr/>
                </a:tc>
                <a:tc>
                  <a:txBody>
                    <a:bodyPr/>
                    <a:lstStyle/>
                    <a:p>
                      <a:pPr algn="ctr"/>
                      <a:r>
                        <a:rPr lang="en-GB" b="1" dirty="0">
                          <a:solidFill>
                            <a:schemeClr val="tx1"/>
                          </a:solidFill>
                        </a:rPr>
                        <a:t>PPN</a:t>
                      </a:r>
                      <a:endParaRPr lang="en-SE" b="1" dirty="0">
                        <a:solidFill>
                          <a:schemeClr val="tx1"/>
                        </a:solidFill>
                      </a:endParaRPr>
                    </a:p>
                  </a:txBody>
                  <a:tcPr/>
                </a:tc>
                <a:extLst>
                  <a:ext uri="{0D108BD9-81ED-4DB2-BD59-A6C34878D82A}">
                    <a16:rowId xmlns:a16="http://schemas.microsoft.com/office/drawing/2014/main" val="226913582"/>
                  </a:ext>
                </a:extLst>
              </a:tr>
              <a:tr h="370840">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1316272566"/>
                  </a:ext>
                </a:extLst>
              </a:tr>
              <a:tr h="370840">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964032363"/>
                  </a:ext>
                </a:extLst>
              </a:tr>
              <a:tr h="370840">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1511346211"/>
                  </a:ext>
                </a:extLst>
              </a:tr>
              <a:tr h="370840">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extLst>
                  <a:ext uri="{0D108BD9-81ED-4DB2-BD59-A6C34878D82A}">
                    <a16:rowId xmlns:a16="http://schemas.microsoft.com/office/drawing/2014/main" val="3472819907"/>
                  </a:ext>
                </a:extLst>
              </a:tr>
              <a:tr h="370840">
                <a:tc>
                  <a:txBody>
                    <a:bodyPr/>
                    <a:lstStyle/>
                    <a:p>
                      <a:pPr algn="ctr"/>
                      <a:r>
                        <a:rPr lang="en-GB" dirty="0">
                          <a:solidFill>
                            <a:schemeClr val="tx1"/>
                          </a:solidFill>
                        </a:rPr>
                        <a:t>4</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3061483303"/>
                  </a:ext>
                </a:extLst>
              </a:tr>
              <a:tr h="370840">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6</a:t>
                      </a:r>
                      <a:endParaRPr lang="en-SE" dirty="0">
                        <a:solidFill>
                          <a:schemeClr val="tx1"/>
                        </a:solidFill>
                      </a:endParaRPr>
                    </a:p>
                  </a:txBody>
                  <a:tcPr/>
                </a:tc>
                <a:extLst>
                  <a:ext uri="{0D108BD9-81ED-4DB2-BD59-A6C34878D82A}">
                    <a16:rowId xmlns:a16="http://schemas.microsoft.com/office/drawing/2014/main" val="3130938275"/>
                  </a:ext>
                </a:extLst>
              </a:tr>
              <a:tr h="370840">
                <a:tc>
                  <a:txBody>
                    <a:bodyPr/>
                    <a:lstStyle/>
                    <a:p>
                      <a:pPr algn="ctr"/>
                      <a:r>
                        <a:rPr lang="en-GB" dirty="0">
                          <a:solidFill>
                            <a:schemeClr val="tx1"/>
                          </a:solidFill>
                        </a:rPr>
                        <a:t>6</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7</a:t>
                      </a:r>
                      <a:endParaRPr lang="en-SE" dirty="0">
                        <a:solidFill>
                          <a:schemeClr val="tx1"/>
                        </a:solidFill>
                      </a:endParaRPr>
                    </a:p>
                  </a:txBody>
                  <a:tcPr/>
                </a:tc>
                <a:extLst>
                  <a:ext uri="{0D108BD9-81ED-4DB2-BD59-A6C34878D82A}">
                    <a16:rowId xmlns:a16="http://schemas.microsoft.com/office/drawing/2014/main" val="2679177570"/>
                  </a:ext>
                </a:extLst>
              </a:tr>
              <a:tr h="370840">
                <a:tc>
                  <a:txBody>
                    <a:bodyPr/>
                    <a:lstStyle/>
                    <a:p>
                      <a:pPr algn="ct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870116976"/>
                  </a:ext>
                </a:extLst>
              </a:tr>
            </a:tbl>
          </a:graphicData>
        </a:graphic>
      </p:graphicFrame>
      <p:sp>
        <p:nvSpPr>
          <p:cNvPr id="14" name="TextBox 13">
            <a:extLst>
              <a:ext uri="{FF2B5EF4-FFF2-40B4-BE49-F238E27FC236}">
                <a16:creationId xmlns:a16="http://schemas.microsoft.com/office/drawing/2014/main" id="{A68DE74F-7C62-DAD6-B60D-86B3E424AA84}"/>
              </a:ext>
            </a:extLst>
          </p:cNvPr>
          <p:cNvSpPr txBox="1"/>
          <p:nvPr/>
        </p:nvSpPr>
        <p:spPr>
          <a:xfrm flipH="1">
            <a:off x="10185400" y="4399878"/>
            <a:ext cx="1295400" cy="400110"/>
          </a:xfrm>
          <a:prstGeom prst="rect">
            <a:avLst/>
          </a:prstGeom>
          <a:noFill/>
        </p:spPr>
        <p:txBody>
          <a:bodyPr wrap="square" rtlCol="0">
            <a:spAutoFit/>
          </a:bodyPr>
          <a:lstStyle/>
          <a:p>
            <a:r>
              <a:rPr lang="en-GB" sz="2000" dirty="0">
                <a:latin typeface="Gill Sans Light"/>
              </a:rPr>
              <a:t>Page Table</a:t>
            </a:r>
            <a:endParaRPr lang="en-SE" sz="2000" dirty="0">
              <a:latin typeface="Gill Sans Light"/>
            </a:endParaRPr>
          </a:p>
        </p:txBody>
      </p:sp>
    </p:spTree>
    <p:extLst>
      <p:ext uri="{BB962C8B-B14F-4D97-AF65-F5344CB8AC3E}">
        <p14:creationId xmlns:p14="http://schemas.microsoft.com/office/powerpoint/2010/main" val="13320402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F36D-D1FD-5669-32A0-FE658100D6F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2E0B8B5-655F-BEDC-5CA8-27781AED22E0}"/>
              </a:ext>
            </a:extLst>
          </p:cNvPr>
          <p:cNvSpPr>
            <a:spLocks noGrp="1"/>
          </p:cNvSpPr>
          <p:nvPr>
            <p:ph idx="1"/>
          </p:nvPr>
        </p:nvSpPr>
        <p:spPr/>
        <p:txBody>
          <a:bodyPr/>
          <a:lstStyle/>
          <a:p>
            <a:endParaRPr lang="en-SE"/>
          </a:p>
        </p:txBody>
      </p:sp>
      <p:graphicFrame>
        <p:nvGraphicFramePr>
          <p:cNvPr id="7" name="Table 6">
            <a:extLst>
              <a:ext uri="{FF2B5EF4-FFF2-40B4-BE49-F238E27FC236}">
                <a16:creationId xmlns:a16="http://schemas.microsoft.com/office/drawing/2014/main" id="{242BFE1B-16E4-193C-A344-ADEC418C0E32}"/>
              </a:ext>
            </a:extLst>
          </p:cNvPr>
          <p:cNvGraphicFramePr>
            <a:graphicFrameLocks noGrp="1"/>
          </p:cNvGraphicFramePr>
          <p:nvPr>
            <p:extLst>
              <p:ext uri="{D42A27DB-BD31-4B8C-83A1-F6EECF244321}">
                <p14:modId xmlns:p14="http://schemas.microsoft.com/office/powerpoint/2010/main" val="3446654174"/>
              </p:ext>
            </p:extLst>
          </p:nvPr>
        </p:nvGraphicFramePr>
        <p:xfrm>
          <a:off x="9115064" y="1371600"/>
          <a:ext cx="2413000" cy="333756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3242888982"/>
                    </a:ext>
                  </a:extLst>
                </a:gridCol>
                <a:gridCol w="838200">
                  <a:extLst>
                    <a:ext uri="{9D8B030D-6E8A-4147-A177-3AD203B41FA5}">
                      <a16:colId xmlns:a16="http://schemas.microsoft.com/office/drawing/2014/main" val="1227491433"/>
                    </a:ext>
                  </a:extLst>
                </a:gridCol>
                <a:gridCol w="736600">
                  <a:extLst>
                    <a:ext uri="{9D8B030D-6E8A-4147-A177-3AD203B41FA5}">
                      <a16:colId xmlns:a16="http://schemas.microsoft.com/office/drawing/2014/main" val="867935394"/>
                    </a:ext>
                  </a:extLst>
                </a:gridCol>
              </a:tblGrid>
              <a:tr h="370840">
                <a:tc>
                  <a:txBody>
                    <a:bodyPr/>
                    <a:lstStyle/>
                    <a:p>
                      <a:pPr algn="ctr"/>
                      <a:r>
                        <a:rPr lang="en-GB" b="1" dirty="0">
                          <a:solidFill>
                            <a:schemeClr val="tx1"/>
                          </a:solidFill>
                        </a:rPr>
                        <a:t>VPN</a:t>
                      </a:r>
                      <a:endParaRPr lang="en-SE" b="1" dirty="0">
                        <a:solidFill>
                          <a:schemeClr val="tx1"/>
                        </a:solidFill>
                      </a:endParaRPr>
                    </a:p>
                  </a:txBody>
                  <a:tcPr/>
                </a:tc>
                <a:tc>
                  <a:txBody>
                    <a:bodyPr/>
                    <a:lstStyle/>
                    <a:p>
                      <a:pPr algn="ctr"/>
                      <a:r>
                        <a:rPr lang="en-GB" b="1" dirty="0">
                          <a:solidFill>
                            <a:schemeClr val="tx1"/>
                          </a:solidFill>
                        </a:rPr>
                        <a:t>Valid</a:t>
                      </a:r>
                      <a:endParaRPr lang="en-SE" b="1" dirty="0">
                        <a:solidFill>
                          <a:schemeClr val="tx1"/>
                        </a:solidFill>
                      </a:endParaRPr>
                    </a:p>
                  </a:txBody>
                  <a:tcPr/>
                </a:tc>
                <a:tc>
                  <a:txBody>
                    <a:bodyPr/>
                    <a:lstStyle/>
                    <a:p>
                      <a:pPr algn="ctr"/>
                      <a:r>
                        <a:rPr lang="en-GB" b="1" dirty="0">
                          <a:solidFill>
                            <a:schemeClr val="tx1"/>
                          </a:solidFill>
                        </a:rPr>
                        <a:t>PPN</a:t>
                      </a:r>
                      <a:endParaRPr lang="en-SE" b="1" dirty="0">
                        <a:solidFill>
                          <a:schemeClr val="tx1"/>
                        </a:solidFill>
                      </a:endParaRPr>
                    </a:p>
                  </a:txBody>
                  <a:tcPr/>
                </a:tc>
                <a:extLst>
                  <a:ext uri="{0D108BD9-81ED-4DB2-BD59-A6C34878D82A}">
                    <a16:rowId xmlns:a16="http://schemas.microsoft.com/office/drawing/2014/main" val="226913582"/>
                  </a:ext>
                </a:extLst>
              </a:tr>
              <a:tr h="370840">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1316272566"/>
                  </a:ext>
                </a:extLst>
              </a:tr>
              <a:tr h="370840">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2964032363"/>
                  </a:ext>
                </a:extLst>
              </a:tr>
              <a:tr h="370840">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1511346211"/>
                  </a:ext>
                </a:extLst>
              </a:tr>
              <a:tr h="370840">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extLst>
                  <a:ext uri="{0D108BD9-81ED-4DB2-BD59-A6C34878D82A}">
                    <a16:rowId xmlns:a16="http://schemas.microsoft.com/office/drawing/2014/main" val="3472819907"/>
                  </a:ext>
                </a:extLst>
              </a:tr>
              <a:tr h="370840">
                <a:tc>
                  <a:txBody>
                    <a:bodyPr/>
                    <a:lstStyle/>
                    <a:p>
                      <a:pPr algn="ctr"/>
                      <a:r>
                        <a:rPr lang="en-GB" dirty="0">
                          <a:solidFill>
                            <a:schemeClr val="tx1"/>
                          </a:solidFill>
                        </a:rPr>
                        <a:t>4</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5</a:t>
                      </a:r>
                      <a:endParaRPr lang="en-SE" dirty="0">
                        <a:solidFill>
                          <a:schemeClr val="tx1"/>
                        </a:solidFill>
                      </a:endParaRPr>
                    </a:p>
                  </a:txBody>
                  <a:tcPr/>
                </a:tc>
                <a:extLst>
                  <a:ext uri="{0D108BD9-81ED-4DB2-BD59-A6C34878D82A}">
                    <a16:rowId xmlns:a16="http://schemas.microsoft.com/office/drawing/2014/main" val="3061483303"/>
                  </a:ext>
                </a:extLst>
              </a:tr>
              <a:tr h="370840">
                <a:tc>
                  <a:txBody>
                    <a:bodyPr/>
                    <a:lstStyle/>
                    <a:p>
                      <a:pPr algn="ctr"/>
                      <a:r>
                        <a:rPr lang="en-GB" dirty="0">
                          <a:solidFill>
                            <a:schemeClr val="tx1"/>
                          </a:solidFill>
                        </a:rPr>
                        <a:t>5</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6</a:t>
                      </a:r>
                      <a:endParaRPr lang="en-SE" dirty="0">
                        <a:solidFill>
                          <a:schemeClr val="tx1"/>
                        </a:solidFill>
                      </a:endParaRPr>
                    </a:p>
                  </a:txBody>
                  <a:tcPr/>
                </a:tc>
                <a:extLst>
                  <a:ext uri="{0D108BD9-81ED-4DB2-BD59-A6C34878D82A}">
                    <a16:rowId xmlns:a16="http://schemas.microsoft.com/office/drawing/2014/main" val="3130938275"/>
                  </a:ext>
                </a:extLst>
              </a:tr>
              <a:tr h="370840">
                <a:tc>
                  <a:txBody>
                    <a:bodyPr/>
                    <a:lstStyle/>
                    <a:p>
                      <a:pPr algn="ctr"/>
                      <a:r>
                        <a:rPr lang="en-GB" dirty="0">
                          <a:solidFill>
                            <a:schemeClr val="tx1"/>
                          </a:solidFill>
                        </a:rPr>
                        <a:t>6</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7</a:t>
                      </a:r>
                      <a:endParaRPr lang="en-SE" dirty="0">
                        <a:solidFill>
                          <a:schemeClr val="tx1"/>
                        </a:solidFill>
                      </a:endParaRPr>
                    </a:p>
                  </a:txBody>
                  <a:tcPr/>
                </a:tc>
                <a:extLst>
                  <a:ext uri="{0D108BD9-81ED-4DB2-BD59-A6C34878D82A}">
                    <a16:rowId xmlns:a16="http://schemas.microsoft.com/office/drawing/2014/main" val="2679177570"/>
                  </a:ext>
                </a:extLst>
              </a:tr>
              <a:tr h="370840">
                <a:tc>
                  <a:txBody>
                    <a:bodyPr/>
                    <a:lstStyle/>
                    <a:p>
                      <a:pPr algn="ctr"/>
                      <a:r>
                        <a:rPr lang="en-GB" dirty="0">
                          <a:solidFill>
                            <a:schemeClr val="tx1"/>
                          </a:solidFill>
                        </a:rPr>
                        <a:t>7</a:t>
                      </a:r>
                      <a:endParaRPr lang="en-SE" dirty="0">
                        <a:solidFill>
                          <a:schemeClr val="tx1"/>
                        </a:solidFill>
                      </a:endParaRPr>
                    </a:p>
                  </a:txBody>
                  <a:tcPr/>
                </a:tc>
                <a:tc>
                  <a:txBody>
                    <a:bodyPr/>
                    <a:lstStyle/>
                    <a:p>
                      <a:pPr algn="ctr"/>
                      <a:r>
                        <a:rPr lang="en-GB" dirty="0">
                          <a:solidFill>
                            <a:schemeClr val="tx1"/>
                          </a:solidFill>
                        </a:rPr>
                        <a:t>0</a:t>
                      </a:r>
                      <a:endParaRPr lang="en-SE" dirty="0">
                        <a:solidFill>
                          <a:schemeClr val="tx1"/>
                        </a:solidFill>
                      </a:endParaRPr>
                    </a:p>
                  </a:txBody>
                  <a:tcPr/>
                </a:tc>
                <a:tc>
                  <a:txBody>
                    <a:bodyPr/>
                    <a:lstStyle/>
                    <a:p>
                      <a:pPr algn="ctr"/>
                      <a:r>
                        <a:rPr lang="en-GB" dirty="0">
                          <a:solidFill>
                            <a:schemeClr val="tx1"/>
                          </a:solidFill>
                        </a:rPr>
                        <a:t>/</a:t>
                      </a:r>
                      <a:endParaRPr lang="en-SE" dirty="0">
                        <a:solidFill>
                          <a:schemeClr val="tx1"/>
                        </a:solidFill>
                      </a:endParaRPr>
                    </a:p>
                  </a:txBody>
                  <a:tcPr/>
                </a:tc>
                <a:extLst>
                  <a:ext uri="{0D108BD9-81ED-4DB2-BD59-A6C34878D82A}">
                    <a16:rowId xmlns:a16="http://schemas.microsoft.com/office/drawing/2014/main" val="870116976"/>
                  </a:ext>
                </a:extLst>
              </a:tr>
            </a:tbl>
          </a:graphicData>
        </a:graphic>
      </p:graphicFrame>
      <p:graphicFrame>
        <p:nvGraphicFramePr>
          <p:cNvPr id="8" name="Table 7">
            <a:extLst>
              <a:ext uri="{FF2B5EF4-FFF2-40B4-BE49-F238E27FC236}">
                <a16:creationId xmlns:a16="http://schemas.microsoft.com/office/drawing/2014/main" id="{C7AF6891-0457-0F90-02D9-C8C08232388F}"/>
              </a:ext>
            </a:extLst>
          </p:cNvPr>
          <p:cNvGraphicFramePr>
            <a:graphicFrameLocks noGrp="1"/>
          </p:cNvGraphicFramePr>
          <p:nvPr>
            <p:extLst>
              <p:ext uri="{D42A27DB-BD31-4B8C-83A1-F6EECF244321}">
                <p14:modId xmlns:p14="http://schemas.microsoft.com/office/powerpoint/2010/main" val="294347127"/>
              </p:ext>
            </p:extLst>
          </p:nvPr>
        </p:nvGraphicFramePr>
        <p:xfrm>
          <a:off x="9040632" y="4851400"/>
          <a:ext cx="1574800" cy="185420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1227491433"/>
                    </a:ext>
                  </a:extLst>
                </a:gridCol>
                <a:gridCol w="736600">
                  <a:extLst>
                    <a:ext uri="{9D8B030D-6E8A-4147-A177-3AD203B41FA5}">
                      <a16:colId xmlns:a16="http://schemas.microsoft.com/office/drawing/2014/main" val="867935394"/>
                    </a:ext>
                  </a:extLst>
                </a:gridCol>
              </a:tblGrid>
              <a:tr h="370840">
                <a:tc>
                  <a:txBody>
                    <a:bodyPr/>
                    <a:lstStyle/>
                    <a:p>
                      <a:pPr algn="ctr"/>
                      <a:r>
                        <a:rPr lang="en-GB" b="1" dirty="0">
                          <a:solidFill>
                            <a:schemeClr val="tx1"/>
                          </a:solidFill>
                        </a:rPr>
                        <a:t>Tag</a:t>
                      </a:r>
                      <a:endParaRPr lang="en-SE" b="1" dirty="0">
                        <a:solidFill>
                          <a:schemeClr val="tx1"/>
                        </a:solidFill>
                      </a:endParaRPr>
                    </a:p>
                  </a:txBody>
                  <a:tcPr/>
                </a:tc>
                <a:tc>
                  <a:txBody>
                    <a:bodyPr/>
                    <a:lstStyle/>
                    <a:p>
                      <a:pPr algn="ctr"/>
                      <a:r>
                        <a:rPr lang="en-GB" b="1" dirty="0">
                          <a:solidFill>
                            <a:schemeClr val="tx1"/>
                          </a:solidFill>
                        </a:rPr>
                        <a:t>PPN</a:t>
                      </a:r>
                      <a:endParaRPr lang="en-SE" b="1" dirty="0">
                        <a:solidFill>
                          <a:schemeClr val="tx1"/>
                        </a:solidFill>
                      </a:endParaRPr>
                    </a:p>
                  </a:txBody>
                  <a:tcPr/>
                </a:tc>
                <a:extLst>
                  <a:ext uri="{0D108BD9-81ED-4DB2-BD59-A6C34878D82A}">
                    <a16:rowId xmlns:a16="http://schemas.microsoft.com/office/drawing/2014/main" val="226913582"/>
                  </a:ext>
                </a:extLst>
              </a:tr>
              <a:tr h="370840">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1</a:t>
                      </a:r>
                      <a:endParaRPr lang="en-SE" dirty="0">
                        <a:solidFill>
                          <a:schemeClr val="tx1"/>
                        </a:solidFill>
                      </a:endParaRPr>
                    </a:p>
                  </a:txBody>
                  <a:tcPr/>
                </a:tc>
                <a:extLst>
                  <a:ext uri="{0D108BD9-81ED-4DB2-BD59-A6C34878D82A}">
                    <a16:rowId xmlns:a16="http://schemas.microsoft.com/office/drawing/2014/main" val="1316272566"/>
                  </a:ext>
                </a:extLst>
              </a:tr>
              <a:tr h="370840">
                <a:tc>
                  <a:txBody>
                    <a:bodyPr/>
                    <a:lstStyle/>
                    <a:p>
                      <a:pPr algn="ctr"/>
                      <a:r>
                        <a:rPr lang="en-GB" dirty="0">
                          <a:solidFill>
                            <a:schemeClr val="tx1"/>
                          </a:solidFill>
                        </a:rPr>
                        <a:t>2</a:t>
                      </a:r>
                      <a:endParaRPr lang="en-SE" dirty="0">
                        <a:solidFill>
                          <a:schemeClr val="tx1"/>
                        </a:solidFill>
                      </a:endParaRPr>
                    </a:p>
                  </a:txBody>
                  <a:tcPr/>
                </a:tc>
                <a:tc>
                  <a:txBody>
                    <a:bodyPr/>
                    <a:lstStyle/>
                    <a:p>
                      <a:pPr algn="ctr"/>
                      <a:r>
                        <a:rPr lang="en-GB" dirty="0">
                          <a:solidFill>
                            <a:schemeClr val="tx1"/>
                          </a:solidFill>
                        </a:rPr>
                        <a:t>3</a:t>
                      </a:r>
                      <a:endParaRPr lang="en-SE" dirty="0">
                        <a:solidFill>
                          <a:schemeClr val="tx1"/>
                        </a:solidFill>
                      </a:endParaRPr>
                    </a:p>
                  </a:txBody>
                  <a:tcPr/>
                </a:tc>
                <a:extLst>
                  <a:ext uri="{0D108BD9-81ED-4DB2-BD59-A6C34878D82A}">
                    <a16:rowId xmlns:a16="http://schemas.microsoft.com/office/drawing/2014/main" val="2964032363"/>
                  </a:ext>
                </a:extLst>
              </a:tr>
              <a:tr h="370840">
                <a:tc>
                  <a:txBody>
                    <a:bodyPr/>
                    <a:lstStyle/>
                    <a:p>
                      <a:pPr algn="ctr"/>
                      <a:r>
                        <a:rPr lang="en-GB" dirty="0">
                          <a:solidFill>
                            <a:schemeClr val="tx1"/>
                          </a:solidFill>
                        </a:rPr>
                        <a:t>1</a:t>
                      </a:r>
                      <a:endParaRPr lang="en-SE" dirty="0">
                        <a:solidFill>
                          <a:schemeClr val="tx1"/>
                        </a:solidFill>
                      </a:endParaRPr>
                    </a:p>
                  </a:txBody>
                  <a:tcPr/>
                </a:tc>
                <a:tc>
                  <a:txBody>
                    <a:bodyPr/>
                    <a:lstStyle/>
                    <a:p>
                      <a:pPr algn="ctr"/>
                      <a:r>
                        <a:rPr lang="en-GB" dirty="0">
                          <a:solidFill>
                            <a:schemeClr val="tx1"/>
                          </a:solidFill>
                        </a:rPr>
                        <a:t>2</a:t>
                      </a:r>
                      <a:endParaRPr lang="en-SE" dirty="0">
                        <a:solidFill>
                          <a:schemeClr val="tx1"/>
                        </a:solidFill>
                      </a:endParaRPr>
                    </a:p>
                  </a:txBody>
                  <a:tcPr/>
                </a:tc>
                <a:extLst>
                  <a:ext uri="{0D108BD9-81ED-4DB2-BD59-A6C34878D82A}">
                    <a16:rowId xmlns:a16="http://schemas.microsoft.com/office/drawing/2014/main" val="1511346211"/>
                  </a:ext>
                </a:extLst>
              </a:tr>
              <a:tr h="370840">
                <a:tc>
                  <a:txBody>
                    <a:bodyPr/>
                    <a:lstStyle/>
                    <a:p>
                      <a:pPr algn="ctr"/>
                      <a:r>
                        <a:rPr lang="en-GB" dirty="0">
                          <a:solidFill>
                            <a:schemeClr val="tx1"/>
                          </a:solidFill>
                        </a:rPr>
                        <a:t>3</a:t>
                      </a:r>
                      <a:endParaRPr lang="en-SE" dirty="0">
                        <a:solidFill>
                          <a:schemeClr val="tx1"/>
                        </a:solidFill>
                      </a:endParaRPr>
                    </a:p>
                  </a:txBody>
                  <a:tcPr/>
                </a:tc>
                <a:tc>
                  <a:txBody>
                    <a:bodyPr/>
                    <a:lstStyle/>
                    <a:p>
                      <a:pPr algn="ctr"/>
                      <a:r>
                        <a:rPr lang="en-GB" dirty="0">
                          <a:solidFill>
                            <a:schemeClr val="tx1"/>
                          </a:solidFill>
                        </a:rPr>
                        <a:t>4</a:t>
                      </a:r>
                      <a:endParaRPr lang="en-SE" dirty="0">
                        <a:solidFill>
                          <a:schemeClr val="tx1"/>
                        </a:solidFill>
                      </a:endParaRPr>
                    </a:p>
                  </a:txBody>
                  <a:tcPr/>
                </a:tc>
                <a:extLst>
                  <a:ext uri="{0D108BD9-81ED-4DB2-BD59-A6C34878D82A}">
                    <a16:rowId xmlns:a16="http://schemas.microsoft.com/office/drawing/2014/main" val="3472819907"/>
                  </a:ext>
                </a:extLst>
              </a:tr>
            </a:tbl>
          </a:graphicData>
        </a:graphic>
      </p:graphicFrame>
      <p:sp>
        <p:nvSpPr>
          <p:cNvPr id="9" name="TextBox 8">
            <a:extLst>
              <a:ext uri="{FF2B5EF4-FFF2-40B4-BE49-F238E27FC236}">
                <a16:creationId xmlns:a16="http://schemas.microsoft.com/office/drawing/2014/main" id="{0B09ED6C-D946-101B-C2B2-131848702639}"/>
              </a:ext>
            </a:extLst>
          </p:cNvPr>
          <p:cNvSpPr txBox="1"/>
          <p:nvPr/>
        </p:nvSpPr>
        <p:spPr>
          <a:xfrm flipH="1">
            <a:off x="8387303" y="6324614"/>
            <a:ext cx="562336" cy="369332"/>
          </a:xfrm>
          <a:prstGeom prst="rect">
            <a:avLst/>
          </a:prstGeom>
          <a:noFill/>
        </p:spPr>
        <p:txBody>
          <a:bodyPr wrap="square" rtlCol="0">
            <a:spAutoFit/>
          </a:bodyPr>
          <a:lstStyle/>
          <a:p>
            <a:r>
              <a:rPr lang="en-GB" dirty="0">
                <a:latin typeface="Gill Sans Light"/>
              </a:rPr>
              <a:t>TLB</a:t>
            </a:r>
            <a:endParaRPr lang="en-SE" dirty="0">
              <a:latin typeface="Gill Sans Light"/>
            </a:endParaRPr>
          </a:p>
        </p:txBody>
      </p:sp>
      <p:sp>
        <p:nvSpPr>
          <p:cNvPr id="10" name="TextBox 9">
            <a:extLst>
              <a:ext uri="{FF2B5EF4-FFF2-40B4-BE49-F238E27FC236}">
                <a16:creationId xmlns:a16="http://schemas.microsoft.com/office/drawing/2014/main" id="{15766FBB-AF71-BC92-A327-765416A291E1}"/>
              </a:ext>
            </a:extLst>
          </p:cNvPr>
          <p:cNvSpPr txBox="1"/>
          <p:nvPr/>
        </p:nvSpPr>
        <p:spPr>
          <a:xfrm flipH="1">
            <a:off x="11528064" y="1348292"/>
            <a:ext cx="663936" cy="646331"/>
          </a:xfrm>
          <a:prstGeom prst="rect">
            <a:avLst/>
          </a:prstGeom>
          <a:noFill/>
        </p:spPr>
        <p:txBody>
          <a:bodyPr wrap="square" rtlCol="0">
            <a:spAutoFit/>
          </a:bodyPr>
          <a:lstStyle/>
          <a:p>
            <a:r>
              <a:rPr lang="en-GB" dirty="0">
                <a:latin typeface="Gill Sans Light"/>
              </a:rPr>
              <a:t>Page Table</a:t>
            </a:r>
            <a:endParaRPr lang="en-SE" dirty="0">
              <a:latin typeface="Gill Sans Light"/>
            </a:endParaRPr>
          </a:p>
        </p:txBody>
      </p:sp>
    </p:spTree>
    <p:extLst>
      <p:ext uri="{BB962C8B-B14F-4D97-AF65-F5344CB8AC3E}">
        <p14:creationId xmlns:p14="http://schemas.microsoft.com/office/powerpoint/2010/main" val="2681025363"/>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99398</TotalTime>
  <Pages>60</Pages>
  <Words>11347</Words>
  <Application>Microsoft Office PowerPoint</Application>
  <PresentationFormat>Widescreen</PresentationFormat>
  <Paragraphs>2507</Paragraphs>
  <Slides>74</Slides>
  <Notes>34</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74</vt:i4>
      </vt:variant>
    </vt:vector>
  </HeadingPairs>
  <TitlesOfParts>
    <vt:vector size="96" baseType="lpstr">
      <vt:lpstr>Arial MT</vt:lpstr>
      <vt:lpstr>berkeleyMono</vt:lpstr>
      <vt:lpstr>fkGroteskNeue</vt:lpstr>
      <vt:lpstr>Gill Sans</vt:lpstr>
      <vt:lpstr>Gill Sans Light</vt:lpstr>
      <vt:lpstr>inherit</vt:lpstr>
      <vt:lpstr>宋体</vt:lpstr>
      <vt:lpstr>Arial</vt:lpstr>
      <vt:lpstr>Calibri</vt:lpstr>
      <vt:lpstr>Cambria Math</vt:lpstr>
      <vt:lpstr>Comic Sans MS</vt:lpstr>
      <vt:lpstr>Courier New</vt:lpstr>
      <vt:lpstr>Helvetica</vt:lpstr>
      <vt:lpstr>Nunito</vt:lpstr>
      <vt:lpstr>Source Code Pro</vt:lpstr>
      <vt:lpstr>Symbol</vt:lpstr>
      <vt:lpstr>Tahoma</vt:lpstr>
      <vt:lpstr>Times</vt:lpstr>
      <vt:lpstr>Times New Roman</vt:lpstr>
      <vt:lpstr>Wingdings</vt:lpstr>
      <vt:lpstr>Office</vt:lpstr>
      <vt:lpstr>Office Theme</vt:lpstr>
      <vt:lpstr>CSC 112: Computer Operating Systems    Review Questions</vt:lpstr>
      <vt:lpstr>Q. Fork</vt:lpstr>
      <vt:lpstr>Q. Fork</vt:lpstr>
      <vt:lpstr>Q. Fork</vt:lpstr>
      <vt:lpstr>Q. Dining Lawyers</vt:lpstr>
      <vt:lpstr>Q. Dining Lawyers Solution: 3 Lawyers, each with 1,2,3 arms, 3 forks</vt:lpstr>
      <vt:lpstr>Q. Paging</vt:lpstr>
      <vt:lpstr>PowerPoint Presentation</vt:lpstr>
      <vt:lpstr>PowerPoint Presentation</vt:lpstr>
      <vt:lpstr>Q. Paging</vt:lpstr>
      <vt:lpstr>PowerPoint Presentation</vt:lpstr>
      <vt:lpstr>PowerPoint Presentation</vt:lpstr>
      <vt:lpstr>PowerPoint Presentation</vt:lpstr>
      <vt:lpstr>PowerPoint Presentation</vt:lpstr>
      <vt:lpstr>Q2. LRU</vt:lpstr>
      <vt:lpstr>PowerPoint Presentation</vt:lpstr>
      <vt:lpstr>LRU</vt:lpstr>
      <vt:lpstr>fork Example</vt:lpstr>
      <vt:lpstr>Modeling fork with Process Graphs</vt:lpstr>
      <vt:lpstr>fork Example: Possible Output</vt:lpstr>
      <vt:lpstr>Polling Question</vt:lpstr>
      <vt:lpstr>Fork-Exec</vt:lpstr>
      <vt:lpstr>exec-ing a Program</vt:lpstr>
      <vt:lpstr>exec-ing a Program (pt 2)</vt:lpstr>
      <vt:lpstr>exec-ing a Program (pt 3)</vt:lpstr>
      <vt:lpstr>Q4. Schedulability with Shared Resources </vt:lpstr>
      <vt:lpstr>Q4. Schedulability with Shared Resources ANS</vt:lpstr>
      <vt:lpstr>PCP Example II</vt:lpstr>
      <vt:lpstr>Blocking Time of Task D</vt:lpstr>
      <vt:lpstr>Exam TODO</vt:lpstr>
      <vt:lpstr>Multiple choice questions for Final Exam</vt:lpstr>
      <vt:lpstr>PowerPoint Presentation</vt:lpstr>
      <vt:lpstr>Adding wait()</vt:lpstr>
      <vt:lpstr>PowerPoint Presentation</vt:lpstr>
      <vt:lpstr>Fork</vt:lpstr>
      <vt:lpstr>Fork ANS</vt:lpstr>
      <vt:lpstr>Scheduling</vt:lpstr>
      <vt:lpstr>Scheduling </vt:lpstr>
      <vt:lpstr>Scheduling</vt:lpstr>
      <vt:lpstr>Scheduling</vt:lpstr>
      <vt:lpstr>Scheduling</vt:lpstr>
      <vt:lpstr>Scheduling</vt:lpstr>
      <vt:lpstr>PowerPoint Presentation</vt:lpstr>
      <vt:lpstr>PowerPoint Presentation</vt:lpstr>
      <vt:lpstr>PowerPoint Presentation</vt:lpstr>
      <vt:lpstr>Resource Allocation Graph Examples</vt:lpstr>
      <vt:lpstr>(1) No Deadlock Morning Exam</vt:lpstr>
      <vt:lpstr>(1) No Deadlock ANS Morning Exam</vt:lpstr>
      <vt:lpstr>(1) Deadlock ANS Morning Exam</vt:lpstr>
      <vt:lpstr>(1) Deadlock Evening Exam</vt:lpstr>
      <vt:lpstr>Exam Quiz 1: Dining Lawyers</vt:lpstr>
      <vt:lpstr>Quiz 2: Dining Lawyers Solution: 3 lawyers, each with 4 arms, 3 knives and 2 forks</vt:lpstr>
      <vt:lpstr>Quiz 2: Dining Lawyers Solution: 3 lawyers, each with 4 arms, 4 knives and 2 forks</vt:lpstr>
      <vt:lpstr>Quiz 2: Dining Lawyers Solution: 3 lawyers, each with 4 arms, 4 knives and 3 forks</vt:lpstr>
      <vt:lpstr>Exam Quiz 1: Dining Lawyers</vt:lpstr>
      <vt:lpstr>Quiz 2: Dining Lawyers Solution: 2 lawyers, each with 4 arms, 2 knives and 2 forks</vt:lpstr>
      <vt:lpstr>Quiz 2: Dining Lawyers Solution: 2 lawyers, each with 4 arms, 3 knives and 2 forks</vt:lpstr>
      <vt:lpstr>Quiz 2: Dining Lawyers Solution: 2 lawyers, each with 4 arms, 4 knives and 2 forks</vt:lpstr>
      <vt:lpstr>Quiz 2: Dining Lawyers Solution: 2 lawyers, each with 4 arms, 4 knives and 3 forks</vt:lpstr>
      <vt:lpstr>PowerPoint Presentation</vt:lpstr>
      <vt:lpstr>Wait() III</vt:lpstr>
      <vt:lpstr>Wait() III</vt:lpstr>
      <vt:lpstr>Wait() IV</vt:lpstr>
      <vt:lpstr>Q2 d) (5 pts) Modify it to distinguish between parent and child</vt:lpstr>
      <vt:lpstr>Q2 d) (5 pts) Modify it to distinguish between parent and child</vt:lpstr>
      <vt:lpstr>Q2 d) (5 pts) Modify it to distinguish between parent and child</vt:lpstr>
      <vt:lpstr>PowerPoint Presentation</vt:lpstr>
      <vt:lpstr>PowerPoint Presentation</vt:lpstr>
      <vt:lpstr>PowerPoint Presentation</vt:lpstr>
      <vt:lpstr>PowerPoint Presentation</vt:lpstr>
      <vt:lpstr>Quiz V Answer</vt:lpstr>
      <vt:lpstr>Quiz con’t</vt:lpstr>
      <vt:lpstr>Quiz: Fork</vt:lpstr>
      <vt:lpstr>Quiz: Fork</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1108</cp:revision>
  <cp:lastPrinted>2022-03-15T20:14:46Z</cp:lastPrinted>
  <dcterms:created xsi:type="dcterms:W3CDTF">1995-08-12T11:37:26Z</dcterms:created>
  <dcterms:modified xsi:type="dcterms:W3CDTF">2025-05-07T13:18:08Z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